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256" r:id="rId2"/>
    <p:sldId id="349" r:id="rId3"/>
    <p:sldId id="491" r:id="rId4"/>
    <p:sldId id="419" r:id="rId5"/>
    <p:sldId id="492" r:id="rId6"/>
    <p:sldId id="413" r:id="rId7"/>
    <p:sldId id="432" r:id="rId8"/>
    <p:sldId id="456" r:id="rId9"/>
    <p:sldId id="395" r:id="rId10"/>
    <p:sldId id="537" r:id="rId11"/>
    <p:sldId id="269" r:id="rId12"/>
    <p:sldId id="270" r:id="rId13"/>
    <p:sldId id="459" r:id="rId14"/>
    <p:sldId id="289" r:id="rId15"/>
    <p:sldId id="535" r:id="rId16"/>
    <p:sldId id="494" r:id="rId17"/>
    <p:sldId id="649" r:id="rId18"/>
    <p:sldId id="673" r:id="rId19"/>
    <p:sldId id="683" r:id="rId20"/>
    <p:sldId id="684" r:id="rId21"/>
    <p:sldId id="577" r:id="rId22"/>
    <p:sldId id="681" r:id="rId23"/>
    <p:sldId id="682" r:id="rId24"/>
    <p:sldId id="669" r:id="rId25"/>
    <p:sldId id="690" r:id="rId26"/>
    <p:sldId id="691" r:id="rId27"/>
    <p:sldId id="674" r:id="rId28"/>
    <p:sldId id="693" r:id="rId29"/>
    <p:sldId id="692" r:id="rId30"/>
    <p:sldId id="650" r:id="rId31"/>
    <p:sldId id="651" r:id="rId32"/>
    <p:sldId id="652" r:id="rId33"/>
    <p:sldId id="655" r:id="rId34"/>
    <p:sldId id="675" r:id="rId35"/>
    <p:sldId id="653" r:id="rId36"/>
    <p:sldId id="667" r:id="rId37"/>
    <p:sldId id="638" r:id="rId38"/>
    <p:sldId id="661" r:id="rId39"/>
    <p:sldId id="662" r:id="rId40"/>
    <p:sldId id="664" r:id="rId41"/>
    <p:sldId id="685" r:id="rId42"/>
    <p:sldId id="665" r:id="rId43"/>
    <p:sldId id="636" r:id="rId44"/>
    <p:sldId id="666" r:id="rId45"/>
    <p:sldId id="677" r:id="rId46"/>
    <p:sldId id="257" r:id="rId47"/>
    <p:sldId id="686" r:id="rId48"/>
    <p:sldId id="687" r:id="rId49"/>
    <p:sldId id="688" r:id="rId50"/>
    <p:sldId id="689" r:id="rId51"/>
    <p:sldId id="694" r:id="rId52"/>
    <p:sldId id="1060" r:id="rId53"/>
    <p:sldId id="1196" r:id="rId54"/>
    <p:sldId id="1066" r:id="rId55"/>
    <p:sldId id="1107" r:id="rId56"/>
    <p:sldId id="1065" r:id="rId57"/>
    <p:sldId id="1071" r:id="rId58"/>
    <p:sldId id="1172" r:id="rId59"/>
    <p:sldId id="1080" r:id="rId60"/>
    <p:sldId id="1167" r:id="rId61"/>
    <p:sldId id="1079" r:id="rId62"/>
    <p:sldId id="678" r:id="rId63"/>
    <p:sldId id="679" r:id="rId64"/>
    <p:sldId id="68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523"/>
  </p:normalViewPr>
  <p:slideViewPr>
    <p:cSldViewPr snapToGrid="0" snapToObjects="1">
      <p:cViewPr varScale="1">
        <p:scale>
          <a:sx n="112" d="100"/>
          <a:sy n="112" d="100"/>
        </p:scale>
        <p:origin x="57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ncipe,Jose C" userId="a50ef572-d909-4b08-b1bb-40d8af3b78e3" providerId="ADAL" clId="{30BD2AE0-F11F-D44D-AD0C-FF3102E14F4F}"/>
    <pc:docChg chg="custSel modSld">
      <pc:chgData name="Principe,Jose C" userId="a50ef572-d909-4b08-b1bb-40d8af3b78e3" providerId="ADAL" clId="{30BD2AE0-F11F-D44D-AD0C-FF3102E14F4F}" dt="2019-07-07T13:53:41.043" v="48" actId="20577"/>
      <pc:docMkLst>
        <pc:docMk/>
      </pc:docMkLst>
      <pc:sldChg chg="modSp">
        <pc:chgData name="Principe,Jose C" userId="a50ef572-d909-4b08-b1bb-40d8af3b78e3" providerId="ADAL" clId="{30BD2AE0-F11F-D44D-AD0C-FF3102E14F4F}" dt="2019-07-07T13:53:41.043" v="48" actId="20577"/>
        <pc:sldMkLst>
          <pc:docMk/>
          <pc:sldMk cId="2481331361" sldId="256"/>
        </pc:sldMkLst>
        <pc:spChg chg="mod">
          <ac:chgData name="Principe,Jose C" userId="a50ef572-d909-4b08-b1bb-40d8af3b78e3" providerId="ADAL" clId="{30BD2AE0-F11F-D44D-AD0C-FF3102E14F4F}" dt="2019-07-07T13:53:41.043" v="48" actId="20577"/>
          <ac:spMkLst>
            <pc:docMk/>
            <pc:sldMk cId="2481331361" sldId="256"/>
            <ac:spMk id="2" creationId="{3CB105AD-9751-4B41-B003-720892A1BBC8}"/>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image" Target="../media/image7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C18BF-8F94-7B4C-B841-2D76C92D27ED}" type="datetimeFigureOut">
              <a:rPr lang="en-US" smtClean="0"/>
              <a:t>7/7/19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ABEA3-BBA7-3741-AA6F-29D2594E2DF0}" type="slidenum">
              <a:rPr lang="en-US" smtClean="0"/>
              <a:t>‹#›</a:t>
            </a:fld>
            <a:endParaRPr lang="en-US"/>
          </a:p>
        </p:txBody>
      </p:sp>
    </p:spTree>
    <p:extLst>
      <p:ext uri="{BB962C8B-B14F-4D97-AF65-F5344CB8AC3E}">
        <p14:creationId xmlns:p14="http://schemas.microsoft.com/office/powerpoint/2010/main" val="136543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3D1614AC-6C8A-4842-B825-1A6637094FB8}" type="slidenum">
              <a:rPr lang="en-US" smtClean="0"/>
              <a:pPr/>
              <a:t>2</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883012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F9C7414-02D7-4225-A16F-21A0930991A8}" type="slidenum">
              <a:rPr lang="en-US" smtClean="0"/>
              <a:pPr/>
              <a:t>11</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799666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E599DFB-50C3-4588-BC7F-AE2155A5D2E0}" type="slidenum">
              <a:rPr lang="en-US" smtClean="0"/>
              <a:pPr/>
              <a:t>12</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850354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45FE6A02-70D1-4606-8D82-8F7F811F010E}" type="slidenum">
              <a:rPr lang="en-US" smtClean="0"/>
              <a:pPr/>
              <a:t>13</a:t>
            </a:fld>
            <a:endParaRPr lang="en-US"/>
          </a:p>
        </p:txBody>
      </p:sp>
      <p:sp>
        <p:nvSpPr>
          <p:cNvPr id="77827" name="Rectangle 2"/>
          <p:cNvSpPr>
            <a:spLocks noGrp="1" noRot="1" noChangeAspect="1" noChangeArrowheads="1" noTextEdit="1"/>
          </p:cNvSpPr>
          <p:nvPr>
            <p:ph type="sldImg"/>
          </p:nvPr>
        </p:nvSpPr>
        <p:spPr>
          <a:xfrm>
            <a:off x="393700" y="692150"/>
            <a:ext cx="6070600" cy="3414713"/>
          </a:xfrm>
          <a:ln/>
        </p:spPr>
      </p:sp>
      <p:sp>
        <p:nvSpPr>
          <p:cNvPr id="77828" name="Rectangle 3"/>
          <p:cNvSpPr>
            <a:spLocks noGrp="1" noChangeArrowheads="1"/>
          </p:cNvSpPr>
          <p:nvPr>
            <p:ph type="body" idx="1"/>
          </p:nvPr>
        </p:nvSpPr>
        <p:spPr>
          <a:xfrm>
            <a:off x="912813" y="4343400"/>
            <a:ext cx="5030787" cy="4113213"/>
          </a:xfrm>
          <a:noFill/>
          <a:ln/>
        </p:spPr>
        <p:txBody>
          <a:bodyPr/>
          <a:lstStyle/>
          <a:p>
            <a:r>
              <a:rPr lang="en-US"/>
              <a:t>(obviously) This also works also for linear systems</a:t>
            </a:r>
          </a:p>
        </p:txBody>
      </p:sp>
    </p:spTree>
    <p:extLst>
      <p:ext uri="{BB962C8B-B14F-4D97-AF65-F5344CB8AC3E}">
        <p14:creationId xmlns:p14="http://schemas.microsoft.com/office/powerpoint/2010/main" val="1920075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A6672D99-1EA6-4F38-B97B-2ADF8682B7EA}" type="slidenum">
              <a:rPr lang="en-US" smtClean="0"/>
              <a:pPr/>
              <a:t>14</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652485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B316290-C998-47FE-BC09-EF9E1077E677}" type="slidenum">
              <a:rPr lang="en-US" smtClean="0"/>
              <a:pPr/>
              <a:t>15</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41985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6B316290-C998-47FE-BC09-EF9E1077E677}" type="slidenum">
              <a:rPr lang="en-US" smtClean="0"/>
              <a:pPr/>
              <a:t>16</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019202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EA6013AB-3BE4-4D83-95AE-9D7A967DD404}"/>
              </a:ext>
            </a:extLst>
          </p:cNvPr>
          <p:cNvSpPr>
            <a:spLocks noGrp="1" noRot="1" noChangeAspect="1" noChangeArrowheads="1" noTextEdit="1"/>
          </p:cNvSpPr>
          <p:nvPr>
            <p:ph type="sldImg" idx="4294967295"/>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文本占位符 2">
            <a:extLst>
              <a:ext uri="{FF2B5EF4-FFF2-40B4-BE49-F238E27FC236}">
                <a16:creationId xmlns:a16="http://schemas.microsoft.com/office/drawing/2014/main" id="{0260E279-A9A5-4994-9CA7-FE7C3EB03895}"/>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843686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15174FFD-1772-4A8E-A3E9-E1A3EB8A7971}"/>
              </a:ext>
            </a:extLst>
          </p:cNvPr>
          <p:cNvSpPr>
            <a:spLocks noGrp="1" noRot="1" noChangeAspect="1" noChangeArrowheads="1" noTextEdit="1"/>
          </p:cNvSpPr>
          <p:nvPr>
            <p:ph type="sldImg" idx="4294967295"/>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文本占位符 2">
            <a:extLst>
              <a:ext uri="{FF2B5EF4-FFF2-40B4-BE49-F238E27FC236}">
                <a16:creationId xmlns:a16="http://schemas.microsoft.com/office/drawing/2014/main" id="{14DB74B1-1310-458D-97F2-96FB72977ED1}"/>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975503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3E0D3964-B973-4C9E-838E-CB5730E5388B}"/>
              </a:ext>
            </a:extLst>
          </p:cNvPr>
          <p:cNvSpPr>
            <a:spLocks noGrp="1" noRot="1" noChangeAspect="1" noChangeArrowheads="1" noTextEdit="1"/>
          </p:cNvSpPr>
          <p:nvPr>
            <p:ph type="sldImg" idx="4294967295"/>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文本占位符 2">
            <a:extLst>
              <a:ext uri="{FF2B5EF4-FFF2-40B4-BE49-F238E27FC236}">
                <a16:creationId xmlns:a16="http://schemas.microsoft.com/office/drawing/2014/main" id="{199B46E0-D1CF-4AEF-846B-5F40BBDC1637}"/>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258787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a:extLst>
              <a:ext uri="{FF2B5EF4-FFF2-40B4-BE49-F238E27FC236}">
                <a16:creationId xmlns:a16="http://schemas.microsoft.com/office/drawing/2014/main" id="{F3E376F6-D026-4973-B206-27028C1FE7F4}"/>
              </a:ext>
            </a:extLst>
          </p:cNvPr>
          <p:cNvSpPr>
            <a:spLocks noGrp="1" noRot="1" noChangeAspect="1" noChangeArrowheads="1" noTextEdit="1"/>
          </p:cNvSpPr>
          <p:nvPr>
            <p:ph type="sldImg" idx="4294967295"/>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文本占位符 2">
            <a:extLst>
              <a:ext uri="{FF2B5EF4-FFF2-40B4-BE49-F238E27FC236}">
                <a16:creationId xmlns:a16="http://schemas.microsoft.com/office/drawing/2014/main" id="{04CE4A9D-426B-4D6C-85BD-3628368CFDAD}"/>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1147036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3D1614AC-6C8A-4842-B825-1A6637094FB8}" type="slidenum">
              <a:rPr lang="en-US" smtClean="0"/>
              <a:pPr/>
              <a:t>3</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140311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2075F33B-0343-4031-8075-1177F5F058EF}"/>
              </a:ext>
            </a:extLst>
          </p:cNvPr>
          <p:cNvSpPr>
            <a:spLocks noGrp="1" noRot="1" noChangeAspect="1" noChangeArrowheads="1" noTextEdit="1"/>
          </p:cNvSpPr>
          <p:nvPr>
            <p:ph type="sldImg" idx="4294967295"/>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文本占位符 2">
            <a:extLst>
              <a:ext uri="{FF2B5EF4-FFF2-40B4-BE49-F238E27FC236}">
                <a16:creationId xmlns:a16="http://schemas.microsoft.com/office/drawing/2014/main" id="{4B8A5337-1CF4-4EFC-87AA-8D634F9BB8E4}"/>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4149524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a:extLst>
              <a:ext uri="{FF2B5EF4-FFF2-40B4-BE49-F238E27FC236}">
                <a16:creationId xmlns:a16="http://schemas.microsoft.com/office/drawing/2014/main" id="{2075F33B-0343-4031-8075-1177F5F058EF}"/>
              </a:ext>
            </a:extLst>
          </p:cNvPr>
          <p:cNvSpPr>
            <a:spLocks noGrp="1" noRot="1" noChangeAspect="1" noChangeArrowheads="1" noTextEdit="1"/>
          </p:cNvSpPr>
          <p:nvPr>
            <p:ph type="sldImg" idx="4294967295"/>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文本占位符 2">
            <a:extLst>
              <a:ext uri="{FF2B5EF4-FFF2-40B4-BE49-F238E27FC236}">
                <a16:creationId xmlns:a16="http://schemas.microsoft.com/office/drawing/2014/main" id="{4B8A5337-1CF4-4EFC-87AA-8D634F9BB8E4}"/>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2713739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If we know these transition probabilities, then learning</a:t>
            </a:r>
            <a:r>
              <a:rPr lang="en-US" baseline="0" dirty="0"/>
              <a:t> an optimal policy is a control problem.  We can use dynamic programming to solve it.  If we don’t know the transition probabilities, then we have to learn an optimal policy through agent experiences.</a:t>
            </a:r>
            <a:endParaRPr lang="en-US" dirty="0"/>
          </a:p>
        </p:txBody>
      </p:sp>
      <p:sp>
        <p:nvSpPr>
          <p:cNvPr id="4" name="Slide Number Placeholder 3"/>
          <p:cNvSpPr>
            <a:spLocks noGrp="1"/>
          </p:cNvSpPr>
          <p:nvPr>
            <p:ph type="sldNum" sz="quarter" idx="10"/>
          </p:nvPr>
        </p:nvSpPr>
        <p:spPr/>
        <p:txBody>
          <a:bodyPr/>
          <a:lstStyle/>
          <a:p>
            <a:fld id="{BAC117E2-5F0D-45EB-8A5B-3BEFE685568C}" type="slidenum">
              <a:rPr lang="en-US" smtClean="0"/>
              <a:t>52</a:t>
            </a:fld>
            <a:endParaRPr lang="en-US"/>
          </a:p>
        </p:txBody>
      </p:sp>
    </p:spTree>
    <p:extLst>
      <p:ext uri="{BB962C8B-B14F-4D97-AF65-F5344CB8AC3E}">
        <p14:creationId xmlns:p14="http://schemas.microsoft.com/office/powerpoint/2010/main" val="1091851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value of information is a generalization of von-Neumann-Morgenstern utility theory.  Utility theory shows that, under certain axioms of rational behavior, a decision-maker faced with risky (probabilistic) outcomes of different choices will behave as if it is maximizing the expected value of some function defined over potential outcomes at some specified point in the future.  The value of information extends this theory by allowing for agents to behave differently when reasoning about losses versus reasoning about gains.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Talk about lottery experiment: u=(-$1000, -$1, $1, $1000) p1=(0.5, 0, 0, 0.5) versus p2=(0,0.5,0.5,0).  Which lottery would you play?  They both have the same expected value.  People prefer the second lottery, though, since there are fewer losses.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What about another lottery experiment: draw a red ball and win $5000.  Have two urns with 50 balls.  One urn has five red balls.  The other has an unknown number of red balls.  You can only make one draw from a single urn: which would you choose?  The first since we have more information about it.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AC117E2-5F0D-45EB-8A5B-3BEFE685568C}" type="slidenum">
              <a:rPr lang="en-US" smtClean="0"/>
              <a:t>53</a:t>
            </a:fld>
            <a:endParaRPr lang="en-US"/>
          </a:p>
        </p:txBody>
      </p:sp>
    </p:spTree>
    <p:extLst>
      <p:ext uri="{BB962C8B-B14F-4D97-AF65-F5344CB8AC3E}">
        <p14:creationId xmlns:p14="http://schemas.microsoft.com/office/powerpoint/2010/main" val="4183721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value of information does not</a:t>
            </a:r>
            <a:r>
              <a:rPr lang="en-US" sz="1200" kern="1200" dirty="0">
                <a:solidFill>
                  <a:schemeClr val="tx1"/>
                </a:solidFill>
                <a:effectLst/>
                <a:latin typeface="+mn-lt"/>
                <a:ea typeface="+mn-ea"/>
                <a:cs typeface="+mn-cs"/>
              </a:rPr>
              <a:t>, as noted by </a:t>
            </a:r>
            <a:r>
              <a:rPr lang="en-US" sz="1200" kern="1200" dirty="0" err="1">
                <a:solidFill>
                  <a:schemeClr val="tx1"/>
                </a:solidFill>
                <a:effectLst/>
                <a:latin typeface="+mn-lt"/>
                <a:ea typeface="+mn-ea"/>
                <a:cs typeface="+mn-cs"/>
              </a:rPr>
              <a:t>Belavkin</a:t>
            </a:r>
            <a:r>
              <a:rPr lang="en-US" sz="1200" kern="1200" dirty="0">
                <a:solidFill>
                  <a:schemeClr val="tx1"/>
                </a:solidFill>
                <a:effectLst/>
                <a:latin typeface="+mn-lt"/>
                <a:ea typeface="+mn-ea"/>
                <a:cs typeface="+mn-cs"/>
              </a:rPr>
              <a:t>, suffer from some of the perceived flaws of utility theory. This is because it includes a non-linear component that reflects the agent’s preferences about potential information. Agents will therefore reason about expected improvements in the score differently than potential losses, which is necessary or optimal decision making.</a:t>
            </a:r>
            <a:r>
              <a:rPr lang="en-US" sz="1200" kern="1200" baseline="0" dirty="0">
                <a:solidFill>
                  <a:schemeClr val="tx1"/>
                </a:solidFill>
                <a:effectLst/>
                <a:latin typeface="+mn-lt"/>
                <a:ea typeface="+mn-ea"/>
                <a:cs typeface="+mn-cs"/>
              </a:rPr>
              <a:t>  It is more aligned with the idea of prospect theory, which reflects how human reason about risk.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C117E2-5F0D-45EB-8A5B-3BEFE685568C}" type="slidenum">
              <a:rPr lang="en-US" smtClean="0"/>
              <a:t>54</a:t>
            </a:fld>
            <a:endParaRPr lang="en-US"/>
          </a:p>
        </p:txBody>
      </p:sp>
    </p:spTree>
    <p:extLst>
      <p:ext uri="{BB962C8B-B14F-4D97-AF65-F5344CB8AC3E}">
        <p14:creationId xmlns:p14="http://schemas.microsoft.com/office/powerpoint/2010/main" val="2553131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criterion is defined as a conditional extremum of expected utility under</a:t>
            </a:r>
            <a:r>
              <a:rPr lang="en-US" sz="1200" kern="1200" baseline="0" dirty="0">
                <a:solidFill>
                  <a:schemeClr val="tx1"/>
                </a:solidFill>
                <a:effectLst/>
                <a:latin typeface="+mn-lt"/>
                <a:ea typeface="+mn-ea"/>
                <a:cs typeface="+mn-cs"/>
              </a:rPr>
              <a:t> an information constraint</a:t>
            </a:r>
            <a:r>
              <a:rPr lang="en-US" sz="1200" kern="1200" dirty="0">
                <a:solidFill>
                  <a:schemeClr val="tx1"/>
                </a:solidFill>
                <a:effectLst/>
                <a:latin typeface="+mn-lt"/>
                <a:ea typeface="+mn-ea"/>
                <a:cs typeface="+mn-cs"/>
              </a:rPr>
              <a:t>.  It therefore satisfies all of the axioms for expected utility and hence describes means of decision making under uncertainty that is independent of any specific definition of information.  Here,</a:t>
            </a:r>
            <a:r>
              <a:rPr lang="en-US" sz="1200" kern="1200" baseline="0" dirty="0">
                <a:solidFill>
                  <a:schemeClr val="tx1"/>
                </a:solidFill>
                <a:effectLst/>
                <a:latin typeface="+mn-lt"/>
                <a:ea typeface="+mn-ea"/>
                <a:cs typeface="+mn-cs"/>
              </a:rPr>
              <a:t> we use Shannon information.  </a:t>
            </a:r>
            <a:r>
              <a:rPr lang="en-US" dirty="0"/>
              <a:t>Can use other policy information constraints, e.g., Hartley information, Boltzmann</a:t>
            </a:r>
            <a:r>
              <a:rPr lang="en-US" baseline="0" dirty="0"/>
              <a:t> information, or </a:t>
            </a:r>
            <a:r>
              <a:rPr lang="en-US" baseline="0" dirty="0" err="1"/>
              <a:t>Renyi’s</a:t>
            </a:r>
            <a:r>
              <a:rPr lang="en-US" baseline="0" dirty="0"/>
              <a:t> information</a:t>
            </a:r>
            <a:endParaRPr lang="en-US" dirty="0"/>
          </a:p>
        </p:txBody>
      </p:sp>
      <p:sp>
        <p:nvSpPr>
          <p:cNvPr id="4" name="Slide Number Placeholder 3"/>
          <p:cNvSpPr>
            <a:spLocks noGrp="1"/>
          </p:cNvSpPr>
          <p:nvPr>
            <p:ph type="sldNum" sz="quarter" idx="10"/>
          </p:nvPr>
        </p:nvSpPr>
        <p:spPr/>
        <p:txBody>
          <a:bodyPr/>
          <a:lstStyle/>
          <a:p>
            <a:fld id="{BAC117E2-5F0D-45EB-8A5B-3BEFE685568C}" type="slidenum">
              <a:rPr lang="en-US" smtClean="0"/>
              <a:t>55</a:t>
            </a:fld>
            <a:endParaRPr lang="en-US"/>
          </a:p>
        </p:txBody>
      </p:sp>
    </p:spTree>
    <p:extLst>
      <p:ext uri="{BB962C8B-B14F-4D97-AF65-F5344CB8AC3E}">
        <p14:creationId xmlns:p14="http://schemas.microsoft.com/office/powerpoint/2010/main" val="1579989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Choosing</a:t>
            </a:r>
            <a:r>
              <a:rPr lang="en-US" baseline="0" dirty="0"/>
              <a:t> this parameter is very important.  It is application dependent!</a:t>
            </a:r>
            <a:endParaRPr lang="en-US" dirty="0"/>
          </a:p>
        </p:txBody>
      </p:sp>
      <p:sp>
        <p:nvSpPr>
          <p:cNvPr id="4" name="Slide Number Placeholder 3"/>
          <p:cNvSpPr>
            <a:spLocks noGrp="1"/>
          </p:cNvSpPr>
          <p:nvPr>
            <p:ph type="sldNum" sz="quarter" idx="10"/>
          </p:nvPr>
        </p:nvSpPr>
        <p:spPr/>
        <p:txBody>
          <a:bodyPr/>
          <a:lstStyle/>
          <a:p>
            <a:fld id="{BAC117E2-5F0D-45EB-8A5B-3BEFE685568C}" type="slidenum">
              <a:rPr lang="en-US" smtClean="0"/>
              <a:t>56</a:t>
            </a:fld>
            <a:endParaRPr lang="en-US"/>
          </a:p>
        </p:txBody>
      </p:sp>
    </p:spTree>
    <p:extLst>
      <p:ext uri="{BB962C8B-B14F-4D97-AF65-F5344CB8AC3E}">
        <p14:creationId xmlns:p14="http://schemas.microsoft.com/office/powerpoint/2010/main" val="1923479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C117E2-5F0D-45EB-8A5B-3BEFE685568C}" type="slidenum">
              <a:rPr lang="en-US" smtClean="0"/>
              <a:t>57</a:t>
            </a:fld>
            <a:endParaRPr lang="en-US"/>
          </a:p>
        </p:txBody>
      </p:sp>
    </p:spTree>
    <p:extLst>
      <p:ext uri="{BB962C8B-B14F-4D97-AF65-F5344CB8AC3E}">
        <p14:creationId xmlns:p14="http://schemas.microsoft.com/office/powerpoint/2010/main" val="1905180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extract a 18 features to represent the state space.  We only have four actions:</a:t>
            </a:r>
            <a:r>
              <a:rPr lang="en-US" sz="1200" kern="1200" baseline="0" dirty="0">
                <a:solidFill>
                  <a:schemeClr val="tx1"/>
                </a:solidFill>
                <a:effectLst/>
                <a:latin typeface="+mn-lt"/>
                <a:ea typeface="+mn-ea"/>
                <a:cs typeface="+mn-cs"/>
              </a:rPr>
              <a:t> moving up, down, left, or right.</a:t>
            </a:r>
          </a:p>
        </p:txBody>
      </p:sp>
      <p:sp>
        <p:nvSpPr>
          <p:cNvPr id="4" name="Slide Number Placeholder 3"/>
          <p:cNvSpPr>
            <a:spLocks noGrp="1"/>
          </p:cNvSpPr>
          <p:nvPr>
            <p:ph type="sldNum" sz="quarter" idx="10"/>
          </p:nvPr>
        </p:nvSpPr>
        <p:spPr/>
        <p:txBody>
          <a:bodyPr/>
          <a:lstStyle/>
          <a:p>
            <a:fld id="{BAC117E2-5F0D-45EB-8A5B-3BEFE685568C}" type="slidenum">
              <a:rPr lang="en-US" smtClean="0"/>
              <a:t>58</a:t>
            </a:fld>
            <a:endParaRPr lang="en-US"/>
          </a:p>
        </p:txBody>
      </p:sp>
    </p:spTree>
    <p:extLst>
      <p:ext uri="{BB962C8B-B14F-4D97-AF65-F5344CB8AC3E}">
        <p14:creationId xmlns:p14="http://schemas.microsoft.com/office/powerpoint/2010/main" val="343014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Ghost chasing</a:t>
            </a:r>
            <a:r>
              <a:rPr lang="en-US" sz="1200" kern="1200" baseline="0">
                <a:solidFill>
                  <a:schemeClr val="tx1"/>
                </a:solidFill>
                <a:effectLst/>
                <a:latin typeface="+mn-lt"/>
                <a:ea typeface="+mn-ea"/>
                <a:cs typeface="+mn-cs"/>
              </a:rPr>
              <a:t> behaviors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C117E2-5F0D-45EB-8A5B-3BEFE685568C}" type="slidenum">
              <a:rPr lang="en-US" smtClean="0"/>
              <a:t>59</a:t>
            </a:fld>
            <a:endParaRPr lang="en-US"/>
          </a:p>
        </p:txBody>
      </p:sp>
    </p:spTree>
    <p:extLst>
      <p:ext uri="{BB962C8B-B14F-4D97-AF65-F5344CB8AC3E}">
        <p14:creationId xmlns:p14="http://schemas.microsoft.com/office/powerpoint/2010/main" val="569858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CD8D303-9FDE-1647-94C1-10AFF8B64192}"/>
              </a:ext>
            </a:extLst>
          </p:cNvPr>
          <p:cNvSpPr>
            <a:spLocks noGrp="1" noChangeArrowheads="1"/>
          </p:cNvSpPr>
          <p:nvPr>
            <p:ph type="sldNum" sz="quarter" idx="5"/>
          </p:nvPr>
        </p:nvSpPr>
        <p:spPr>
          <a:ln/>
        </p:spPr>
        <p:txBody>
          <a:bodyPr/>
          <a:lstStyle/>
          <a:p>
            <a:fld id="{ED802024-82B5-C54E-9F16-385F10EF71DF}" type="slidenum">
              <a:rPr lang="en-US" altLang="en-US"/>
              <a:pPr/>
              <a:t>4</a:t>
            </a:fld>
            <a:endParaRPr lang="en-US" altLang="en-US"/>
          </a:p>
        </p:txBody>
      </p:sp>
      <p:sp>
        <p:nvSpPr>
          <p:cNvPr id="371714" name="Rectangle 2">
            <a:extLst>
              <a:ext uri="{FF2B5EF4-FFF2-40B4-BE49-F238E27FC236}">
                <a16:creationId xmlns:a16="http://schemas.microsoft.com/office/drawing/2014/main" id="{8A13DFD6-9F22-D240-92B3-AAA69B9034A4}"/>
              </a:ext>
            </a:extLst>
          </p:cNvPr>
          <p:cNvSpPr>
            <a:spLocks noGrp="1" noRot="1" noChangeAspect="1" noChangeArrowheads="1" noTextEdit="1"/>
          </p:cNvSpPr>
          <p:nvPr>
            <p:ph type="sldImg"/>
          </p:nvPr>
        </p:nvSpPr>
        <p:spPr>
          <a:xfrm>
            <a:off x="393700" y="692150"/>
            <a:ext cx="6070600" cy="3414713"/>
          </a:xfrm>
          <a:ln/>
        </p:spPr>
      </p:sp>
      <p:sp>
        <p:nvSpPr>
          <p:cNvPr id="371715" name="Rectangle 3">
            <a:extLst>
              <a:ext uri="{FF2B5EF4-FFF2-40B4-BE49-F238E27FC236}">
                <a16:creationId xmlns:a16="http://schemas.microsoft.com/office/drawing/2014/main" id="{931DD462-B149-234B-8487-B3517C53CD7A}"/>
              </a:ext>
            </a:extLst>
          </p:cNvPr>
          <p:cNvSpPr>
            <a:spLocks noGrp="1" noChangeArrowheads="1"/>
          </p:cNvSpPr>
          <p:nvPr>
            <p:ph type="body" idx="1"/>
          </p:nvPr>
        </p:nvSpPr>
        <p:spPr>
          <a:xfrm>
            <a:off x="912813" y="4343400"/>
            <a:ext cx="5030787" cy="4113213"/>
          </a:xfrm>
        </p:spPr>
        <p:txBody>
          <a:bodyPr/>
          <a:lstStyle/>
          <a:p>
            <a:endParaRPr lang="en-US" altLang="en-US"/>
          </a:p>
        </p:txBody>
      </p:sp>
    </p:spTree>
    <p:extLst>
      <p:ext uri="{BB962C8B-B14F-4D97-AF65-F5344CB8AC3E}">
        <p14:creationId xmlns:p14="http://schemas.microsoft.com/office/powerpoint/2010/main" val="2093498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Ghost chasing</a:t>
            </a:r>
            <a:r>
              <a:rPr lang="en-US" sz="1200" kern="1200" baseline="0" dirty="0">
                <a:solidFill>
                  <a:schemeClr val="tx1"/>
                </a:solidFill>
                <a:effectLst/>
                <a:latin typeface="+mn-lt"/>
                <a:ea typeface="+mn-ea"/>
                <a:cs typeface="+mn-cs"/>
              </a:rPr>
              <a:t> behaviors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C117E2-5F0D-45EB-8A5B-3BEFE685568C}" type="slidenum">
              <a:rPr lang="en-US" smtClean="0"/>
              <a:t>60</a:t>
            </a:fld>
            <a:endParaRPr lang="en-US"/>
          </a:p>
        </p:txBody>
      </p:sp>
    </p:spTree>
    <p:extLst>
      <p:ext uri="{BB962C8B-B14F-4D97-AF65-F5344CB8AC3E}">
        <p14:creationId xmlns:p14="http://schemas.microsoft.com/office/powerpoint/2010/main" val="3515575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standard Boltzmann operator is not</a:t>
            </a:r>
            <a:r>
              <a:rPr lang="en-US" baseline="0" dirty="0"/>
              <a:t> a</a:t>
            </a:r>
            <a:r>
              <a:rPr lang="en-US" dirty="0"/>
              <a:t> non-expansive operator.  It can have multiple fixed points;</a:t>
            </a:r>
            <a:r>
              <a:rPr lang="en-US" baseline="0" dirty="0"/>
              <a:t> the updates will bounce around these fixed points.  We can, however, constrain the learning rate for each state to ensure that the mapping is non-expansive.  Q-learning or SARSA will therefore converge to a unique fixed point.</a:t>
            </a:r>
            <a:endParaRPr lang="en-US" dirty="0"/>
          </a:p>
        </p:txBody>
      </p:sp>
      <p:sp>
        <p:nvSpPr>
          <p:cNvPr id="4" name="Slide Number Placeholder 3"/>
          <p:cNvSpPr>
            <a:spLocks noGrp="1"/>
          </p:cNvSpPr>
          <p:nvPr>
            <p:ph type="sldNum" sz="quarter" idx="10"/>
          </p:nvPr>
        </p:nvSpPr>
        <p:spPr/>
        <p:txBody>
          <a:bodyPr/>
          <a:lstStyle/>
          <a:p>
            <a:fld id="{BAC117E2-5F0D-45EB-8A5B-3BEFE685568C}" type="slidenum">
              <a:rPr lang="en-US" smtClean="0"/>
              <a:t>61</a:t>
            </a:fld>
            <a:endParaRPr lang="en-US"/>
          </a:p>
        </p:txBody>
      </p:sp>
    </p:spTree>
    <p:extLst>
      <p:ext uri="{BB962C8B-B14F-4D97-AF65-F5344CB8AC3E}">
        <p14:creationId xmlns:p14="http://schemas.microsoft.com/office/powerpoint/2010/main" val="3950568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a:extLst>
              <a:ext uri="{FF2B5EF4-FFF2-40B4-BE49-F238E27FC236}">
                <a16:creationId xmlns:a16="http://schemas.microsoft.com/office/drawing/2014/main" id="{EA6013AB-3BE4-4D83-95AE-9D7A967DD404}"/>
              </a:ext>
            </a:extLst>
          </p:cNvPr>
          <p:cNvSpPr>
            <a:spLocks noGrp="1" noRot="1" noChangeAspect="1" noChangeArrowheads="1" noTextEdit="1"/>
          </p:cNvSpPr>
          <p:nvPr>
            <p:ph type="sldImg" idx="4294967295"/>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文本占位符 2">
            <a:extLst>
              <a:ext uri="{FF2B5EF4-FFF2-40B4-BE49-F238E27FC236}">
                <a16:creationId xmlns:a16="http://schemas.microsoft.com/office/drawing/2014/main" id="{0260E279-A9A5-4994-9CA7-FE7C3EB03895}"/>
              </a:ext>
            </a:extLst>
          </p:cNvPr>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Tree>
    <p:extLst>
      <p:ext uri="{BB962C8B-B14F-4D97-AF65-F5344CB8AC3E}">
        <p14:creationId xmlns:p14="http://schemas.microsoft.com/office/powerpoint/2010/main" val="68047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3D1614AC-6C8A-4842-B825-1A6637094FB8}" type="slidenum">
              <a:rPr lang="en-US" smtClean="0"/>
              <a:pPr/>
              <a:t>5</a:t>
            </a:fld>
            <a:endParaRPr lang="en-US"/>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09412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64EF3D86-E8AD-48E3-866B-E9517D5794FA}" type="slidenum">
              <a:rPr lang="en-US" smtClean="0"/>
              <a:pPr/>
              <a:t>6</a:t>
            </a:fld>
            <a:endParaRPr lang="en-US"/>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17194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2A0A3F43-5694-424F-B9BF-107E3B9B5198}" type="slidenum">
              <a:rPr lang="en-US" smtClean="0"/>
              <a:pPr/>
              <a:t>7</a:t>
            </a:fld>
            <a:endParaRPr lang="en-US"/>
          </a:p>
        </p:txBody>
      </p:sp>
      <p:sp>
        <p:nvSpPr>
          <p:cNvPr id="72707" name="Rectangle 2"/>
          <p:cNvSpPr>
            <a:spLocks noGrp="1" noRot="1" noChangeAspect="1" noChangeArrowheads="1" noTextEdit="1"/>
          </p:cNvSpPr>
          <p:nvPr>
            <p:ph type="sldImg"/>
          </p:nvPr>
        </p:nvSpPr>
        <p:spPr>
          <a:xfrm>
            <a:off x="393700" y="692150"/>
            <a:ext cx="6070600" cy="3414713"/>
          </a:xfrm>
          <a:ln/>
        </p:spPr>
      </p:sp>
      <p:sp>
        <p:nvSpPr>
          <p:cNvPr id="72708" name="Rectangle 3"/>
          <p:cNvSpPr>
            <a:spLocks noGrp="1" noChangeArrowheads="1"/>
          </p:cNvSpPr>
          <p:nvPr>
            <p:ph type="body" idx="1"/>
          </p:nvPr>
        </p:nvSpPr>
        <p:spPr>
          <a:xfrm>
            <a:off x="912813" y="4343400"/>
            <a:ext cx="5030787" cy="4113213"/>
          </a:xfrm>
          <a:noFill/>
          <a:ln/>
        </p:spPr>
        <p:txBody>
          <a:bodyPr/>
          <a:lstStyle/>
          <a:p>
            <a:endParaRPr lang="en-US"/>
          </a:p>
        </p:txBody>
      </p:sp>
    </p:spTree>
    <p:extLst>
      <p:ext uri="{BB962C8B-B14F-4D97-AF65-F5344CB8AC3E}">
        <p14:creationId xmlns:p14="http://schemas.microsoft.com/office/powerpoint/2010/main" val="1090867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A0EBFF5-074E-431B-B13F-D32EFFC1D762}" type="slidenum">
              <a:rPr lang="en-US" smtClean="0"/>
              <a:pPr/>
              <a:t>8</a:t>
            </a:fld>
            <a:endParaRPr lang="en-US"/>
          </a:p>
        </p:txBody>
      </p:sp>
      <p:sp>
        <p:nvSpPr>
          <p:cNvPr id="73731" name="Rectangle 2"/>
          <p:cNvSpPr>
            <a:spLocks noGrp="1" noRot="1" noChangeAspect="1" noChangeArrowheads="1" noTextEdit="1"/>
          </p:cNvSpPr>
          <p:nvPr>
            <p:ph type="sldImg"/>
          </p:nvPr>
        </p:nvSpPr>
        <p:spPr>
          <a:xfrm>
            <a:off x="393700" y="692150"/>
            <a:ext cx="6070600" cy="3414713"/>
          </a:xfrm>
          <a:ln/>
        </p:spPr>
      </p:sp>
      <p:sp>
        <p:nvSpPr>
          <p:cNvPr id="73732" name="Rectangle 3"/>
          <p:cNvSpPr>
            <a:spLocks noGrp="1" noChangeArrowheads="1"/>
          </p:cNvSpPr>
          <p:nvPr>
            <p:ph type="body" idx="1"/>
          </p:nvPr>
        </p:nvSpPr>
        <p:spPr>
          <a:xfrm>
            <a:off x="912813" y="4343400"/>
            <a:ext cx="5030787" cy="4113213"/>
          </a:xfrm>
          <a:noFill/>
          <a:ln/>
        </p:spPr>
        <p:txBody>
          <a:bodyPr/>
          <a:lstStyle/>
          <a:p>
            <a:endParaRPr lang="en-US"/>
          </a:p>
        </p:txBody>
      </p:sp>
    </p:spTree>
    <p:extLst>
      <p:ext uri="{BB962C8B-B14F-4D97-AF65-F5344CB8AC3E}">
        <p14:creationId xmlns:p14="http://schemas.microsoft.com/office/powerpoint/2010/main" val="1202050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F1210F1-673B-C84F-B053-62C611C216DA}"/>
              </a:ext>
            </a:extLst>
          </p:cNvPr>
          <p:cNvSpPr>
            <a:spLocks noGrp="1" noChangeArrowheads="1"/>
          </p:cNvSpPr>
          <p:nvPr>
            <p:ph type="sldNum" sz="quarter" idx="5"/>
          </p:nvPr>
        </p:nvSpPr>
        <p:spPr>
          <a:ln/>
        </p:spPr>
        <p:txBody>
          <a:bodyPr/>
          <a:lstStyle/>
          <a:p>
            <a:fld id="{7F276EAB-C7AB-4F47-8645-4EEEF47561E8}" type="slidenum">
              <a:rPr lang="en-US" altLang="en-US"/>
              <a:pPr/>
              <a:t>9</a:t>
            </a:fld>
            <a:endParaRPr lang="en-US" altLang="en-US"/>
          </a:p>
        </p:txBody>
      </p:sp>
      <p:sp>
        <p:nvSpPr>
          <p:cNvPr id="303106" name="Rectangle 2">
            <a:extLst>
              <a:ext uri="{FF2B5EF4-FFF2-40B4-BE49-F238E27FC236}">
                <a16:creationId xmlns:a16="http://schemas.microsoft.com/office/drawing/2014/main" id="{670D39C7-8109-E34E-872E-F4C5CB666870}"/>
              </a:ext>
            </a:extLst>
          </p:cNvPr>
          <p:cNvSpPr>
            <a:spLocks noGrp="1" noRot="1" noChangeAspect="1" noChangeArrowheads="1" noTextEdit="1"/>
          </p:cNvSpPr>
          <p:nvPr>
            <p:ph type="sldImg"/>
          </p:nvPr>
        </p:nvSpPr>
        <p:spPr>
          <a:ln/>
        </p:spPr>
      </p:sp>
      <p:sp>
        <p:nvSpPr>
          <p:cNvPr id="303107" name="Rectangle 3">
            <a:extLst>
              <a:ext uri="{FF2B5EF4-FFF2-40B4-BE49-F238E27FC236}">
                <a16:creationId xmlns:a16="http://schemas.microsoft.com/office/drawing/2014/main" id="{AE871A97-BFE8-E148-9877-A7A717F2F0FE}"/>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21736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6E27FA-92FD-0F45-BCD4-2527DEEB4E4C}" type="slidenum">
              <a:rPr lang="en-US"/>
              <a:pPr/>
              <a:t>10</a:t>
            </a:fld>
            <a:endParaRPr lang="en-US"/>
          </a:p>
        </p:txBody>
      </p:sp>
      <p:sp>
        <p:nvSpPr>
          <p:cNvPr id="138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4705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2F6E-A659-9143-AE71-979AA9043A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D789BC-AA61-3749-9351-04E75C1951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CE26DC-B943-F24A-95AF-5A966983D426}"/>
              </a:ext>
            </a:extLst>
          </p:cNvPr>
          <p:cNvSpPr>
            <a:spLocks noGrp="1"/>
          </p:cNvSpPr>
          <p:nvPr>
            <p:ph type="dt" sz="half" idx="10"/>
          </p:nvPr>
        </p:nvSpPr>
        <p:spPr/>
        <p:txBody>
          <a:bodyPr/>
          <a:lstStyle/>
          <a:p>
            <a:fld id="{7C3AE393-09E3-F945-AA7F-184750ED73DC}" type="datetimeFigureOut">
              <a:rPr lang="en-US" smtClean="0"/>
              <a:t>7/7/19</a:t>
            </a:fld>
            <a:endParaRPr lang="en-US"/>
          </a:p>
        </p:txBody>
      </p:sp>
      <p:sp>
        <p:nvSpPr>
          <p:cNvPr id="5" name="Footer Placeholder 4">
            <a:extLst>
              <a:ext uri="{FF2B5EF4-FFF2-40B4-BE49-F238E27FC236}">
                <a16:creationId xmlns:a16="http://schemas.microsoft.com/office/drawing/2014/main" id="{962FDBBF-920F-E04B-9D3F-99EDC57C0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446686-76B9-884A-95EB-F9E9FC6C2482}"/>
              </a:ext>
            </a:extLst>
          </p:cNvPr>
          <p:cNvSpPr>
            <a:spLocks noGrp="1"/>
          </p:cNvSpPr>
          <p:nvPr>
            <p:ph type="sldNum" sz="quarter" idx="12"/>
          </p:nvPr>
        </p:nvSpPr>
        <p:spPr/>
        <p:txBody>
          <a:bodyPr/>
          <a:lstStyle/>
          <a:p>
            <a:fld id="{25CB742E-C985-C346-A7C7-3BF8D6EB83A4}" type="slidenum">
              <a:rPr lang="en-US" smtClean="0"/>
              <a:t>‹#›</a:t>
            </a:fld>
            <a:endParaRPr lang="en-US"/>
          </a:p>
        </p:txBody>
      </p:sp>
    </p:spTree>
    <p:extLst>
      <p:ext uri="{BB962C8B-B14F-4D97-AF65-F5344CB8AC3E}">
        <p14:creationId xmlns:p14="http://schemas.microsoft.com/office/powerpoint/2010/main" val="1318586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057E-03E8-4641-8791-E7D8C4E9B3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83440B-616D-BA44-B273-E06D62CDF66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589D9E-596D-5B46-A3AA-39139AE1EF43}"/>
              </a:ext>
            </a:extLst>
          </p:cNvPr>
          <p:cNvSpPr>
            <a:spLocks noGrp="1"/>
          </p:cNvSpPr>
          <p:nvPr>
            <p:ph type="dt" sz="half" idx="10"/>
          </p:nvPr>
        </p:nvSpPr>
        <p:spPr/>
        <p:txBody>
          <a:bodyPr/>
          <a:lstStyle/>
          <a:p>
            <a:fld id="{7C3AE393-09E3-F945-AA7F-184750ED73DC}" type="datetimeFigureOut">
              <a:rPr lang="en-US" smtClean="0"/>
              <a:t>7/7/19</a:t>
            </a:fld>
            <a:endParaRPr lang="en-US"/>
          </a:p>
        </p:txBody>
      </p:sp>
      <p:sp>
        <p:nvSpPr>
          <p:cNvPr id="5" name="Footer Placeholder 4">
            <a:extLst>
              <a:ext uri="{FF2B5EF4-FFF2-40B4-BE49-F238E27FC236}">
                <a16:creationId xmlns:a16="http://schemas.microsoft.com/office/drawing/2014/main" id="{26178A6A-5A7C-EC4E-AA73-D55381BF04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58F7BD-09C3-CF44-8846-BDD4BEC5DF95}"/>
              </a:ext>
            </a:extLst>
          </p:cNvPr>
          <p:cNvSpPr>
            <a:spLocks noGrp="1"/>
          </p:cNvSpPr>
          <p:nvPr>
            <p:ph type="sldNum" sz="quarter" idx="12"/>
          </p:nvPr>
        </p:nvSpPr>
        <p:spPr/>
        <p:txBody>
          <a:bodyPr/>
          <a:lstStyle/>
          <a:p>
            <a:fld id="{25CB742E-C985-C346-A7C7-3BF8D6EB83A4}" type="slidenum">
              <a:rPr lang="en-US" smtClean="0"/>
              <a:t>‹#›</a:t>
            </a:fld>
            <a:endParaRPr lang="en-US"/>
          </a:p>
        </p:txBody>
      </p:sp>
    </p:spTree>
    <p:extLst>
      <p:ext uri="{BB962C8B-B14F-4D97-AF65-F5344CB8AC3E}">
        <p14:creationId xmlns:p14="http://schemas.microsoft.com/office/powerpoint/2010/main" val="2872624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E00588-DF03-0642-A9F1-7741812095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46C8BC-AC9B-4741-BAE9-DFA7F64CDB8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7E1AA0-9B3D-D144-B75F-6AB7FE32B2B7}"/>
              </a:ext>
            </a:extLst>
          </p:cNvPr>
          <p:cNvSpPr>
            <a:spLocks noGrp="1"/>
          </p:cNvSpPr>
          <p:nvPr>
            <p:ph type="dt" sz="half" idx="10"/>
          </p:nvPr>
        </p:nvSpPr>
        <p:spPr/>
        <p:txBody>
          <a:bodyPr/>
          <a:lstStyle/>
          <a:p>
            <a:fld id="{7C3AE393-09E3-F945-AA7F-184750ED73DC}" type="datetimeFigureOut">
              <a:rPr lang="en-US" smtClean="0"/>
              <a:t>7/7/19</a:t>
            </a:fld>
            <a:endParaRPr lang="en-US"/>
          </a:p>
        </p:txBody>
      </p:sp>
      <p:sp>
        <p:nvSpPr>
          <p:cNvPr id="5" name="Footer Placeholder 4">
            <a:extLst>
              <a:ext uri="{FF2B5EF4-FFF2-40B4-BE49-F238E27FC236}">
                <a16:creationId xmlns:a16="http://schemas.microsoft.com/office/drawing/2014/main" id="{8B082132-3F24-AE4C-9F6B-622AF9151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26EF2-24DF-6A4A-AA9E-665BBB100A32}"/>
              </a:ext>
            </a:extLst>
          </p:cNvPr>
          <p:cNvSpPr>
            <a:spLocks noGrp="1"/>
          </p:cNvSpPr>
          <p:nvPr>
            <p:ph type="sldNum" sz="quarter" idx="12"/>
          </p:nvPr>
        </p:nvSpPr>
        <p:spPr/>
        <p:txBody>
          <a:bodyPr/>
          <a:lstStyle/>
          <a:p>
            <a:fld id="{25CB742E-C985-C346-A7C7-3BF8D6EB83A4}" type="slidenum">
              <a:rPr lang="en-US" smtClean="0"/>
              <a:t>‹#›</a:t>
            </a:fld>
            <a:endParaRPr lang="en-US"/>
          </a:p>
        </p:txBody>
      </p:sp>
    </p:spTree>
    <p:extLst>
      <p:ext uri="{BB962C8B-B14F-4D97-AF65-F5344CB8AC3E}">
        <p14:creationId xmlns:p14="http://schemas.microsoft.com/office/powerpoint/2010/main" val="69314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400" y="3810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1416051" y="1766888"/>
            <a:ext cx="5077883" cy="4113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697134" y="1766888"/>
            <a:ext cx="5077884" cy="1979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697134" y="3898900"/>
            <a:ext cx="5077884"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4D754124-24DE-411C-AE1A-551794193817}" type="slidenum">
              <a:rPr lang="en-US"/>
              <a:pPr>
                <a:defRPr/>
              </a:pPr>
              <a:t>‹#›</a:t>
            </a:fld>
            <a:endParaRPr lang="en-US"/>
          </a:p>
        </p:txBody>
      </p:sp>
    </p:spTree>
    <p:extLst>
      <p:ext uri="{BB962C8B-B14F-4D97-AF65-F5344CB8AC3E}">
        <p14:creationId xmlns:p14="http://schemas.microsoft.com/office/powerpoint/2010/main" val="2679855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400" y="3810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1416051" y="1766888"/>
            <a:ext cx="5077883" cy="4113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97134" y="1766888"/>
            <a:ext cx="5077884" cy="4113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D158833-5EAE-4B13-91BA-5A6D6E8DB914}" type="slidenum">
              <a:rPr lang="en-US"/>
              <a:pPr>
                <a:defRPr/>
              </a:pPr>
              <a:t>‹#›</a:t>
            </a:fld>
            <a:endParaRPr lang="en-US"/>
          </a:p>
        </p:txBody>
      </p:sp>
    </p:spTree>
    <p:extLst>
      <p:ext uri="{BB962C8B-B14F-4D97-AF65-F5344CB8AC3E}">
        <p14:creationId xmlns:p14="http://schemas.microsoft.com/office/powerpoint/2010/main" val="1780945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6"/>
          <p:cNvSpPr>
            <a:spLocks noGrp="1"/>
          </p:cNvSpPr>
          <p:nvPr>
            <p:ph type="title"/>
          </p:nvPr>
        </p:nvSpPr>
        <p:spPr>
          <a:xfrm>
            <a:off x="122711" y="12482"/>
            <a:ext cx="7908607" cy="571500"/>
          </a:xfrm>
          <a:prstGeom prst="rect">
            <a:avLst/>
          </a:prstGeom>
        </p:spPr>
        <p:txBody>
          <a:bodyPr vert="horz"/>
          <a:lstStyle>
            <a:lvl1pPr algn="l">
              <a:defRPr sz="3733">
                <a:solidFill>
                  <a:schemeClr val="tx2"/>
                </a:solidFill>
                <a:latin typeface="Bebas Neue"/>
                <a:cs typeface="Bebas Neue"/>
              </a:defRPr>
            </a:lvl1pPr>
          </a:lstStyle>
          <a:p>
            <a:r>
              <a:rPr lang="en-US" dirty="0"/>
              <a:t>Click to edit Master title style</a:t>
            </a:r>
          </a:p>
        </p:txBody>
      </p:sp>
      <p:sp>
        <p:nvSpPr>
          <p:cNvPr id="9" name="Text Placeholder 8"/>
          <p:cNvSpPr>
            <a:spLocks noGrp="1"/>
          </p:cNvSpPr>
          <p:nvPr>
            <p:ph type="body" sz="quarter" idx="10" hasCustomPrompt="1"/>
          </p:nvPr>
        </p:nvSpPr>
        <p:spPr>
          <a:xfrm>
            <a:off x="122711" y="443462"/>
            <a:ext cx="7884491" cy="309217"/>
          </a:xfrm>
          <a:prstGeom prst="rect">
            <a:avLst/>
          </a:prstGeom>
        </p:spPr>
        <p:txBody>
          <a:bodyPr vert="horz"/>
          <a:lstStyle>
            <a:lvl1pPr marL="0" indent="0">
              <a:buNone/>
              <a:defRPr sz="2667" baseline="0">
                <a:solidFill>
                  <a:schemeClr val="bg1">
                    <a:lumMod val="65000"/>
                  </a:schemeClr>
                </a:solidFill>
                <a:latin typeface="Bebas Neue" pitchFamily="34" charset="0"/>
                <a:cs typeface="Roboto condensed"/>
              </a:defRPr>
            </a:lvl1pPr>
          </a:lstStyle>
          <a:p>
            <a:pPr lvl="0"/>
            <a:r>
              <a:rPr lang="en-US" dirty="0"/>
              <a:t>Click to edit title text</a:t>
            </a:r>
          </a:p>
        </p:txBody>
      </p:sp>
    </p:spTree>
    <p:extLst>
      <p:ext uri="{BB962C8B-B14F-4D97-AF65-F5344CB8AC3E}">
        <p14:creationId xmlns:p14="http://schemas.microsoft.com/office/powerpoint/2010/main" val="111474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A27A2-1147-B942-96FE-21CE19FFF1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F71067-7260-F342-B1DD-80870AEAD0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8EBA59-3880-604D-9668-1CEAD5D5FA37}"/>
              </a:ext>
            </a:extLst>
          </p:cNvPr>
          <p:cNvSpPr>
            <a:spLocks noGrp="1"/>
          </p:cNvSpPr>
          <p:nvPr>
            <p:ph type="dt" sz="half" idx="10"/>
          </p:nvPr>
        </p:nvSpPr>
        <p:spPr/>
        <p:txBody>
          <a:bodyPr/>
          <a:lstStyle/>
          <a:p>
            <a:fld id="{7C3AE393-09E3-F945-AA7F-184750ED73DC}" type="datetimeFigureOut">
              <a:rPr lang="en-US" smtClean="0"/>
              <a:t>7/7/19</a:t>
            </a:fld>
            <a:endParaRPr lang="en-US"/>
          </a:p>
        </p:txBody>
      </p:sp>
      <p:sp>
        <p:nvSpPr>
          <p:cNvPr id="5" name="Footer Placeholder 4">
            <a:extLst>
              <a:ext uri="{FF2B5EF4-FFF2-40B4-BE49-F238E27FC236}">
                <a16:creationId xmlns:a16="http://schemas.microsoft.com/office/drawing/2014/main" id="{6514EDB0-01D8-A142-83D8-DC3735EA5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1BAC8-37DD-AA49-87DF-A098F2B4C0B5}"/>
              </a:ext>
            </a:extLst>
          </p:cNvPr>
          <p:cNvSpPr>
            <a:spLocks noGrp="1"/>
          </p:cNvSpPr>
          <p:nvPr>
            <p:ph type="sldNum" sz="quarter" idx="12"/>
          </p:nvPr>
        </p:nvSpPr>
        <p:spPr/>
        <p:txBody>
          <a:bodyPr/>
          <a:lstStyle/>
          <a:p>
            <a:fld id="{25CB742E-C985-C346-A7C7-3BF8D6EB83A4}" type="slidenum">
              <a:rPr lang="en-US" smtClean="0"/>
              <a:t>‹#›</a:t>
            </a:fld>
            <a:endParaRPr lang="en-US"/>
          </a:p>
        </p:txBody>
      </p:sp>
    </p:spTree>
    <p:extLst>
      <p:ext uri="{BB962C8B-B14F-4D97-AF65-F5344CB8AC3E}">
        <p14:creationId xmlns:p14="http://schemas.microsoft.com/office/powerpoint/2010/main" val="1160024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2A3E4-7BF8-F94D-A21F-B09A40AE60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36090F-80B9-6843-80DD-9D4E27668A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DC9C0D1-10E9-2C46-B82A-0C902C583E77}"/>
              </a:ext>
            </a:extLst>
          </p:cNvPr>
          <p:cNvSpPr>
            <a:spLocks noGrp="1"/>
          </p:cNvSpPr>
          <p:nvPr>
            <p:ph type="dt" sz="half" idx="10"/>
          </p:nvPr>
        </p:nvSpPr>
        <p:spPr/>
        <p:txBody>
          <a:bodyPr/>
          <a:lstStyle/>
          <a:p>
            <a:fld id="{7C3AE393-09E3-F945-AA7F-184750ED73DC}" type="datetimeFigureOut">
              <a:rPr lang="en-US" smtClean="0"/>
              <a:t>7/7/19</a:t>
            </a:fld>
            <a:endParaRPr lang="en-US"/>
          </a:p>
        </p:txBody>
      </p:sp>
      <p:sp>
        <p:nvSpPr>
          <p:cNvPr id="5" name="Footer Placeholder 4">
            <a:extLst>
              <a:ext uri="{FF2B5EF4-FFF2-40B4-BE49-F238E27FC236}">
                <a16:creationId xmlns:a16="http://schemas.microsoft.com/office/drawing/2014/main" id="{EBFB8B10-76BF-F645-90C8-334644451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A1E5D-A70D-B149-BA5C-CB0E31CF85D7}"/>
              </a:ext>
            </a:extLst>
          </p:cNvPr>
          <p:cNvSpPr>
            <a:spLocks noGrp="1"/>
          </p:cNvSpPr>
          <p:nvPr>
            <p:ph type="sldNum" sz="quarter" idx="12"/>
          </p:nvPr>
        </p:nvSpPr>
        <p:spPr/>
        <p:txBody>
          <a:bodyPr/>
          <a:lstStyle/>
          <a:p>
            <a:fld id="{25CB742E-C985-C346-A7C7-3BF8D6EB83A4}" type="slidenum">
              <a:rPr lang="en-US" smtClean="0"/>
              <a:t>‹#›</a:t>
            </a:fld>
            <a:endParaRPr lang="en-US"/>
          </a:p>
        </p:txBody>
      </p:sp>
    </p:spTree>
    <p:extLst>
      <p:ext uri="{BB962C8B-B14F-4D97-AF65-F5344CB8AC3E}">
        <p14:creationId xmlns:p14="http://schemas.microsoft.com/office/powerpoint/2010/main" val="526676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D698-AF79-F84E-B195-2D62587D54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D03CC4-D4EB-E841-B91D-09B87BC46E8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CFE43A-11D8-E948-A445-0EB7DD1594A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971F82-F7B0-8941-B369-1AA5FC392CAD}"/>
              </a:ext>
            </a:extLst>
          </p:cNvPr>
          <p:cNvSpPr>
            <a:spLocks noGrp="1"/>
          </p:cNvSpPr>
          <p:nvPr>
            <p:ph type="dt" sz="half" idx="10"/>
          </p:nvPr>
        </p:nvSpPr>
        <p:spPr/>
        <p:txBody>
          <a:bodyPr/>
          <a:lstStyle/>
          <a:p>
            <a:fld id="{7C3AE393-09E3-F945-AA7F-184750ED73DC}" type="datetimeFigureOut">
              <a:rPr lang="en-US" smtClean="0"/>
              <a:t>7/7/19</a:t>
            </a:fld>
            <a:endParaRPr lang="en-US"/>
          </a:p>
        </p:txBody>
      </p:sp>
      <p:sp>
        <p:nvSpPr>
          <p:cNvPr id="6" name="Footer Placeholder 5">
            <a:extLst>
              <a:ext uri="{FF2B5EF4-FFF2-40B4-BE49-F238E27FC236}">
                <a16:creationId xmlns:a16="http://schemas.microsoft.com/office/drawing/2014/main" id="{4C0AF405-1340-5843-99FB-FF0A1E2A1C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5C9618-9DCF-224B-895D-E4E798D79373}"/>
              </a:ext>
            </a:extLst>
          </p:cNvPr>
          <p:cNvSpPr>
            <a:spLocks noGrp="1"/>
          </p:cNvSpPr>
          <p:nvPr>
            <p:ph type="sldNum" sz="quarter" idx="12"/>
          </p:nvPr>
        </p:nvSpPr>
        <p:spPr/>
        <p:txBody>
          <a:bodyPr/>
          <a:lstStyle/>
          <a:p>
            <a:fld id="{25CB742E-C985-C346-A7C7-3BF8D6EB83A4}" type="slidenum">
              <a:rPr lang="en-US" smtClean="0"/>
              <a:t>‹#›</a:t>
            </a:fld>
            <a:endParaRPr lang="en-US"/>
          </a:p>
        </p:txBody>
      </p:sp>
    </p:spTree>
    <p:extLst>
      <p:ext uri="{BB962C8B-B14F-4D97-AF65-F5344CB8AC3E}">
        <p14:creationId xmlns:p14="http://schemas.microsoft.com/office/powerpoint/2010/main" val="2855198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3A86D-AF2B-E341-9938-01EEF94E97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112B0B-285A-9840-BA25-EC3C9D53ED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16E6CEC-D6E6-A44E-BC3B-F78C4746B4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8F4FED-D742-4C48-823F-F73F4DB8FB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81D5EC0-5ED7-F040-B964-794EC4332A7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61050F-60F8-FC44-B849-EA8702BA262A}"/>
              </a:ext>
            </a:extLst>
          </p:cNvPr>
          <p:cNvSpPr>
            <a:spLocks noGrp="1"/>
          </p:cNvSpPr>
          <p:nvPr>
            <p:ph type="dt" sz="half" idx="10"/>
          </p:nvPr>
        </p:nvSpPr>
        <p:spPr/>
        <p:txBody>
          <a:bodyPr/>
          <a:lstStyle/>
          <a:p>
            <a:fld id="{7C3AE393-09E3-F945-AA7F-184750ED73DC}" type="datetimeFigureOut">
              <a:rPr lang="en-US" smtClean="0"/>
              <a:t>7/7/19</a:t>
            </a:fld>
            <a:endParaRPr lang="en-US"/>
          </a:p>
        </p:txBody>
      </p:sp>
      <p:sp>
        <p:nvSpPr>
          <p:cNvPr id="8" name="Footer Placeholder 7">
            <a:extLst>
              <a:ext uri="{FF2B5EF4-FFF2-40B4-BE49-F238E27FC236}">
                <a16:creationId xmlns:a16="http://schemas.microsoft.com/office/drawing/2014/main" id="{7A717C8F-B5B5-F94D-AE3D-DB7FE0224C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AFF8A3-0336-8447-A54D-520F576DE8D5}"/>
              </a:ext>
            </a:extLst>
          </p:cNvPr>
          <p:cNvSpPr>
            <a:spLocks noGrp="1"/>
          </p:cNvSpPr>
          <p:nvPr>
            <p:ph type="sldNum" sz="quarter" idx="12"/>
          </p:nvPr>
        </p:nvSpPr>
        <p:spPr/>
        <p:txBody>
          <a:bodyPr/>
          <a:lstStyle/>
          <a:p>
            <a:fld id="{25CB742E-C985-C346-A7C7-3BF8D6EB83A4}" type="slidenum">
              <a:rPr lang="en-US" smtClean="0"/>
              <a:t>‹#›</a:t>
            </a:fld>
            <a:endParaRPr lang="en-US"/>
          </a:p>
        </p:txBody>
      </p:sp>
    </p:spTree>
    <p:extLst>
      <p:ext uri="{BB962C8B-B14F-4D97-AF65-F5344CB8AC3E}">
        <p14:creationId xmlns:p14="http://schemas.microsoft.com/office/powerpoint/2010/main" val="725964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6ECF2-4454-2243-ACDB-73B5411695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1E17B0-76FA-AB4B-8F76-CBAD9AAD14EE}"/>
              </a:ext>
            </a:extLst>
          </p:cNvPr>
          <p:cNvSpPr>
            <a:spLocks noGrp="1"/>
          </p:cNvSpPr>
          <p:nvPr>
            <p:ph type="dt" sz="half" idx="10"/>
          </p:nvPr>
        </p:nvSpPr>
        <p:spPr/>
        <p:txBody>
          <a:bodyPr/>
          <a:lstStyle/>
          <a:p>
            <a:fld id="{7C3AE393-09E3-F945-AA7F-184750ED73DC}" type="datetimeFigureOut">
              <a:rPr lang="en-US" smtClean="0"/>
              <a:t>7/7/19</a:t>
            </a:fld>
            <a:endParaRPr lang="en-US"/>
          </a:p>
        </p:txBody>
      </p:sp>
      <p:sp>
        <p:nvSpPr>
          <p:cNvPr id="4" name="Footer Placeholder 3">
            <a:extLst>
              <a:ext uri="{FF2B5EF4-FFF2-40B4-BE49-F238E27FC236}">
                <a16:creationId xmlns:a16="http://schemas.microsoft.com/office/drawing/2014/main" id="{813A110B-9D1C-B045-BDB0-403AC48BFE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23E78E-2B64-1A45-B0E6-BF2921C7193C}"/>
              </a:ext>
            </a:extLst>
          </p:cNvPr>
          <p:cNvSpPr>
            <a:spLocks noGrp="1"/>
          </p:cNvSpPr>
          <p:nvPr>
            <p:ph type="sldNum" sz="quarter" idx="12"/>
          </p:nvPr>
        </p:nvSpPr>
        <p:spPr/>
        <p:txBody>
          <a:bodyPr/>
          <a:lstStyle/>
          <a:p>
            <a:fld id="{25CB742E-C985-C346-A7C7-3BF8D6EB83A4}" type="slidenum">
              <a:rPr lang="en-US" smtClean="0"/>
              <a:t>‹#›</a:t>
            </a:fld>
            <a:endParaRPr lang="en-US"/>
          </a:p>
        </p:txBody>
      </p:sp>
    </p:spTree>
    <p:extLst>
      <p:ext uri="{BB962C8B-B14F-4D97-AF65-F5344CB8AC3E}">
        <p14:creationId xmlns:p14="http://schemas.microsoft.com/office/powerpoint/2010/main" val="1552394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369C5A-D48A-6545-8556-DAD700EE3395}"/>
              </a:ext>
            </a:extLst>
          </p:cNvPr>
          <p:cNvSpPr>
            <a:spLocks noGrp="1"/>
          </p:cNvSpPr>
          <p:nvPr>
            <p:ph type="dt" sz="half" idx="10"/>
          </p:nvPr>
        </p:nvSpPr>
        <p:spPr/>
        <p:txBody>
          <a:bodyPr/>
          <a:lstStyle/>
          <a:p>
            <a:fld id="{7C3AE393-09E3-F945-AA7F-184750ED73DC}" type="datetimeFigureOut">
              <a:rPr lang="en-US" smtClean="0"/>
              <a:t>7/7/19</a:t>
            </a:fld>
            <a:endParaRPr lang="en-US"/>
          </a:p>
        </p:txBody>
      </p:sp>
      <p:sp>
        <p:nvSpPr>
          <p:cNvPr id="3" name="Footer Placeholder 2">
            <a:extLst>
              <a:ext uri="{FF2B5EF4-FFF2-40B4-BE49-F238E27FC236}">
                <a16:creationId xmlns:a16="http://schemas.microsoft.com/office/drawing/2014/main" id="{C98DFBC6-C3F4-6C45-97DB-9729462BB2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3A0CBD-42AC-8F4A-850D-C6B566E7917C}"/>
              </a:ext>
            </a:extLst>
          </p:cNvPr>
          <p:cNvSpPr>
            <a:spLocks noGrp="1"/>
          </p:cNvSpPr>
          <p:nvPr>
            <p:ph type="sldNum" sz="quarter" idx="12"/>
          </p:nvPr>
        </p:nvSpPr>
        <p:spPr/>
        <p:txBody>
          <a:bodyPr/>
          <a:lstStyle/>
          <a:p>
            <a:fld id="{25CB742E-C985-C346-A7C7-3BF8D6EB83A4}" type="slidenum">
              <a:rPr lang="en-US" smtClean="0"/>
              <a:t>‹#›</a:t>
            </a:fld>
            <a:endParaRPr lang="en-US"/>
          </a:p>
        </p:txBody>
      </p:sp>
    </p:spTree>
    <p:extLst>
      <p:ext uri="{BB962C8B-B14F-4D97-AF65-F5344CB8AC3E}">
        <p14:creationId xmlns:p14="http://schemas.microsoft.com/office/powerpoint/2010/main" val="1254798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6E559-2DC3-864F-AAB5-4456CB70C2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D20530-7052-724C-853C-1A0C8D742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90B22E-5438-034F-9B0E-DF75944AA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B9D19C4-0EE1-9E48-A71F-8D23350AEC4D}"/>
              </a:ext>
            </a:extLst>
          </p:cNvPr>
          <p:cNvSpPr>
            <a:spLocks noGrp="1"/>
          </p:cNvSpPr>
          <p:nvPr>
            <p:ph type="dt" sz="half" idx="10"/>
          </p:nvPr>
        </p:nvSpPr>
        <p:spPr/>
        <p:txBody>
          <a:bodyPr/>
          <a:lstStyle/>
          <a:p>
            <a:fld id="{7C3AE393-09E3-F945-AA7F-184750ED73DC}" type="datetimeFigureOut">
              <a:rPr lang="en-US" smtClean="0"/>
              <a:t>7/7/19</a:t>
            </a:fld>
            <a:endParaRPr lang="en-US"/>
          </a:p>
        </p:txBody>
      </p:sp>
      <p:sp>
        <p:nvSpPr>
          <p:cNvPr id="6" name="Footer Placeholder 5">
            <a:extLst>
              <a:ext uri="{FF2B5EF4-FFF2-40B4-BE49-F238E27FC236}">
                <a16:creationId xmlns:a16="http://schemas.microsoft.com/office/drawing/2014/main" id="{9A49501C-02FC-654D-8C1B-6329BB7A1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EED051-D066-E349-80E9-40BA7BD919E0}"/>
              </a:ext>
            </a:extLst>
          </p:cNvPr>
          <p:cNvSpPr>
            <a:spLocks noGrp="1"/>
          </p:cNvSpPr>
          <p:nvPr>
            <p:ph type="sldNum" sz="quarter" idx="12"/>
          </p:nvPr>
        </p:nvSpPr>
        <p:spPr/>
        <p:txBody>
          <a:bodyPr/>
          <a:lstStyle/>
          <a:p>
            <a:fld id="{25CB742E-C985-C346-A7C7-3BF8D6EB83A4}" type="slidenum">
              <a:rPr lang="en-US" smtClean="0"/>
              <a:t>‹#›</a:t>
            </a:fld>
            <a:endParaRPr lang="en-US"/>
          </a:p>
        </p:txBody>
      </p:sp>
    </p:spTree>
    <p:extLst>
      <p:ext uri="{BB962C8B-B14F-4D97-AF65-F5344CB8AC3E}">
        <p14:creationId xmlns:p14="http://schemas.microsoft.com/office/powerpoint/2010/main" val="825143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50347-C6E4-DF4A-BF5D-B7B0918CEF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78B86E-774F-B845-B2CB-FB0806C85A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7A614B-FD9C-FA42-A5B4-5FDF35C35D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2EC6D8C-CE41-1540-B70C-A7FE4AFBA73A}"/>
              </a:ext>
            </a:extLst>
          </p:cNvPr>
          <p:cNvSpPr>
            <a:spLocks noGrp="1"/>
          </p:cNvSpPr>
          <p:nvPr>
            <p:ph type="dt" sz="half" idx="10"/>
          </p:nvPr>
        </p:nvSpPr>
        <p:spPr/>
        <p:txBody>
          <a:bodyPr/>
          <a:lstStyle/>
          <a:p>
            <a:fld id="{7C3AE393-09E3-F945-AA7F-184750ED73DC}" type="datetimeFigureOut">
              <a:rPr lang="en-US" smtClean="0"/>
              <a:t>7/7/19</a:t>
            </a:fld>
            <a:endParaRPr lang="en-US"/>
          </a:p>
        </p:txBody>
      </p:sp>
      <p:sp>
        <p:nvSpPr>
          <p:cNvPr id="6" name="Footer Placeholder 5">
            <a:extLst>
              <a:ext uri="{FF2B5EF4-FFF2-40B4-BE49-F238E27FC236}">
                <a16:creationId xmlns:a16="http://schemas.microsoft.com/office/drawing/2014/main" id="{09BDF11C-2AA0-8A49-B72B-1F7C0BF454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47115E-C572-3941-A965-D842D29734D1}"/>
              </a:ext>
            </a:extLst>
          </p:cNvPr>
          <p:cNvSpPr>
            <a:spLocks noGrp="1"/>
          </p:cNvSpPr>
          <p:nvPr>
            <p:ph type="sldNum" sz="quarter" idx="12"/>
          </p:nvPr>
        </p:nvSpPr>
        <p:spPr/>
        <p:txBody>
          <a:bodyPr/>
          <a:lstStyle/>
          <a:p>
            <a:fld id="{25CB742E-C985-C346-A7C7-3BF8D6EB83A4}" type="slidenum">
              <a:rPr lang="en-US" smtClean="0"/>
              <a:t>‹#›</a:t>
            </a:fld>
            <a:endParaRPr lang="en-US"/>
          </a:p>
        </p:txBody>
      </p:sp>
    </p:spTree>
    <p:extLst>
      <p:ext uri="{BB962C8B-B14F-4D97-AF65-F5344CB8AC3E}">
        <p14:creationId xmlns:p14="http://schemas.microsoft.com/office/powerpoint/2010/main" val="3922517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FE736A-C564-394C-B9EB-38B0361B9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44408E-AECD-F74E-BA29-97E4CB5CA8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9E56FE-0D2C-8443-939F-3097534912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3AE393-09E3-F945-AA7F-184750ED73DC}" type="datetimeFigureOut">
              <a:rPr lang="en-US" smtClean="0"/>
              <a:t>7/7/19</a:t>
            </a:fld>
            <a:endParaRPr lang="en-US"/>
          </a:p>
        </p:txBody>
      </p:sp>
      <p:sp>
        <p:nvSpPr>
          <p:cNvPr id="5" name="Footer Placeholder 4">
            <a:extLst>
              <a:ext uri="{FF2B5EF4-FFF2-40B4-BE49-F238E27FC236}">
                <a16:creationId xmlns:a16="http://schemas.microsoft.com/office/drawing/2014/main" id="{466450E5-4459-2D4E-9521-F979A4EFB9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3601B9-30C1-8343-993A-6942232E0B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CB742E-C985-C346-A7C7-3BF8D6EB83A4}" type="slidenum">
              <a:rPr lang="en-US" smtClean="0"/>
              <a:t>‹#›</a:t>
            </a:fld>
            <a:endParaRPr lang="en-US"/>
          </a:p>
        </p:txBody>
      </p:sp>
    </p:spTree>
    <p:extLst>
      <p:ext uri="{BB962C8B-B14F-4D97-AF65-F5344CB8AC3E}">
        <p14:creationId xmlns:p14="http://schemas.microsoft.com/office/powerpoint/2010/main" val="3085374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principe@cnel.ufl.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5" Type="http://schemas.openxmlformats.org/officeDocument/2006/relationships/image" Target="../media/image15.wmf"/><Relationship Id="rId4" Type="http://schemas.openxmlformats.org/officeDocument/2006/relationships/oleObject" Target="../embeddings/oleObject1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8.wmf"/><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14.bin"/><Relationship Id="rId5" Type="http://schemas.openxmlformats.org/officeDocument/2006/relationships/image" Target="../media/image17.wmf"/><Relationship Id="rId4" Type="http://schemas.openxmlformats.org/officeDocument/2006/relationships/oleObject" Target="../embeddings/oleObject13.bin"/></Relationships>
</file>

<file path=ppt/slides/_rels/slide1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11.xml"/><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6.bin"/><Relationship Id="rId5" Type="http://schemas.openxmlformats.org/officeDocument/2006/relationships/image" Target="../media/image19.wmf"/><Relationship Id="rId4" Type="http://schemas.openxmlformats.org/officeDocument/2006/relationships/oleObject" Target="../embeddings/oleObject15.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26.emf"/><Relationship Id="rId3" Type="http://schemas.openxmlformats.org/officeDocument/2006/relationships/notesSlide" Target="../notesSlides/notesSlide12.xml"/><Relationship Id="rId7" Type="http://schemas.openxmlformats.org/officeDocument/2006/relationships/image" Target="../media/image23.wmf"/><Relationship Id="rId12"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9.vml"/><Relationship Id="rId6" Type="http://schemas.openxmlformats.org/officeDocument/2006/relationships/oleObject" Target="../embeddings/oleObject18.bin"/><Relationship Id="rId11" Type="http://schemas.openxmlformats.org/officeDocument/2006/relationships/image" Target="../media/image25.wmf"/><Relationship Id="rId5" Type="http://schemas.openxmlformats.org/officeDocument/2006/relationships/image" Target="../media/image22.wmf"/><Relationship Id="rId15" Type="http://schemas.openxmlformats.org/officeDocument/2006/relationships/image" Target="../media/image27.e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24.wmf"/><Relationship Id="rId14" Type="http://schemas.openxmlformats.org/officeDocument/2006/relationships/oleObject" Target="../embeddings/oleObject22.bin"/></Relationships>
</file>

<file path=ppt/slides/_rels/slide14.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video" Target="file:////Users/joseprincipe/Documents/presentations/ITL/robotshapespread%20(Converted).mov" TargetMode="External"/><Relationship Id="rId7" Type="http://schemas.openxmlformats.org/officeDocument/2006/relationships/oleObject" Target="../embeddings/oleObject23.bin"/><Relationship Id="rId2" Type="http://schemas.microsoft.com/office/2007/relationships/media" Target="file:////Users/joseprincipe/Documents/presentations/ITL/robotshapespread%20(Converted).mov" TargetMode="External"/><Relationship Id="rId1" Type="http://schemas.openxmlformats.org/officeDocument/2006/relationships/vmlDrawing" Target="../drawings/vmlDrawing10.vml"/><Relationship Id="rId6" Type="http://schemas.openxmlformats.org/officeDocument/2006/relationships/image" Target="../media/image29.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14.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5.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32.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15.xml"/><Relationship Id="rId7" Type="http://schemas.openxmlformats.org/officeDocument/2006/relationships/image" Target="../media/image35.wmf"/><Relationship Id="rId12"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9.bin"/><Relationship Id="rId11" Type="http://schemas.openxmlformats.org/officeDocument/2006/relationships/image" Target="../media/image37.wmf"/><Relationship Id="rId5" Type="http://schemas.openxmlformats.org/officeDocument/2006/relationships/image" Target="../media/image34.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36.wmf"/></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1.png"/><Relationship Id="rId5" Type="http://schemas.openxmlformats.org/officeDocument/2006/relationships/image" Target="../media/image38.wmf"/><Relationship Id="rId4" Type="http://schemas.openxmlformats.org/officeDocument/2006/relationships/oleObject" Target="../embeddings/oleObject32.bin"/></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8.emf"/><Relationship Id="rId13"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oleObject" Target="../embeddings/oleObject33.bin"/><Relationship Id="rId12" Type="http://schemas.openxmlformats.org/officeDocument/2006/relationships/image" Target="../media/image80.emf"/><Relationship Id="rId2" Type="http://schemas.openxmlformats.org/officeDocument/2006/relationships/slideLayout" Target="../slideLayouts/slideLayout2.xml"/><Relationship Id="rId16" Type="http://schemas.openxmlformats.org/officeDocument/2006/relationships/image" Target="../media/image88.png"/><Relationship Id="rId1" Type="http://schemas.openxmlformats.org/officeDocument/2006/relationships/vmlDrawing" Target="../drawings/vmlDrawing14.vml"/><Relationship Id="rId6" Type="http://schemas.openxmlformats.org/officeDocument/2006/relationships/image" Target="../media/image84.png"/><Relationship Id="rId11" Type="http://schemas.openxmlformats.org/officeDocument/2006/relationships/oleObject" Target="../embeddings/oleObject35.bin"/><Relationship Id="rId5" Type="http://schemas.openxmlformats.org/officeDocument/2006/relationships/image" Target="../media/image83.png"/><Relationship Id="rId15" Type="http://schemas.openxmlformats.org/officeDocument/2006/relationships/image" Target="../media/image87.png"/><Relationship Id="rId10" Type="http://schemas.openxmlformats.org/officeDocument/2006/relationships/image" Target="../media/image79.emf"/><Relationship Id="rId4" Type="http://schemas.openxmlformats.org/officeDocument/2006/relationships/image" Target="../media/image82.png"/><Relationship Id="rId9" Type="http://schemas.openxmlformats.org/officeDocument/2006/relationships/oleObject" Target="../embeddings/oleObject34.bin"/><Relationship Id="rId14" Type="http://schemas.openxmlformats.org/officeDocument/2006/relationships/image" Target="../media/image86.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2.emf"/></Relationships>
</file>

<file path=ppt/slides/_rels/slide3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95.emf"/></Relationships>
</file>

<file path=ppt/slides/_rels/slide3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97.emf"/><Relationship Id="rId7" Type="http://schemas.openxmlformats.org/officeDocument/2006/relationships/image" Target="../media/image107.png"/><Relationship Id="rId2" Type="http://schemas.openxmlformats.org/officeDocument/2006/relationships/image" Target="../media/image96.emf"/><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99.emf"/><Relationship Id="rId4" Type="http://schemas.openxmlformats.org/officeDocument/2006/relationships/image" Target="../media/image98.emf"/></Relationships>
</file>

<file path=ppt/slides/_rels/slide33.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01.emf"/><Relationship Id="rId7" Type="http://schemas.openxmlformats.org/officeDocument/2006/relationships/image" Target="../media/image114.png"/><Relationship Id="rId2" Type="http://schemas.openxmlformats.org/officeDocument/2006/relationships/image" Target="../media/image100.emf"/><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03.emf"/><Relationship Id="rId4" Type="http://schemas.openxmlformats.org/officeDocument/2006/relationships/image" Target="../media/image10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07.emf"/><Relationship Id="rId4" Type="http://schemas.openxmlformats.org/officeDocument/2006/relationships/image" Target="../media/image106.emf"/></Relationships>
</file>

<file path=ppt/slides/_rels/slide3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16.png"/><Relationship Id="rId7"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18.png"/><Relationship Id="rId10"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3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121.emf"/><Relationship Id="rId4" Type="http://schemas.openxmlformats.org/officeDocument/2006/relationships/image" Target="../media/image120.emf"/></Relationships>
</file>

<file path=ppt/slides/_rels/slide41.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3.emf"/><Relationship Id="rId4" Type="http://schemas.openxmlformats.org/officeDocument/2006/relationships/image" Target="../media/image120.emf"/></Relationships>
</file>

<file path=ppt/slides/_rels/slide4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25.png"/><Relationship Id="rId7" Type="http://schemas.openxmlformats.org/officeDocument/2006/relationships/image" Target="../media/image118.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26.png"/><Relationship Id="rId9" Type="http://schemas.openxmlformats.org/officeDocument/2006/relationships/image" Target="../media/image145.png"/></Relationships>
</file>

<file path=ppt/slides/_rels/slide43.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slideLayout" Target="../slideLayouts/slideLayout2.xml"/><Relationship Id="rId5" Type="http://schemas.openxmlformats.org/officeDocument/2006/relationships/image" Target="../media/image130.emf"/><Relationship Id="rId4" Type="http://schemas.openxmlformats.org/officeDocument/2006/relationships/image" Target="../media/image129.emf"/></Relationships>
</file>

<file path=ppt/slides/_rels/slide44.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3.tif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5.tiff"/><Relationship Id="rId2" Type="http://schemas.openxmlformats.org/officeDocument/2006/relationships/image" Target="../media/image134.tiff"/><Relationship Id="rId1" Type="http://schemas.openxmlformats.org/officeDocument/2006/relationships/slideLayout" Target="../slideLayouts/slideLayout2.xml"/><Relationship Id="rId4" Type="http://schemas.openxmlformats.org/officeDocument/2006/relationships/image" Target="../media/image136.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image" Target="../media/image137.tiff"/><Relationship Id="rId1" Type="http://schemas.openxmlformats.org/officeDocument/2006/relationships/slideLayout" Target="../slideLayouts/slideLayout2.xml"/><Relationship Id="rId6" Type="http://schemas.openxmlformats.org/officeDocument/2006/relationships/image" Target="../media/image141.tiff"/><Relationship Id="rId5" Type="http://schemas.openxmlformats.org/officeDocument/2006/relationships/image" Target="../media/image140.tiff"/><Relationship Id="rId4" Type="http://schemas.openxmlformats.org/officeDocument/2006/relationships/image" Target="../media/image139.tif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image" Target="../media/image142.tiff"/><Relationship Id="rId1" Type="http://schemas.openxmlformats.org/officeDocument/2006/relationships/slideLayout" Target="../slideLayouts/slideLayout2.xml"/><Relationship Id="rId4" Type="http://schemas.openxmlformats.org/officeDocument/2006/relationships/image" Target="../media/image144.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50.emf"/><Relationship Id="rId13" Type="http://schemas.openxmlformats.org/officeDocument/2006/relationships/image" Target="../media/image155.emf"/><Relationship Id="rId3" Type="http://schemas.openxmlformats.org/officeDocument/2006/relationships/image" Target="../media/image145.emf"/><Relationship Id="rId7" Type="http://schemas.openxmlformats.org/officeDocument/2006/relationships/image" Target="../media/image149.emf"/><Relationship Id="rId12" Type="http://schemas.openxmlformats.org/officeDocument/2006/relationships/image" Target="../media/image154.emf"/><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148.emf"/><Relationship Id="rId11" Type="http://schemas.openxmlformats.org/officeDocument/2006/relationships/image" Target="../media/image153.emf"/><Relationship Id="rId5" Type="http://schemas.openxmlformats.org/officeDocument/2006/relationships/image" Target="../media/image147.emf"/><Relationship Id="rId10" Type="http://schemas.openxmlformats.org/officeDocument/2006/relationships/image" Target="../media/image152.emf"/><Relationship Id="rId4" Type="http://schemas.openxmlformats.org/officeDocument/2006/relationships/image" Target="../media/image146.emf"/><Relationship Id="rId9" Type="http://schemas.openxmlformats.org/officeDocument/2006/relationships/image" Target="../media/image151.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156.emf"/><Relationship Id="rId7" Type="http://schemas.openxmlformats.org/officeDocument/2006/relationships/image" Target="../media/image160.emf"/><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159.emf"/><Relationship Id="rId5" Type="http://schemas.openxmlformats.org/officeDocument/2006/relationships/image" Target="../media/image158.emf"/><Relationship Id="rId4" Type="http://schemas.openxmlformats.org/officeDocument/2006/relationships/image" Target="../media/image157.emf"/></Relationships>
</file>

<file path=ppt/slides/_rels/slide55.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image" Target="../media/image161.emf"/><Relationship Id="rId7" Type="http://schemas.openxmlformats.org/officeDocument/2006/relationships/image" Target="../media/image165.emf"/><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164.emf"/><Relationship Id="rId5" Type="http://schemas.openxmlformats.org/officeDocument/2006/relationships/image" Target="../media/image163.emf"/><Relationship Id="rId4" Type="http://schemas.openxmlformats.org/officeDocument/2006/relationships/image" Target="../media/image162.emf"/></Relationships>
</file>

<file path=ppt/slides/_rels/slide56.xml.rels><?xml version="1.0" encoding="UTF-8" standalone="yes"?>
<Relationships xmlns="http://schemas.openxmlformats.org/package/2006/relationships"><Relationship Id="rId8" Type="http://schemas.openxmlformats.org/officeDocument/2006/relationships/image" Target="../media/image172.emf"/><Relationship Id="rId3" Type="http://schemas.openxmlformats.org/officeDocument/2006/relationships/image" Target="../media/image167.emf"/><Relationship Id="rId7" Type="http://schemas.openxmlformats.org/officeDocument/2006/relationships/image" Target="../media/image171.emf"/><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170.emf"/><Relationship Id="rId11" Type="http://schemas.openxmlformats.org/officeDocument/2006/relationships/image" Target="../media/image175.emf"/><Relationship Id="rId5" Type="http://schemas.openxmlformats.org/officeDocument/2006/relationships/image" Target="../media/image169.emf"/><Relationship Id="rId10" Type="http://schemas.openxmlformats.org/officeDocument/2006/relationships/image" Target="../media/image174.emf"/><Relationship Id="rId4" Type="http://schemas.openxmlformats.org/officeDocument/2006/relationships/image" Target="../media/image168.emf"/><Relationship Id="rId9" Type="http://schemas.openxmlformats.org/officeDocument/2006/relationships/image" Target="../media/image173.emf"/></Relationships>
</file>

<file path=ppt/slides/_rels/slide57.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177.emf"/></Relationships>
</file>

<file path=ppt/slides/_rels/slide58.xml.rels><?xml version="1.0" encoding="UTF-8" standalone="yes"?>
<Relationships xmlns="http://schemas.openxmlformats.org/package/2006/relationships"><Relationship Id="rId8" Type="http://schemas.openxmlformats.org/officeDocument/2006/relationships/notesSlide" Target="../notesSlides/notesSlide28.xml"/><Relationship Id="rId3" Type="http://schemas.microsoft.com/office/2007/relationships/media" Target="file:////Users/joseprincipe/Downloads/Pac-Man/PacMan256-Mid-1.mp4" TargetMode="External"/><Relationship Id="rId7" Type="http://schemas.openxmlformats.org/officeDocument/2006/relationships/slideLayout" Target="../slideLayouts/slideLayout14.xml"/><Relationship Id="rId2" Type="http://schemas.openxmlformats.org/officeDocument/2006/relationships/video" Target="file:////Users/joseprincipe/Downloads/Pac-Man/PacMan256-Early-1.mp4" TargetMode="External"/><Relationship Id="rId1" Type="http://schemas.microsoft.com/office/2007/relationships/media" Target="file:////Users/joseprincipe/Downloads/Pac-Man/PacMan256-Early-1.mp4" TargetMode="External"/><Relationship Id="rId6" Type="http://schemas.openxmlformats.org/officeDocument/2006/relationships/video" Target="file:////Users/joseprincipe/Downloads/Pac-Man/PacMan256-Late-1.mp4" TargetMode="External"/><Relationship Id="rId11" Type="http://schemas.openxmlformats.org/officeDocument/2006/relationships/image" Target="../media/image180.png"/><Relationship Id="rId5" Type="http://schemas.microsoft.com/office/2007/relationships/media" Target="file:////Users/joseprincipe/Downloads/Pac-Man/PacMan256-Late-1.mp4" TargetMode="External"/><Relationship Id="rId10" Type="http://schemas.openxmlformats.org/officeDocument/2006/relationships/image" Target="../media/image179.png"/><Relationship Id="rId4" Type="http://schemas.openxmlformats.org/officeDocument/2006/relationships/video" Target="file:////Users/joseprincipe/Downloads/Pac-Man/PacMan256-Mid-1.mp4" TargetMode="External"/><Relationship Id="rId9" Type="http://schemas.openxmlformats.org/officeDocument/2006/relationships/image" Target="../media/image178.png"/></Relationships>
</file>

<file path=ppt/slides/_rels/slide59.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5.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4.w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184.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186.png"/><Relationship Id="rId4" Type="http://schemas.openxmlformats.org/officeDocument/2006/relationships/image" Target="../media/image185.png"/></Relationships>
</file>

<file path=ppt/slides/_rels/slide6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notesSlide" Target="../notesSlides/notesSlide6.xml"/><Relationship Id="rId7" Type="http://schemas.openxmlformats.org/officeDocument/2006/relationships/oleObject" Target="../embeddings/oleObject5.bin"/><Relationship Id="rId12" Type="http://schemas.openxmlformats.org/officeDocument/2006/relationships/image" Target="../media/image10.wmf"/><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7.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9.wmf"/><Relationship Id="rId4" Type="http://schemas.openxmlformats.org/officeDocument/2006/relationships/image" Target="../media/image11.emf"/><Relationship Id="rId9"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vmlDrawing" Target="../drawings/vmlDrawing4.vml"/><Relationship Id="rId5" Type="http://schemas.openxmlformats.org/officeDocument/2006/relationships/image" Target="../media/image12.w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4.e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13.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05AD-9751-4B41-B003-720892A1BBC8}"/>
              </a:ext>
            </a:extLst>
          </p:cNvPr>
          <p:cNvSpPr>
            <a:spLocks noGrp="1"/>
          </p:cNvSpPr>
          <p:nvPr>
            <p:ph type="ctrTitle"/>
          </p:nvPr>
        </p:nvSpPr>
        <p:spPr>
          <a:xfrm>
            <a:off x="1524000" y="223462"/>
            <a:ext cx="9144000" cy="2387600"/>
          </a:xfrm>
        </p:spPr>
        <p:txBody>
          <a:bodyPr>
            <a:normAutofit fontScale="90000"/>
          </a:bodyPr>
          <a:lstStyle/>
          <a:p>
            <a:r>
              <a:rPr lang="en-US" dirty="0"/>
              <a:t>Interpretability of DL with Information </a:t>
            </a:r>
            <a:r>
              <a:rPr lang="en-US"/>
              <a:t>Theoretic Concepts</a:t>
            </a:r>
            <a:endParaRPr lang="en-US" dirty="0"/>
          </a:p>
        </p:txBody>
      </p:sp>
      <p:sp>
        <p:nvSpPr>
          <p:cNvPr id="3" name="Subtitle 2">
            <a:extLst>
              <a:ext uri="{FF2B5EF4-FFF2-40B4-BE49-F238E27FC236}">
                <a16:creationId xmlns:a16="http://schemas.microsoft.com/office/drawing/2014/main" id="{79794438-8D6B-8E40-9876-D12E6FD215B4}"/>
              </a:ext>
            </a:extLst>
          </p:cNvPr>
          <p:cNvSpPr>
            <a:spLocks noGrp="1"/>
          </p:cNvSpPr>
          <p:nvPr>
            <p:ph type="subTitle" idx="1"/>
          </p:nvPr>
        </p:nvSpPr>
        <p:spPr>
          <a:xfrm>
            <a:off x="1524000" y="3602037"/>
            <a:ext cx="9144000" cy="2442301"/>
          </a:xfrm>
        </p:spPr>
        <p:txBody>
          <a:bodyPr>
            <a:normAutofit/>
          </a:bodyPr>
          <a:lstStyle/>
          <a:p>
            <a:r>
              <a:rPr lang="en-US" sz="3600" dirty="0"/>
              <a:t>Jose C. Principe, Ph.D. </a:t>
            </a:r>
          </a:p>
          <a:p>
            <a:r>
              <a:rPr lang="en-US" dirty="0"/>
              <a:t>Computational </a:t>
            </a:r>
            <a:r>
              <a:rPr lang="en-US" dirty="0" err="1"/>
              <a:t>NeuroEngineering</a:t>
            </a:r>
            <a:r>
              <a:rPr lang="en-US" dirty="0"/>
              <a:t> Laboratory</a:t>
            </a:r>
          </a:p>
          <a:p>
            <a:r>
              <a:rPr lang="en-US" dirty="0"/>
              <a:t>University of Florida</a:t>
            </a:r>
          </a:p>
          <a:p>
            <a:r>
              <a:rPr lang="en-US" dirty="0">
                <a:hlinkClick r:id="rId2"/>
              </a:rPr>
              <a:t>principe@cnel.ufl.edu</a:t>
            </a:r>
            <a:endParaRPr lang="en-US" dirty="0"/>
          </a:p>
          <a:p>
            <a:r>
              <a:rPr lang="en-US" dirty="0" err="1"/>
              <a:t>www.cnel.ufl.edu</a:t>
            </a:r>
            <a:endParaRPr lang="en-US" dirty="0"/>
          </a:p>
        </p:txBody>
      </p:sp>
    </p:spTree>
    <p:extLst>
      <p:ext uri="{BB962C8B-B14F-4D97-AF65-F5344CB8AC3E}">
        <p14:creationId xmlns:p14="http://schemas.microsoft.com/office/powerpoint/2010/main" val="2481331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552700" y="0"/>
            <a:ext cx="7772400" cy="1143000"/>
          </a:xfrm>
        </p:spPr>
        <p:txBody>
          <a:bodyPr/>
          <a:lstStyle/>
          <a:p>
            <a:r>
              <a:rPr lang="en-US" dirty="0"/>
              <a:t>Information Theoretic Learning</a:t>
            </a:r>
            <a:br>
              <a:rPr lang="en-US" dirty="0"/>
            </a:br>
            <a:r>
              <a:rPr lang="en-US" sz="2400" dirty="0" err="1"/>
              <a:t>Parzen</a:t>
            </a:r>
            <a:r>
              <a:rPr lang="en-US" sz="2400" dirty="0"/>
              <a:t> windowing</a:t>
            </a:r>
          </a:p>
        </p:txBody>
      </p:sp>
      <p:sp>
        <p:nvSpPr>
          <p:cNvPr id="20483" name="Rectangle 3"/>
          <p:cNvSpPr>
            <a:spLocks noGrp="1" noChangeArrowheads="1"/>
          </p:cNvSpPr>
          <p:nvPr>
            <p:ph type="body" idx="1"/>
          </p:nvPr>
        </p:nvSpPr>
        <p:spPr>
          <a:xfrm>
            <a:off x="435244" y="1732635"/>
            <a:ext cx="10515600" cy="4916138"/>
          </a:xfrm>
        </p:spPr>
        <p:txBody>
          <a:bodyPr>
            <a:normAutofit/>
          </a:bodyPr>
          <a:lstStyle/>
          <a:p>
            <a:pPr>
              <a:buFontTx/>
              <a:buNone/>
            </a:pPr>
            <a:r>
              <a:rPr lang="en-US" dirty="0"/>
              <a:t>Given samples drawn according to a distribution:</a:t>
            </a:r>
          </a:p>
          <a:p>
            <a:pPr>
              <a:buFontTx/>
              <a:buNone/>
            </a:pPr>
            <a:endParaRPr lang="en-US" dirty="0"/>
          </a:p>
          <a:p>
            <a:pPr>
              <a:buFontTx/>
              <a:buNone/>
            </a:pPr>
            <a:endParaRPr lang="en-US" dirty="0"/>
          </a:p>
          <a:p>
            <a:pPr>
              <a:buFontTx/>
              <a:buNone/>
            </a:pPr>
            <a:endParaRPr lang="en-US" dirty="0"/>
          </a:p>
          <a:p>
            <a:pPr>
              <a:buFontTx/>
              <a:buNone/>
            </a:pPr>
            <a:endParaRPr lang="en-US" dirty="0"/>
          </a:p>
          <a:p>
            <a:pPr lvl="4">
              <a:buFont typeface="Wingdings" charset="0"/>
              <a:buNone/>
            </a:pPr>
            <a:endParaRPr lang="en-US" dirty="0"/>
          </a:p>
          <a:p>
            <a:pPr>
              <a:buFontTx/>
              <a:buNone/>
            </a:pPr>
            <a:r>
              <a:rPr lang="en-US" dirty="0"/>
              <a:t>Convergence:</a:t>
            </a:r>
          </a:p>
          <a:p>
            <a:pPr>
              <a:buFontTx/>
              <a:buNone/>
            </a:pPr>
            <a:endParaRPr lang="en-US" dirty="0"/>
          </a:p>
          <a:p>
            <a:pPr>
              <a:buFontTx/>
              <a:buNone/>
            </a:pPr>
            <a:endParaRPr lang="en-US" dirty="0"/>
          </a:p>
          <a:p>
            <a:pPr>
              <a:buFontTx/>
              <a:buNone/>
            </a:pPr>
            <a:r>
              <a:rPr lang="en-US" sz="2400" dirty="0"/>
              <a:t>Estimator is efficient, but its efficiency depends on the data dimensionality. </a:t>
            </a:r>
          </a:p>
        </p:txBody>
      </p:sp>
      <p:grpSp>
        <p:nvGrpSpPr>
          <p:cNvPr id="20633" name="Group 153"/>
          <p:cNvGrpSpPr>
            <a:grpSpLocks/>
          </p:cNvGrpSpPr>
          <p:nvPr/>
        </p:nvGrpSpPr>
        <p:grpSpPr bwMode="auto">
          <a:xfrm>
            <a:off x="5646738" y="2446338"/>
            <a:ext cx="4506914" cy="3617912"/>
            <a:chOff x="2457" y="1611"/>
            <a:chExt cx="2839" cy="2279"/>
          </a:xfrm>
        </p:grpSpPr>
        <p:sp>
          <p:nvSpPr>
            <p:cNvPr id="20488" name="Rectangle 8"/>
            <p:cNvSpPr>
              <a:spLocks noChangeArrowheads="1"/>
            </p:cNvSpPr>
            <p:nvPr/>
          </p:nvSpPr>
          <p:spPr bwMode="auto">
            <a:xfrm>
              <a:off x="2777" y="1673"/>
              <a:ext cx="1037" cy="81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489" name="Line 9"/>
            <p:cNvSpPr>
              <a:spLocks noChangeShapeType="1"/>
            </p:cNvSpPr>
            <p:nvPr/>
          </p:nvSpPr>
          <p:spPr bwMode="auto">
            <a:xfrm>
              <a:off x="2777" y="1673"/>
              <a:ext cx="103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490" name="Freeform 10"/>
            <p:cNvSpPr>
              <a:spLocks/>
            </p:cNvSpPr>
            <p:nvPr/>
          </p:nvSpPr>
          <p:spPr bwMode="auto">
            <a:xfrm>
              <a:off x="2777" y="1673"/>
              <a:ext cx="1037" cy="817"/>
            </a:xfrm>
            <a:custGeom>
              <a:avLst/>
              <a:gdLst>
                <a:gd name="T0" fmla="*/ 0 w 183"/>
                <a:gd name="T1" fmla="*/ 144 h 144"/>
                <a:gd name="T2" fmla="*/ 183 w 183"/>
                <a:gd name="T3" fmla="*/ 144 h 144"/>
                <a:gd name="T4" fmla="*/ 183 w 183"/>
                <a:gd name="T5" fmla="*/ 0 h 144"/>
              </a:gdLst>
              <a:ahLst/>
              <a:cxnLst>
                <a:cxn ang="0">
                  <a:pos x="T0" y="T1"/>
                </a:cxn>
                <a:cxn ang="0">
                  <a:pos x="T2" y="T3"/>
                </a:cxn>
                <a:cxn ang="0">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491" name="Line 11"/>
            <p:cNvSpPr>
              <a:spLocks noChangeShapeType="1"/>
            </p:cNvSpPr>
            <p:nvPr/>
          </p:nvSpPr>
          <p:spPr bwMode="auto">
            <a:xfrm flipV="1">
              <a:off x="2777" y="1673"/>
              <a:ext cx="1" cy="81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492" name="Line 12"/>
            <p:cNvSpPr>
              <a:spLocks noChangeShapeType="1"/>
            </p:cNvSpPr>
            <p:nvPr/>
          </p:nvSpPr>
          <p:spPr bwMode="auto">
            <a:xfrm>
              <a:off x="2777" y="2490"/>
              <a:ext cx="103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493" name="Line 13"/>
            <p:cNvSpPr>
              <a:spLocks noChangeShapeType="1"/>
            </p:cNvSpPr>
            <p:nvPr/>
          </p:nvSpPr>
          <p:spPr bwMode="auto">
            <a:xfrm flipV="1">
              <a:off x="2777" y="1673"/>
              <a:ext cx="1" cy="81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494" name="Line 14"/>
            <p:cNvSpPr>
              <a:spLocks noChangeShapeType="1"/>
            </p:cNvSpPr>
            <p:nvPr/>
          </p:nvSpPr>
          <p:spPr bwMode="auto">
            <a:xfrm flipV="1">
              <a:off x="2777" y="2478"/>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495" name="Line 15"/>
            <p:cNvSpPr>
              <a:spLocks noChangeShapeType="1"/>
            </p:cNvSpPr>
            <p:nvPr/>
          </p:nvSpPr>
          <p:spPr bwMode="auto">
            <a:xfrm>
              <a:off x="2777" y="1673"/>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496" name="Rectangle 16"/>
            <p:cNvSpPr>
              <a:spLocks noChangeArrowheads="1"/>
            </p:cNvSpPr>
            <p:nvPr/>
          </p:nvSpPr>
          <p:spPr bwMode="auto">
            <a:xfrm>
              <a:off x="2741" y="2507"/>
              <a:ext cx="100"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-5</a:t>
              </a:r>
              <a:endParaRPr lang="en-US"/>
            </a:p>
          </p:txBody>
        </p:sp>
        <p:sp>
          <p:nvSpPr>
            <p:cNvPr id="20497" name="Line 17"/>
            <p:cNvSpPr>
              <a:spLocks noChangeShapeType="1"/>
            </p:cNvSpPr>
            <p:nvPr/>
          </p:nvSpPr>
          <p:spPr bwMode="auto">
            <a:xfrm flipV="1">
              <a:off x="3293" y="2478"/>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498" name="Line 18"/>
            <p:cNvSpPr>
              <a:spLocks noChangeShapeType="1"/>
            </p:cNvSpPr>
            <p:nvPr/>
          </p:nvSpPr>
          <p:spPr bwMode="auto">
            <a:xfrm>
              <a:off x="3293" y="1673"/>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499" name="Rectangle 19"/>
            <p:cNvSpPr>
              <a:spLocks noChangeArrowheads="1"/>
            </p:cNvSpPr>
            <p:nvPr/>
          </p:nvSpPr>
          <p:spPr bwMode="auto">
            <a:xfrm>
              <a:off x="3289" y="2507"/>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a:t>
              </a:r>
              <a:endParaRPr lang="en-US"/>
            </a:p>
          </p:txBody>
        </p:sp>
        <p:sp>
          <p:nvSpPr>
            <p:cNvPr id="20500" name="Line 20"/>
            <p:cNvSpPr>
              <a:spLocks noChangeShapeType="1"/>
            </p:cNvSpPr>
            <p:nvPr/>
          </p:nvSpPr>
          <p:spPr bwMode="auto">
            <a:xfrm flipV="1">
              <a:off x="3814" y="2478"/>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01" name="Line 21"/>
            <p:cNvSpPr>
              <a:spLocks noChangeShapeType="1"/>
            </p:cNvSpPr>
            <p:nvPr/>
          </p:nvSpPr>
          <p:spPr bwMode="auto">
            <a:xfrm>
              <a:off x="3814" y="1673"/>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02" name="Rectangle 22"/>
            <p:cNvSpPr>
              <a:spLocks noChangeArrowheads="1"/>
            </p:cNvSpPr>
            <p:nvPr/>
          </p:nvSpPr>
          <p:spPr bwMode="auto">
            <a:xfrm>
              <a:off x="3811" y="2507"/>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5</a:t>
              </a:r>
              <a:endParaRPr lang="en-US"/>
            </a:p>
          </p:txBody>
        </p:sp>
        <p:sp>
          <p:nvSpPr>
            <p:cNvPr id="20503" name="Line 23"/>
            <p:cNvSpPr>
              <a:spLocks noChangeShapeType="1"/>
            </p:cNvSpPr>
            <p:nvPr/>
          </p:nvSpPr>
          <p:spPr bwMode="auto">
            <a:xfrm>
              <a:off x="2777" y="2490"/>
              <a:ext cx="5"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04" name="Line 24"/>
            <p:cNvSpPr>
              <a:spLocks noChangeShapeType="1"/>
            </p:cNvSpPr>
            <p:nvPr/>
          </p:nvSpPr>
          <p:spPr bwMode="auto">
            <a:xfrm flipH="1">
              <a:off x="3803" y="2490"/>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05" name="Rectangle 25"/>
            <p:cNvSpPr>
              <a:spLocks noChangeArrowheads="1"/>
            </p:cNvSpPr>
            <p:nvPr/>
          </p:nvSpPr>
          <p:spPr bwMode="auto">
            <a:xfrm>
              <a:off x="2717" y="2427"/>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a:t>
              </a:r>
              <a:endParaRPr lang="en-US"/>
            </a:p>
          </p:txBody>
        </p:sp>
        <p:sp>
          <p:nvSpPr>
            <p:cNvPr id="20506" name="Line 26"/>
            <p:cNvSpPr>
              <a:spLocks noChangeShapeType="1"/>
            </p:cNvSpPr>
            <p:nvPr/>
          </p:nvSpPr>
          <p:spPr bwMode="auto">
            <a:xfrm>
              <a:off x="2777" y="2082"/>
              <a:ext cx="5"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07" name="Line 27"/>
            <p:cNvSpPr>
              <a:spLocks noChangeShapeType="1"/>
            </p:cNvSpPr>
            <p:nvPr/>
          </p:nvSpPr>
          <p:spPr bwMode="auto">
            <a:xfrm flipH="1">
              <a:off x="3803" y="208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08" name="Rectangle 28"/>
            <p:cNvSpPr>
              <a:spLocks noChangeArrowheads="1"/>
            </p:cNvSpPr>
            <p:nvPr/>
          </p:nvSpPr>
          <p:spPr bwMode="auto">
            <a:xfrm>
              <a:off x="2627" y="2019"/>
              <a:ext cx="15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0.5</a:t>
              </a:r>
              <a:endParaRPr lang="en-US"/>
            </a:p>
          </p:txBody>
        </p:sp>
        <p:sp>
          <p:nvSpPr>
            <p:cNvPr id="20509" name="Line 29"/>
            <p:cNvSpPr>
              <a:spLocks noChangeShapeType="1"/>
            </p:cNvSpPr>
            <p:nvPr/>
          </p:nvSpPr>
          <p:spPr bwMode="auto">
            <a:xfrm>
              <a:off x="2777" y="1673"/>
              <a:ext cx="5"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10" name="Line 30"/>
            <p:cNvSpPr>
              <a:spLocks noChangeShapeType="1"/>
            </p:cNvSpPr>
            <p:nvPr/>
          </p:nvSpPr>
          <p:spPr bwMode="auto">
            <a:xfrm flipH="1">
              <a:off x="3803" y="1673"/>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11" name="Rectangle 31"/>
            <p:cNvSpPr>
              <a:spLocks noChangeArrowheads="1"/>
            </p:cNvSpPr>
            <p:nvPr/>
          </p:nvSpPr>
          <p:spPr bwMode="auto">
            <a:xfrm>
              <a:off x="2717" y="1611"/>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1</a:t>
              </a:r>
              <a:endParaRPr lang="en-US"/>
            </a:p>
          </p:txBody>
        </p:sp>
        <p:sp>
          <p:nvSpPr>
            <p:cNvPr id="20512" name="Line 32"/>
            <p:cNvSpPr>
              <a:spLocks noChangeShapeType="1"/>
            </p:cNvSpPr>
            <p:nvPr/>
          </p:nvSpPr>
          <p:spPr bwMode="auto">
            <a:xfrm>
              <a:off x="2777" y="1673"/>
              <a:ext cx="103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13" name="Freeform 33"/>
            <p:cNvSpPr>
              <a:spLocks/>
            </p:cNvSpPr>
            <p:nvPr/>
          </p:nvSpPr>
          <p:spPr bwMode="auto">
            <a:xfrm>
              <a:off x="2777" y="1673"/>
              <a:ext cx="1037" cy="817"/>
            </a:xfrm>
            <a:custGeom>
              <a:avLst/>
              <a:gdLst>
                <a:gd name="T0" fmla="*/ 0 w 183"/>
                <a:gd name="T1" fmla="*/ 144 h 144"/>
                <a:gd name="T2" fmla="*/ 183 w 183"/>
                <a:gd name="T3" fmla="*/ 144 h 144"/>
                <a:gd name="T4" fmla="*/ 183 w 183"/>
                <a:gd name="T5" fmla="*/ 0 h 144"/>
              </a:gdLst>
              <a:ahLst/>
              <a:cxnLst>
                <a:cxn ang="0">
                  <a:pos x="T0" y="T1"/>
                </a:cxn>
                <a:cxn ang="0">
                  <a:pos x="T2" y="T3"/>
                </a:cxn>
                <a:cxn ang="0">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14" name="Line 34"/>
            <p:cNvSpPr>
              <a:spLocks noChangeShapeType="1"/>
            </p:cNvSpPr>
            <p:nvPr/>
          </p:nvSpPr>
          <p:spPr bwMode="auto">
            <a:xfrm flipV="1">
              <a:off x="2777" y="1673"/>
              <a:ext cx="1" cy="81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15" name="Freeform 35"/>
            <p:cNvSpPr>
              <a:spLocks/>
            </p:cNvSpPr>
            <p:nvPr/>
          </p:nvSpPr>
          <p:spPr bwMode="auto">
            <a:xfrm>
              <a:off x="2981" y="1900"/>
              <a:ext cx="544" cy="578"/>
            </a:xfrm>
            <a:custGeom>
              <a:avLst/>
              <a:gdLst>
                <a:gd name="T0" fmla="*/ 11 w 544"/>
                <a:gd name="T1" fmla="*/ 578 h 578"/>
                <a:gd name="T2" fmla="*/ 28 w 544"/>
                <a:gd name="T3" fmla="*/ 573 h 578"/>
                <a:gd name="T4" fmla="*/ 45 w 544"/>
                <a:gd name="T5" fmla="*/ 573 h 578"/>
                <a:gd name="T6" fmla="*/ 62 w 544"/>
                <a:gd name="T7" fmla="*/ 567 h 578"/>
                <a:gd name="T8" fmla="*/ 79 w 544"/>
                <a:gd name="T9" fmla="*/ 561 h 578"/>
                <a:gd name="T10" fmla="*/ 96 w 544"/>
                <a:gd name="T11" fmla="*/ 556 h 578"/>
                <a:gd name="T12" fmla="*/ 113 w 544"/>
                <a:gd name="T13" fmla="*/ 544 h 578"/>
                <a:gd name="T14" fmla="*/ 130 w 544"/>
                <a:gd name="T15" fmla="*/ 539 h 578"/>
                <a:gd name="T16" fmla="*/ 147 w 544"/>
                <a:gd name="T17" fmla="*/ 522 h 578"/>
                <a:gd name="T18" fmla="*/ 164 w 544"/>
                <a:gd name="T19" fmla="*/ 505 h 578"/>
                <a:gd name="T20" fmla="*/ 187 w 544"/>
                <a:gd name="T21" fmla="*/ 482 h 578"/>
                <a:gd name="T22" fmla="*/ 198 w 544"/>
                <a:gd name="T23" fmla="*/ 465 h 578"/>
                <a:gd name="T24" fmla="*/ 210 w 544"/>
                <a:gd name="T25" fmla="*/ 437 h 578"/>
                <a:gd name="T26" fmla="*/ 232 w 544"/>
                <a:gd name="T27" fmla="*/ 397 h 578"/>
                <a:gd name="T28" fmla="*/ 238 w 544"/>
                <a:gd name="T29" fmla="*/ 369 h 578"/>
                <a:gd name="T30" fmla="*/ 249 w 544"/>
                <a:gd name="T31" fmla="*/ 340 h 578"/>
                <a:gd name="T32" fmla="*/ 255 w 544"/>
                <a:gd name="T33" fmla="*/ 306 h 578"/>
                <a:gd name="T34" fmla="*/ 266 w 544"/>
                <a:gd name="T35" fmla="*/ 278 h 578"/>
                <a:gd name="T36" fmla="*/ 272 w 544"/>
                <a:gd name="T37" fmla="*/ 233 h 578"/>
                <a:gd name="T38" fmla="*/ 283 w 544"/>
                <a:gd name="T39" fmla="*/ 204 h 578"/>
                <a:gd name="T40" fmla="*/ 289 w 544"/>
                <a:gd name="T41" fmla="*/ 148 h 578"/>
                <a:gd name="T42" fmla="*/ 300 w 544"/>
                <a:gd name="T43" fmla="*/ 102 h 578"/>
                <a:gd name="T44" fmla="*/ 306 w 544"/>
                <a:gd name="T45" fmla="*/ 23 h 578"/>
                <a:gd name="T46" fmla="*/ 312 w 544"/>
                <a:gd name="T47" fmla="*/ 17 h 578"/>
                <a:gd name="T48" fmla="*/ 323 w 544"/>
                <a:gd name="T49" fmla="*/ 74 h 578"/>
                <a:gd name="T50" fmla="*/ 329 w 544"/>
                <a:gd name="T51" fmla="*/ 142 h 578"/>
                <a:gd name="T52" fmla="*/ 340 w 544"/>
                <a:gd name="T53" fmla="*/ 176 h 578"/>
                <a:gd name="T54" fmla="*/ 346 w 544"/>
                <a:gd name="T55" fmla="*/ 233 h 578"/>
                <a:gd name="T56" fmla="*/ 357 w 544"/>
                <a:gd name="T57" fmla="*/ 261 h 578"/>
                <a:gd name="T58" fmla="*/ 363 w 544"/>
                <a:gd name="T59" fmla="*/ 301 h 578"/>
                <a:gd name="T60" fmla="*/ 374 w 544"/>
                <a:gd name="T61" fmla="*/ 329 h 578"/>
                <a:gd name="T62" fmla="*/ 380 w 544"/>
                <a:gd name="T63" fmla="*/ 363 h 578"/>
                <a:gd name="T64" fmla="*/ 391 w 544"/>
                <a:gd name="T65" fmla="*/ 386 h 578"/>
                <a:gd name="T66" fmla="*/ 402 w 544"/>
                <a:gd name="T67" fmla="*/ 425 h 578"/>
                <a:gd name="T68" fmla="*/ 419 w 544"/>
                <a:gd name="T69" fmla="*/ 454 h 578"/>
                <a:gd name="T70" fmla="*/ 436 w 544"/>
                <a:gd name="T71" fmla="*/ 476 h 578"/>
                <a:gd name="T72" fmla="*/ 448 w 544"/>
                <a:gd name="T73" fmla="*/ 499 h 578"/>
                <a:gd name="T74" fmla="*/ 465 w 544"/>
                <a:gd name="T75" fmla="*/ 516 h 578"/>
                <a:gd name="T76" fmla="*/ 482 w 544"/>
                <a:gd name="T77" fmla="*/ 533 h 578"/>
                <a:gd name="T78" fmla="*/ 499 w 544"/>
                <a:gd name="T79" fmla="*/ 544 h 578"/>
                <a:gd name="T80" fmla="*/ 516 w 544"/>
                <a:gd name="T81" fmla="*/ 550 h 578"/>
                <a:gd name="T82" fmla="*/ 533 w 544"/>
                <a:gd name="T83"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4" h="578">
                  <a:moveTo>
                    <a:pt x="0" y="578"/>
                  </a:moveTo>
                  <a:lnTo>
                    <a:pt x="5" y="578"/>
                  </a:lnTo>
                  <a:lnTo>
                    <a:pt x="11" y="578"/>
                  </a:lnTo>
                  <a:lnTo>
                    <a:pt x="17" y="578"/>
                  </a:lnTo>
                  <a:lnTo>
                    <a:pt x="22" y="573"/>
                  </a:lnTo>
                  <a:lnTo>
                    <a:pt x="28" y="573"/>
                  </a:lnTo>
                  <a:lnTo>
                    <a:pt x="34" y="573"/>
                  </a:lnTo>
                  <a:lnTo>
                    <a:pt x="39" y="573"/>
                  </a:lnTo>
                  <a:lnTo>
                    <a:pt x="45" y="573"/>
                  </a:lnTo>
                  <a:lnTo>
                    <a:pt x="51" y="567"/>
                  </a:lnTo>
                  <a:lnTo>
                    <a:pt x="56" y="567"/>
                  </a:lnTo>
                  <a:lnTo>
                    <a:pt x="62" y="567"/>
                  </a:lnTo>
                  <a:lnTo>
                    <a:pt x="68" y="567"/>
                  </a:lnTo>
                  <a:lnTo>
                    <a:pt x="73" y="561"/>
                  </a:lnTo>
                  <a:lnTo>
                    <a:pt x="79" y="561"/>
                  </a:lnTo>
                  <a:lnTo>
                    <a:pt x="85" y="561"/>
                  </a:lnTo>
                  <a:lnTo>
                    <a:pt x="90" y="556"/>
                  </a:lnTo>
                  <a:lnTo>
                    <a:pt x="96" y="556"/>
                  </a:lnTo>
                  <a:lnTo>
                    <a:pt x="102" y="550"/>
                  </a:lnTo>
                  <a:lnTo>
                    <a:pt x="107" y="550"/>
                  </a:lnTo>
                  <a:lnTo>
                    <a:pt x="113" y="544"/>
                  </a:lnTo>
                  <a:lnTo>
                    <a:pt x="119" y="544"/>
                  </a:lnTo>
                  <a:lnTo>
                    <a:pt x="124" y="539"/>
                  </a:lnTo>
                  <a:lnTo>
                    <a:pt x="130" y="539"/>
                  </a:lnTo>
                  <a:lnTo>
                    <a:pt x="136" y="533"/>
                  </a:lnTo>
                  <a:lnTo>
                    <a:pt x="141" y="527"/>
                  </a:lnTo>
                  <a:lnTo>
                    <a:pt x="147" y="522"/>
                  </a:lnTo>
                  <a:lnTo>
                    <a:pt x="153" y="516"/>
                  </a:lnTo>
                  <a:lnTo>
                    <a:pt x="158" y="510"/>
                  </a:lnTo>
                  <a:lnTo>
                    <a:pt x="164" y="505"/>
                  </a:lnTo>
                  <a:lnTo>
                    <a:pt x="170" y="499"/>
                  </a:lnTo>
                  <a:lnTo>
                    <a:pt x="176" y="493"/>
                  </a:lnTo>
                  <a:lnTo>
                    <a:pt x="187" y="482"/>
                  </a:lnTo>
                  <a:lnTo>
                    <a:pt x="187" y="476"/>
                  </a:lnTo>
                  <a:lnTo>
                    <a:pt x="193" y="471"/>
                  </a:lnTo>
                  <a:lnTo>
                    <a:pt x="198" y="465"/>
                  </a:lnTo>
                  <a:lnTo>
                    <a:pt x="198" y="459"/>
                  </a:lnTo>
                  <a:lnTo>
                    <a:pt x="210" y="448"/>
                  </a:lnTo>
                  <a:lnTo>
                    <a:pt x="210" y="437"/>
                  </a:lnTo>
                  <a:lnTo>
                    <a:pt x="221" y="425"/>
                  </a:lnTo>
                  <a:lnTo>
                    <a:pt x="221" y="408"/>
                  </a:lnTo>
                  <a:lnTo>
                    <a:pt x="232" y="397"/>
                  </a:lnTo>
                  <a:lnTo>
                    <a:pt x="232" y="380"/>
                  </a:lnTo>
                  <a:lnTo>
                    <a:pt x="238" y="374"/>
                  </a:lnTo>
                  <a:lnTo>
                    <a:pt x="238" y="369"/>
                  </a:lnTo>
                  <a:lnTo>
                    <a:pt x="244" y="363"/>
                  </a:lnTo>
                  <a:lnTo>
                    <a:pt x="244" y="346"/>
                  </a:lnTo>
                  <a:lnTo>
                    <a:pt x="249" y="340"/>
                  </a:lnTo>
                  <a:lnTo>
                    <a:pt x="249" y="329"/>
                  </a:lnTo>
                  <a:lnTo>
                    <a:pt x="255" y="323"/>
                  </a:lnTo>
                  <a:lnTo>
                    <a:pt x="255" y="306"/>
                  </a:lnTo>
                  <a:lnTo>
                    <a:pt x="261" y="301"/>
                  </a:lnTo>
                  <a:lnTo>
                    <a:pt x="261" y="284"/>
                  </a:lnTo>
                  <a:lnTo>
                    <a:pt x="266" y="278"/>
                  </a:lnTo>
                  <a:lnTo>
                    <a:pt x="266" y="261"/>
                  </a:lnTo>
                  <a:lnTo>
                    <a:pt x="272" y="255"/>
                  </a:lnTo>
                  <a:lnTo>
                    <a:pt x="272" y="233"/>
                  </a:lnTo>
                  <a:lnTo>
                    <a:pt x="278" y="227"/>
                  </a:lnTo>
                  <a:lnTo>
                    <a:pt x="278" y="210"/>
                  </a:lnTo>
                  <a:lnTo>
                    <a:pt x="283" y="204"/>
                  </a:lnTo>
                  <a:lnTo>
                    <a:pt x="283" y="176"/>
                  </a:lnTo>
                  <a:lnTo>
                    <a:pt x="289" y="170"/>
                  </a:lnTo>
                  <a:lnTo>
                    <a:pt x="289" y="148"/>
                  </a:lnTo>
                  <a:lnTo>
                    <a:pt x="295" y="142"/>
                  </a:lnTo>
                  <a:lnTo>
                    <a:pt x="295" y="108"/>
                  </a:lnTo>
                  <a:lnTo>
                    <a:pt x="300" y="102"/>
                  </a:lnTo>
                  <a:lnTo>
                    <a:pt x="300" y="74"/>
                  </a:lnTo>
                  <a:lnTo>
                    <a:pt x="306" y="63"/>
                  </a:lnTo>
                  <a:lnTo>
                    <a:pt x="306" y="23"/>
                  </a:lnTo>
                  <a:lnTo>
                    <a:pt x="312" y="17"/>
                  </a:lnTo>
                  <a:lnTo>
                    <a:pt x="312" y="0"/>
                  </a:lnTo>
                  <a:lnTo>
                    <a:pt x="312" y="17"/>
                  </a:lnTo>
                  <a:lnTo>
                    <a:pt x="317" y="23"/>
                  </a:lnTo>
                  <a:lnTo>
                    <a:pt x="317" y="63"/>
                  </a:lnTo>
                  <a:lnTo>
                    <a:pt x="323" y="74"/>
                  </a:lnTo>
                  <a:lnTo>
                    <a:pt x="323" y="102"/>
                  </a:lnTo>
                  <a:lnTo>
                    <a:pt x="329" y="108"/>
                  </a:lnTo>
                  <a:lnTo>
                    <a:pt x="329" y="142"/>
                  </a:lnTo>
                  <a:lnTo>
                    <a:pt x="334" y="148"/>
                  </a:lnTo>
                  <a:lnTo>
                    <a:pt x="334" y="170"/>
                  </a:lnTo>
                  <a:lnTo>
                    <a:pt x="340" y="176"/>
                  </a:lnTo>
                  <a:lnTo>
                    <a:pt x="340" y="204"/>
                  </a:lnTo>
                  <a:lnTo>
                    <a:pt x="346" y="210"/>
                  </a:lnTo>
                  <a:lnTo>
                    <a:pt x="346" y="233"/>
                  </a:lnTo>
                  <a:lnTo>
                    <a:pt x="351" y="238"/>
                  </a:lnTo>
                  <a:lnTo>
                    <a:pt x="351" y="255"/>
                  </a:lnTo>
                  <a:lnTo>
                    <a:pt x="357" y="261"/>
                  </a:lnTo>
                  <a:lnTo>
                    <a:pt x="357" y="284"/>
                  </a:lnTo>
                  <a:lnTo>
                    <a:pt x="363" y="289"/>
                  </a:lnTo>
                  <a:lnTo>
                    <a:pt x="363" y="301"/>
                  </a:lnTo>
                  <a:lnTo>
                    <a:pt x="368" y="306"/>
                  </a:lnTo>
                  <a:lnTo>
                    <a:pt x="368" y="323"/>
                  </a:lnTo>
                  <a:lnTo>
                    <a:pt x="374" y="329"/>
                  </a:lnTo>
                  <a:lnTo>
                    <a:pt x="374" y="346"/>
                  </a:lnTo>
                  <a:lnTo>
                    <a:pt x="380" y="352"/>
                  </a:lnTo>
                  <a:lnTo>
                    <a:pt x="380" y="363"/>
                  </a:lnTo>
                  <a:lnTo>
                    <a:pt x="385" y="369"/>
                  </a:lnTo>
                  <a:lnTo>
                    <a:pt x="385" y="380"/>
                  </a:lnTo>
                  <a:lnTo>
                    <a:pt x="391" y="386"/>
                  </a:lnTo>
                  <a:lnTo>
                    <a:pt x="391" y="397"/>
                  </a:lnTo>
                  <a:lnTo>
                    <a:pt x="402" y="408"/>
                  </a:lnTo>
                  <a:lnTo>
                    <a:pt x="402" y="425"/>
                  </a:lnTo>
                  <a:lnTo>
                    <a:pt x="414" y="437"/>
                  </a:lnTo>
                  <a:lnTo>
                    <a:pt x="414" y="448"/>
                  </a:lnTo>
                  <a:lnTo>
                    <a:pt x="419" y="454"/>
                  </a:lnTo>
                  <a:lnTo>
                    <a:pt x="425" y="459"/>
                  </a:lnTo>
                  <a:lnTo>
                    <a:pt x="425" y="465"/>
                  </a:lnTo>
                  <a:lnTo>
                    <a:pt x="436" y="476"/>
                  </a:lnTo>
                  <a:lnTo>
                    <a:pt x="436" y="482"/>
                  </a:lnTo>
                  <a:lnTo>
                    <a:pt x="448" y="493"/>
                  </a:lnTo>
                  <a:lnTo>
                    <a:pt x="448" y="499"/>
                  </a:lnTo>
                  <a:lnTo>
                    <a:pt x="453" y="505"/>
                  </a:lnTo>
                  <a:lnTo>
                    <a:pt x="459" y="510"/>
                  </a:lnTo>
                  <a:lnTo>
                    <a:pt x="465" y="516"/>
                  </a:lnTo>
                  <a:lnTo>
                    <a:pt x="470" y="522"/>
                  </a:lnTo>
                  <a:lnTo>
                    <a:pt x="476" y="527"/>
                  </a:lnTo>
                  <a:lnTo>
                    <a:pt x="482" y="533"/>
                  </a:lnTo>
                  <a:lnTo>
                    <a:pt x="487" y="533"/>
                  </a:lnTo>
                  <a:lnTo>
                    <a:pt x="493" y="539"/>
                  </a:lnTo>
                  <a:lnTo>
                    <a:pt x="499" y="544"/>
                  </a:lnTo>
                  <a:lnTo>
                    <a:pt x="504" y="544"/>
                  </a:lnTo>
                  <a:lnTo>
                    <a:pt x="510" y="550"/>
                  </a:lnTo>
                  <a:lnTo>
                    <a:pt x="516" y="550"/>
                  </a:lnTo>
                  <a:lnTo>
                    <a:pt x="521" y="556"/>
                  </a:lnTo>
                  <a:lnTo>
                    <a:pt x="527" y="556"/>
                  </a:lnTo>
                  <a:lnTo>
                    <a:pt x="533" y="561"/>
                  </a:lnTo>
                  <a:lnTo>
                    <a:pt x="538" y="561"/>
                  </a:lnTo>
                  <a:lnTo>
                    <a:pt x="544" y="561"/>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16" name="Freeform 36"/>
            <p:cNvSpPr>
              <a:spLocks/>
            </p:cNvSpPr>
            <p:nvPr/>
          </p:nvSpPr>
          <p:spPr bwMode="auto">
            <a:xfrm>
              <a:off x="3525" y="2461"/>
              <a:ext cx="79" cy="17"/>
            </a:xfrm>
            <a:custGeom>
              <a:avLst/>
              <a:gdLst>
                <a:gd name="T0" fmla="*/ 0 w 79"/>
                <a:gd name="T1" fmla="*/ 0 h 17"/>
                <a:gd name="T2" fmla="*/ 6 w 79"/>
                <a:gd name="T3" fmla="*/ 6 h 17"/>
                <a:gd name="T4" fmla="*/ 11 w 79"/>
                <a:gd name="T5" fmla="*/ 6 h 17"/>
                <a:gd name="T6" fmla="*/ 17 w 79"/>
                <a:gd name="T7" fmla="*/ 6 h 17"/>
                <a:gd name="T8" fmla="*/ 23 w 79"/>
                <a:gd name="T9" fmla="*/ 6 h 17"/>
                <a:gd name="T10" fmla="*/ 28 w 79"/>
                <a:gd name="T11" fmla="*/ 12 h 17"/>
                <a:gd name="T12" fmla="*/ 34 w 79"/>
                <a:gd name="T13" fmla="*/ 12 h 17"/>
                <a:gd name="T14" fmla="*/ 40 w 79"/>
                <a:gd name="T15" fmla="*/ 12 h 17"/>
                <a:gd name="T16" fmla="*/ 45 w 79"/>
                <a:gd name="T17" fmla="*/ 12 h 17"/>
                <a:gd name="T18" fmla="*/ 51 w 79"/>
                <a:gd name="T19" fmla="*/ 12 h 17"/>
                <a:gd name="T20" fmla="*/ 57 w 79"/>
                <a:gd name="T21" fmla="*/ 17 h 17"/>
                <a:gd name="T22" fmla="*/ 62 w 79"/>
                <a:gd name="T23" fmla="*/ 17 h 17"/>
                <a:gd name="T24" fmla="*/ 68 w 79"/>
                <a:gd name="T25" fmla="*/ 17 h 17"/>
                <a:gd name="T26" fmla="*/ 74 w 79"/>
                <a:gd name="T27" fmla="*/ 17 h 17"/>
                <a:gd name="T28" fmla="*/ 79 w 79"/>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7">
                  <a:moveTo>
                    <a:pt x="0" y="0"/>
                  </a:moveTo>
                  <a:lnTo>
                    <a:pt x="6" y="6"/>
                  </a:lnTo>
                  <a:lnTo>
                    <a:pt x="11" y="6"/>
                  </a:lnTo>
                  <a:lnTo>
                    <a:pt x="17" y="6"/>
                  </a:lnTo>
                  <a:lnTo>
                    <a:pt x="23" y="6"/>
                  </a:lnTo>
                  <a:lnTo>
                    <a:pt x="28" y="12"/>
                  </a:lnTo>
                  <a:lnTo>
                    <a:pt x="34" y="12"/>
                  </a:lnTo>
                  <a:lnTo>
                    <a:pt x="40" y="12"/>
                  </a:lnTo>
                  <a:lnTo>
                    <a:pt x="45" y="12"/>
                  </a:lnTo>
                  <a:lnTo>
                    <a:pt x="51" y="12"/>
                  </a:lnTo>
                  <a:lnTo>
                    <a:pt x="57" y="17"/>
                  </a:lnTo>
                  <a:lnTo>
                    <a:pt x="62" y="17"/>
                  </a:lnTo>
                  <a:lnTo>
                    <a:pt x="68" y="17"/>
                  </a:lnTo>
                  <a:lnTo>
                    <a:pt x="74" y="17"/>
                  </a:lnTo>
                  <a:lnTo>
                    <a:pt x="79" y="1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17" name="Freeform 37"/>
            <p:cNvSpPr>
              <a:spLocks/>
            </p:cNvSpPr>
            <p:nvPr/>
          </p:nvSpPr>
          <p:spPr bwMode="auto">
            <a:xfrm>
              <a:off x="2981" y="1980"/>
              <a:ext cx="499" cy="504"/>
            </a:xfrm>
            <a:custGeom>
              <a:avLst/>
              <a:gdLst>
                <a:gd name="T0" fmla="*/ 11 w 499"/>
                <a:gd name="T1" fmla="*/ 504 h 504"/>
                <a:gd name="T2" fmla="*/ 28 w 499"/>
                <a:gd name="T3" fmla="*/ 504 h 504"/>
                <a:gd name="T4" fmla="*/ 45 w 499"/>
                <a:gd name="T5" fmla="*/ 498 h 504"/>
                <a:gd name="T6" fmla="*/ 62 w 499"/>
                <a:gd name="T7" fmla="*/ 481 h 504"/>
                <a:gd name="T8" fmla="*/ 73 w 499"/>
                <a:gd name="T9" fmla="*/ 464 h 504"/>
                <a:gd name="T10" fmla="*/ 79 w 499"/>
                <a:gd name="T11" fmla="*/ 436 h 504"/>
                <a:gd name="T12" fmla="*/ 90 w 499"/>
                <a:gd name="T13" fmla="*/ 408 h 504"/>
                <a:gd name="T14" fmla="*/ 96 w 499"/>
                <a:gd name="T15" fmla="*/ 379 h 504"/>
                <a:gd name="T16" fmla="*/ 107 w 499"/>
                <a:gd name="T17" fmla="*/ 362 h 504"/>
                <a:gd name="T18" fmla="*/ 113 w 499"/>
                <a:gd name="T19" fmla="*/ 345 h 504"/>
                <a:gd name="T20" fmla="*/ 130 w 499"/>
                <a:gd name="T21" fmla="*/ 340 h 504"/>
                <a:gd name="T22" fmla="*/ 147 w 499"/>
                <a:gd name="T23" fmla="*/ 345 h 504"/>
                <a:gd name="T24" fmla="*/ 164 w 499"/>
                <a:gd name="T25" fmla="*/ 362 h 504"/>
                <a:gd name="T26" fmla="*/ 176 w 499"/>
                <a:gd name="T27" fmla="*/ 379 h 504"/>
                <a:gd name="T28" fmla="*/ 187 w 499"/>
                <a:gd name="T29" fmla="*/ 402 h 504"/>
                <a:gd name="T30" fmla="*/ 204 w 499"/>
                <a:gd name="T31" fmla="*/ 391 h 504"/>
                <a:gd name="T32" fmla="*/ 210 w 499"/>
                <a:gd name="T33" fmla="*/ 362 h 504"/>
                <a:gd name="T34" fmla="*/ 221 w 499"/>
                <a:gd name="T35" fmla="*/ 334 h 504"/>
                <a:gd name="T36" fmla="*/ 227 w 499"/>
                <a:gd name="T37" fmla="*/ 294 h 504"/>
                <a:gd name="T38" fmla="*/ 244 w 499"/>
                <a:gd name="T39" fmla="*/ 260 h 504"/>
                <a:gd name="T40" fmla="*/ 255 w 499"/>
                <a:gd name="T41" fmla="*/ 260 h 504"/>
                <a:gd name="T42" fmla="*/ 272 w 499"/>
                <a:gd name="T43" fmla="*/ 255 h 504"/>
                <a:gd name="T44" fmla="*/ 283 w 499"/>
                <a:gd name="T45" fmla="*/ 232 h 504"/>
                <a:gd name="T46" fmla="*/ 289 w 499"/>
                <a:gd name="T47" fmla="*/ 164 h 504"/>
                <a:gd name="T48" fmla="*/ 300 w 499"/>
                <a:gd name="T49" fmla="*/ 107 h 504"/>
                <a:gd name="T50" fmla="*/ 306 w 499"/>
                <a:gd name="T51" fmla="*/ 34 h 504"/>
                <a:gd name="T52" fmla="*/ 323 w 499"/>
                <a:gd name="T53" fmla="*/ 0 h 504"/>
                <a:gd name="T54" fmla="*/ 329 w 499"/>
                <a:gd name="T55" fmla="*/ 17 h 504"/>
                <a:gd name="T56" fmla="*/ 334 w 499"/>
                <a:gd name="T57" fmla="*/ 90 h 504"/>
                <a:gd name="T58" fmla="*/ 346 w 499"/>
                <a:gd name="T59" fmla="*/ 170 h 504"/>
                <a:gd name="T60" fmla="*/ 351 w 499"/>
                <a:gd name="T61" fmla="*/ 272 h 504"/>
                <a:gd name="T62" fmla="*/ 363 w 499"/>
                <a:gd name="T63" fmla="*/ 340 h 504"/>
                <a:gd name="T64" fmla="*/ 368 w 499"/>
                <a:gd name="T65" fmla="*/ 413 h 504"/>
                <a:gd name="T66" fmla="*/ 380 w 499"/>
                <a:gd name="T67" fmla="*/ 436 h 504"/>
                <a:gd name="T68" fmla="*/ 391 w 499"/>
                <a:gd name="T69" fmla="*/ 442 h 504"/>
                <a:gd name="T70" fmla="*/ 402 w 499"/>
                <a:gd name="T71" fmla="*/ 425 h 504"/>
                <a:gd name="T72" fmla="*/ 408 w 499"/>
                <a:gd name="T73" fmla="*/ 396 h 504"/>
                <a:gd name="T74" fmla="*/ 425 w 499"/>
                <a:gd name="T75" fmla="*/ 374 h 504"/>
                <a:gd name="T76" fmla="*/ 436 w 499"/>
                <a:gd name="T77" fmla="*/ 368 h 504"/>
                <a:gd name="T78" fmla="*/ 453 w 499"/>
                <a:gd name="T79" fmla="*/ 379 h 504"/>
                <a:gd name="T80" fmla="*/ 470 w 499"/>
                <a:gd name="T81" fmla="*/ 374 h 504"/>
                <a:gd name="T82" fmla="*/ 487 w 499"/>
                <a:gd name="T83" fmla="*/ 368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9" h="504">
                  <a:moveTo>
                    <a:pt x="0" y="504"/>
                  </a:moveTo>
                  <a:lnTo>
                    <a:pt x="5" y="504"/>
                  </a:lnTo>
                  <a:lnTo>
                    <a:pt x="11" y="504"/>
                  </a:lnTo>
                  <a:lnTo>
                    <a:pt x="17" y="504"/>
                  </a:lnTo>
                  <a:lnTo>
                    <a:pt x="22" y="504"/>
                  </a:lnTo>
                  <a:lnTo>
                    <a:pt x="28" y="504"/>
                  </a:lnTo>
                  <a:lnTo>
                    <a:pt x="34" y="504"/>
                  </a:lnTo>
                  <a:lnTo>
                    <a:pt x="39" y="504"/>
                  </a:lnTo>
                  <a:lnTo>
                    <a:pt x="45" y="498"/>
                  </a:lnTo>
                  <a:lnTo>
                    <a:pt x="51" y="493"/>
                  </a:lnTo>
                  <a:lnTo>
                    <a:pt x="56" y="487"/>
                  </a:lnTo>
                  <a:lnTo>
                    <a:pt x="62" y="481"/>
                  </a:lnTo>
                  <a:lnTo>
                    <a:pt x="68" y="476"/>
                  </a:lnTo>
                  <a:lnTo>
                    <a:pt x="68" y="470"/>
                  </a:lnTo>
                  <a:lnTo>
                    <a:pt x="73" y="464"/>
                  </a:lnTo>
                  <a:lnTo>
                    <a:pt x="73" y="453"/>
                  </a:lnTo>
                  <a:lnTo>
                    <a:pt x="79" y="447"/>
                  </a:lnTo>
                  <a:lnTo>
                    <a:pt x="79" y="436"/>
                  </a:lnTo>
                  <a:lnTo>
                    <a:pt x="85" y="430"/>
                  </a:lnTo>
                  <a:lnTo>
                    <a:pt x="85" y="413"/>
                  </a:lnTo>
                  <a:lnTo>
                    <a:pt x="90" y="408"/>
                  </a:lnTo>
                  <a:lnTo>
                    <a:pt x="90" y="396"/>
                  </a:lnTo>
                  <a:lnTo>
                    <a:pt x="96" y="391"/>
                  </a:lnTo>
                  <a:lnTo>
                    <a:pt x="96" y="379"/>
                  </a:lnTo>
                  <a:lnTo>
                    <a:pt x="102" y="374"/>
                  </a:lnTo>
                  <a:lnTo>
                    <a:pt x="102" y="368"/>
                  </a:lnTo>
                  <a:lnTo>
                    <a:pt x="107" y="362"/>
                  </a:lnTo>
                  <a:lnTo>
                    <a:pt x="107" y="357"/>
                  </a:lnTo>
                  <a:lnTo>
                    <a:pt x="119" y="345"/>
                  </a:lnTo>
                  <a:lnTo>
                    <a:pt x="113" y="345"/>
                  </a:lnTo>
                  <a:lnTo>
                    <a:pt x="119" y="345"/>
                  </a:lnTo>
                  <a:lnTo>
                    <a:pt x="124" y="340"/>
                  </a:lnTo>
                  <a:lnTo>
                    <a:pt x="130" y="340"/>
                  </a:lnTo>
                  <a:lnTo>
                    <a:pt x="136" y="340"/>
                  </a:lnTo>
                  <a:lnTo>
                    <a:pt x="141" y="340"/>
                  </a:lnTo>
                  <a:lnTo>
                    <a:pt x="147" y="345"/>
                  </a:lnTo>
                  <a:lnTo>
                    <a:pt x="153" y="345"/>
                  </a:lnTo>
                  <a:lnTo>
                    <a:pt x="158" y="357"/>
                  </a:lnTo>
                  <a:lnTo>
                    <a:pt x="164" y="362"/>
                  </a:lnTo>
                  <a:lnTo>
                    <a:pt x="170" y="368"/>
                  </a:lnTo>
                  <a:lnTo>
                    <a:pt x="170" y="374"/>
                  </a:lnTo>
                  <a:lnTo>
                    <a:pt x="176" y="379"/>
                  </a:lnTo>
                  <a:lnTo>
                    <a:pt x="176" y="385"/>
                  </a:lnTo>
                  <a:lnTo>
                    <a:pt x="187" y="396"/>
                  </a:lnTo>
                  <a:lnTo>
                    <a:pt x="187" y="402"/>
                  </a:lnTo>
                  <a:lnTo>
                    <a:pt x="193" y="402"/>
                  </a:lnTo>
                  <a:lnTo>
                    <a:pt x="198" y="396"/>
                  </a:lnTo>
                  <a:lnTo>
                    <a:pt x="204" y="391"/>
                  </a:lnTo>
                  <a:lnTo>
                    <a:pt x="204" y="379"/>
                  </a:lnTo>
                  <a:lnTo>
                    <a:pt x="210" y="374"/>
                  </a:lnTo>
                  <a:lnTo>
                    <a:pt x="210" y="362"/>
                  </a:lnTo>
                  <a:lnTo>
                    <a:pt x="215" y="357"/>
                  </a:lnTo>
                  <a:lnTo>
                    <a:pt x="215" y="340"/>
                  </a:lnTo>
                  <a:lnTo>
                    <a:pt x="221" y="334"/>
                  </a:lnTo>
                  <a:lnTo>
                    <a:pt x="221" y="311"/>
                  </a:lnTo>
                  <a:lnTo>
                    <a:pt x="227" y="306"/>
                  </a:lnTo>
                  <a:lnTo>
                    <a:pt x="227" y="294"/>
                  </a:lnTo>
                  <a:lnTo>
                    <a:pt x="232" y="289"/>
                  </a:lnTo>
                  <a:lnTo>
                    <a:pt x="232" y="272"/>
                  </a:lnTo>
                  <a:lnTo>
                    <a:pt x="244" y="260"/>
                  </a:lnTo>
                  <a:lnTo>
                    <a:pt x="244" y="255"/>
                  </a:lnTo>
                  <a:lnTo>
                    <a:pt x="249" y="255"/>
                  </a:lnTo>
                  <a:lnTo>
                    <a:pt x="255" y="260"/>
                  </a:lnTo>
                  <a:lnTo>
                    <a:pt x="261" y="260"/>
                  </a:lnTo>
                  <a:lnTo>
                    <a:pt x="266" y="260"/>
                  </a:lnTo>
                  <a:lnTo>
                    <a:pt x="272" y="255"/>
                  </a:lnTo>
                  <a:lnTo>
                    <a:pt x="278" y="249"/>
                  </a:lnTo>
                  <a:lnTo>
                    <a:pt x="278" y="238"/>
                  </a:lnTo>
                  <a:lnTo>
                    <a:pt x="283" y="232"/>
                  </a:lnTo>
                  <a:lnTo>
                    <a:pt x="283" y="204"/>
                  </a:lnTo>
                  <a:lnTo>
                    <a:pt x="289" y="198"/>
                  </a:lnTo>
                  <a:lnTo>
                    <a:pt x="289" y="164"/>
                  </a:lnTo>
                  <a:lnTo>
                    <a:pt x="295" y="158"/>
                  </a:lnTo>
                  <a:lnTo>
                    <a:pt x="295" y="119"/>
                  </a:lnTo>
                  <a:lnTo>
                    <a:pt x="300" y="107"/>
                  </a:lnTo>
                  <a:lnTo>
                    <a:pt x="300" y="73"/>
                  </a:lnTo>
                  <a:lnTo>
                    <a:pt x="306" y="68"/>
                  </a:lnTo>
                  <a:lnTo>
                    <a:pt x="306" y="34"/>
                  </a:lnTo>
                  <a:lnTo>
                    <a:pt x="312" y="28"/>
                  </a:lnTo>
                  <a:lnTo>
                    <a:pt x="312" y="11"/>
                  </a:lnTo>
                  <a:lnTo>
                    <a:pt x="323" y="0"/>
                  </a:lnTo>
                  <a:lnTo>
                    <a:pt x="317" y="0"/>
                  </a:lnTo>
                  <a:lnTo>
                    <a:pt x="323" y="11"/>
                  </a:lnTo>
                  <a:lnTo>
                    <a:pt x="329" y="17"/>
                  </a:lnTo>
                  <a:lnTo>
                    <a:pt x="329" y="51"/>
                  </a:lnTo>
                  <a:lnTo>
                    <a:pt x="334" y="56"/>
                  </a:lnTo>
                  <a:lnTo>
                    <a:pt x="334" y="90"/>
                  </a:lnTo>
                  <a:lnTo>
                    <a:pt x="340" y="102"/>
                  </a:lnTo>
                  <a:lnTo>
                    <a:pt x="340" y="158"/>
                  </a:lnTo>
                  <a:lnTo>
                    <a:pt x="346" y="170"/>
                  </a:lnTo>
                  <a:lnTo>
                    <a:pt x="346" y="215"/>
                  </a:lnTo>
                  <a:lnTo>
                    <a:pt x="351" y="226"/>
                  </a:lnTo>
                  <a:lnTo>
                    <a:pt x="351" y="272"/>
                  </a:lnTo>
                  <a:lnTo>
                    <a:pt x="357" y="283"/>
                  </a:lnTo>
                  <a:lnTo>
                    <a:pt x="357" y="334"/>
                  </a:lnTo>
                  <a:lnTo>
                    <a:pt x="363" y="340"/>
                  </a:lnTo>
                  <a:lnTo>
                    <a:pt x="363" y="374"/>
                  </a:lnTo>
                  <a:lnTo>
                    <a:pt x="368" y="379"/>
                  </a:lnTo>
                  <a:lnTo>
                    <a:pt x="368" y="413"/>
                  </a:lnTo>
                  <a:lnTo>
                    <a:pt x="374" y="419"/>
                  </a:lnTo>
                  <a:lnTo>
                    <a:pt x="374" y="430"/>
                  </a:lnTo>
                  <a:lnTo>
                    <a:pt x="380" y="436"/>
                  </a:lnTo>
                  <a:lnTo>
                    <a:pt x="380" y="442"/>
                  </a:lnTo>
                  <a:lnTo>
                    <a:pt x="391" y="447"/>
                  </a:lnTo>
                  <a:lnTo>
                    <a:pt x="391" y="442"/>
                  </a:lnTo>
                  <a:lnTo>
                    <a:pt x="397" y="436"/>
                  </a:lnTo>
                  <a:lnTo>
                    <a:pt x="397" y="430"/>
                  </a:lnTo>
                  <a:lnTo>
                    <a:pt x="402" y="425"/>
                  </a:lnTo>
                  <a:lnTo>
                    <a:pt x="402" y="413"/>
                  </a:lnTo>
                  <a:lnTo>
                    <a:pt x="408" y="408"/>
                  </a:lnTo>
                  <a:lnTo>
                    <a:pt x="408" y="396"/>
                  </a:lnTo>
                  <a:lnTo>
                    <a:pt x="414" y="391"/>
                  </a:lnTo>
                  <a:lnTo>
                    <a:pt x="414" y="385"/>
                  </a:lnTo>
                  <a:lnTo>
                    <a:pt x="425" y="374"/>
                  </a:lnTo>
                  <a:lnTo>
                    <a:pt x="425" y="368"/>
                  </a:lnTo>
                  <a:lnTo>
                    <a:pt x="431" y="368"/>
                  </a:lnTo>
                  <a:lnTo>
                    <a:pt x="436" y="368"/>
                  </a:lnTo>
                  <a:lnTo>
                    <a:pt x="442" y="374"/>
                  </a:lnTo>
                  <a:lnTo>
                    <a:pt x="448" y="379"/>
                  </a:lnTo>
                  <a:lnTo>
                    <a:pt x="453" y="379"/>
                  </a:lnTo>
                  <a:lnTo>
                    <a:pt x="459" y="379"/>
                  </a:lnTo>
                  <a:lnTo>
                    <a:pt x="465" y="379"/>
                  </a:lnTo>
                  <a:lnTo>
                    <a:pt x="470" y="374"/>
                  </a:lnTo>
                  <a:lnTo>
                    <a:pt x="476" y="368"/>
                  </a:lnTo>
                  <a:lnTo>
                    <a:pt x="482" y="368"/>
                  </a:lnTo>
                  <a:lnTo>
                    <a:pt x="487" y="368"/>
                  </a:lnTo>
                  <a:lnTo>
                    <a:pt x="493" y="374"/>
                  </a:lnTo>
                  <a:lnTo>
                    <a:pt x="499" y="379"/>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18" name="Freeform 38"/>
            <p:cNvSpPr>
              <a:spLocks/>
            </p:cNvSpPr>
            <p:nvPr/>
          </p:nvSpPr>
          <p:spPr bwMode="auto">
            <a:xfrm>
              <a:off x="3480" y="2359"/>
              <a:ext cx="124" cy="125"/>
            </a:xfrm>
            <a:custGeom>
              <a:avLst/>
              <a:gdLst>
                <a:gd name="T0" fmla="*/ 0 w 124"/>
                <a:gd name="T1" fmla="*/ 0 h 125"/>
                <a:gd name="T2" fmla="*/ 0 w 124"/>
                <a:gd name="T3" fmla="*/ 12 h 125"/>
                <a:gd name="T4" fmla="*/ 11 w 124"/>
                <a:gd name="T5" fmla="*/ 23 h 125"/>
                <a:gd name="T6" fmla="*/ 11 w 124"/>
                <a:gd name="T7" fmla="*/ 40 h 125"/>
                <a:gd name="T8" fmla="*/ 17 w 124"/>
                <a:gd name="T9" fmla="*/ 46 h 125"/>
                <a:gd name="T10" fmla="*/ 17 w 124"/>
                <a:gd name="T11" fmla="*/ 57 h 125"/>
                <a:gd name="T12" fmla="*/ 22 w 124"/>
                <a:gd name="T13" fmla="*/ 63 h 125"/>
                <a:gd name="T14" fmla="*/ 22 w 124"/>
                <a:gd name="T15" fmla="*/ 74 h 125"/>
                <a:gd name="T16" fmla="*/ 28 w 124"/>
                <a:gd name="T17" fmla="*/ 80 h 125"/>
                <a:gd name="T18" fmla="*/ 28 w 124"/>
                <a:gd name="T19" fmla="*/ 91 h 125"/>
                <a:gd name="T20" fmla="*/ 34 w 124"/>
                <a:gd name="T21" fmla="*/ 97 h 125"/>
                <a:gd name="T22" fmla="*/ 39 w 124"/>
                <a:gd name="T23" fmla="*/ 102 h 125"/>
                <a:gd name="T24" fmla="*/ 39 w 124"/>
                <a:gd name="T25" fmla="*/ 108 h 125"/>
                <a:gd name="T26" fmla="*/ 45 w 124"/>
                <a:gd name="T27" fmla="*/ 114 h 125"/>
                <a:gd name="T28" fmla="*/ 62 w 124"/>
                <a:gd name="T29" fmla="*/ 125 h 125"/>
                <a:gd name="T30" fmla="*/ 56 w 124"/>
                <a:gd name="T31" fmla="*/ 125 h 125"/>
                <a:gd name="T32" fmla="*/ 62 w 124"/>
                <a:gd name="T33" fmla="*/ 125 h 125"/>
                <a:gd name="T34" fmla="*/ 68 w 124"/>
                <a:gd name="T35" fmla="*/ 125 h 125"/>
                <a:gd name="T36" fmla="*/ 73 w 124"/>
                <a:gd name="T37" fmla="*/ 125 h 125"/>
                <a:gd name="T38" fmla="*/ 79 w 124"/>
                <a:gd name="T39" fmla="*/ 125 h 125"/>
                <a:gd name="T40" fmla="*/ 85 w 124"/>
                <a:gd name="T41" fmla="*/ 125 h 125"/>
                <a:gd name="T42" fmla="*/ 90 w 124"/>
                <a:gd name="T43" fmla="*/ 125 h 125"/>
                <a:gd name="T44" fmla="*/ 96 w 124"/>
                <a:gd name="T45" fmla="*/ 125 h 125"/>
                <a:gd name="T46" fmla="*/ 102 w 124"/>
                <a:gd name="T47" fmla="*/ 125 h 125"/>
                <a:gd name="T48" fmla="*/ 107 w 124"/>
                <a:gd name="T49" fmla="*/ 125 h 125"/>
                <a:gd name="T50" fmla="*/ 113 w 124"/>
                <a:gd name="T51" fmla="*/ 125 h 125"/>
                <a:gd name="T52" fmla="*/ 119 w 124"/>
                <a:gd name="T53" fmla="*/ 125 h 125"/>
                <a:gd name="T54" fmla="*/ 124 w 124"/>
                <a:gd name="T55"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4" h="125">
                  <a:moveTo>
                    <a:pt x="0" y="0"/>
                  </a:moveTo>
                  <a:lnTo>
                    <a:pt x="0" y="12"/>
                  </a:lnTo>
                  <a:lnTo>
                    <a:pt x="11" y="23"/>
                  </a:lnTo>
                  <a:lnTo>
                    <a:pt x="11" y="40"/>
                  </a:lnTo>
                  <a:lnTo>
                    <a:pt x="17" y="46"/>
                  </a:lnTo>
                  <a:lnTo>
                    <a:pt x="17" y="57"/>
                  </a:lnTo>
                  <a:lnTo>
                    <a:pt x="22" y="63"/>
                  </a:lnTo>
                  <a:lnTo>
                    <a:pt x="22" y="74"/>
                  </a:lnTo>
                  <a:lnTo>
                    <a:pt x="28" y="80"/>
                  </a:lnTo>
                  <a:lnTo>
                    <a:pt x="28" y="91"/>
                  </a:lnTo>
                  <a:lnTo>
                    <a:pt x="34" y="97"/>
                  </a:lnTo>
                  <a:lnTo>
                    <a:pt x="39" y="102"/>
                  </a:lnTo>
                  <a:lnTo>
                    <a:pt x="39" y="108"/>
                  </a:lnTo>
                  <a:lnTo>
                    <a:pt x="45" y="114"/>
                  </a:lnTo>
                  <a:lnTo>
                    <a:pt x="62" y="125"/>
                  </a:lnTo>
                  <a:lnTo>
                    <a:pt x="56" y="125"/>
                  </a:lnTo>
                  <a:lnTo>
                    <a:pt x="62" y="125"/>
                  </a:lnTo>
                  <a:lnTo>
                    <a:pt x="68" y="125"/>
                  </a:lnTo>
                  <a:lnTo>
                    <a:pt x="73" y="125"/>
                  </a:lnTo>
                  <a:lnTo>
                    <a:pt x="79" y="125"/>
                  </a:lnTo>
                  <a:lnTo>
                    <a:pt x="85" y="125"/>
                  </a:lnTo>
                  <a:lnTo>
                    <a:pt x="90" y="125"/>
                  </a:lnTo>
                  <a:lnTo>
                    <a:pt x="96" y="125"/>
                  </a:lnTo>
                  <a:lnTo>
                    <a:pt x="102" y="125"/>
                  </a:lnTo>
                  <a:lnTo>
                    <a:pt x="107" y="125"/>
                  </a:lnTo>
                  <a:lnTo>
                    <a:pt x="113" y="125"/>
                  </a:lnTo>
                  <a:lnTo>
                    <a:pt x="119" y="125"/>
                  </a:lnTo>
                  <a:lnTo>
                    <a:pt x="124" y="12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19" name="Rectangle 39"/>
            <p:cNvSpPr>
              <a:spLocks noChangeArrowheads="1"/>
            </p:cNvSpPr>
            <p:nvPr/>
          </p:nvSpPr>
          <p:spPr bwMode="auto">
            <a:xfrm>
              <a:off x="3462" y="1713"/>
              <a:ext cx="27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N=10</a:t>
              </a:r>
              <a:endParaRPr lang="en-US"/>
            </a:p>
          </p:txBody>
        </p:sp>
        <p:sp>
          <p:nvSpPr>
            <p:cNvPr id="20520" name="Rectangle 40"/>
            <p:cNvSpPr>
              <a:spLocks noChangeArrowheads="1"/>
            </p:cNvSpPr>
            <p:nvPr/>
          </p:nvSpPr>
          <p:spPr bwMode="auto">
            <a:xfrm>
              <a:off x="3281" y="2631"/>
              <a:ext cx="5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x</a:t>
              </a:r>
              <a:endParaRPr lang="en-US"/>
            </a:p>
          </p:txBody>
        </p:sp>
        <p:sp>
          <p:nvSpPr>
            <p:cNvPr id="20521" name="Rectangle 41"/>
            <p:cNvSpPr>
              <a:spLocks noChangeArrowheads="1"/>
            </p:cNvSpPr>
            <p:nvPr/>
          </p:nvSpPr>
          <p:spPr bwMode="auto">
            <a:xfrm rot="16200000">
              <a:off x="2509" y="2071"/>
              <a:ext cx="3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f</a:t>
              </a:r>
              <a:endParaRPr lang="en-US"/>
            </a:p>
          </p:txBody>
        </p:sp>
        <p:sp>
          <p:nvSpPr>
            <p:cNvPr id="20522" name="Rectangle 42"/>
            <p:cNvSpPr>
              <a:spLocks noChangeArrowheads="1"/>
            </p:cNvSpPr>
            <p:nvPr/>
          </p:nvSpPr>
          <p:spPr bwMode="auto">
            <a:xfrm rot="16200000">
              <a:off x="2563" y="2055"/>
              <a:ext cx="44" cy="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100">
                  <a:solidFill>
                    <a:srgbClr val="000000"/>
                  </a:solidFill>
                  <a:latin typeface="Helvetica" charset="0"/>
                </a:rPr>
                <a:t>x</a:t>
              </a:r>
              <a:endParaRPr lang="en-US"/>
            </a:p>
          </p:txBody>
        </p:sp>
        <p:sp>
          <p:nvSpPr>
            <p:cNvPr id="20523" name="Rectangle 43"/>
            <p:cNvSpPr>
              <a:spLocks noChangeArrowheads="1"/>
            </p:cNvSpPr>
            <p:nvPr/>
          </p:nvSpPr>
          <p:spPr bwMode="auto">
            <a:xfrm rot="16200000">
              <a:off x="2460" y="1949"/>
              <a:ext cx="13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(x)</a:t>
              </a:r>
              <a:endParaRPr lang="en-US"/>
            </a:p>
          </p:txBody>
        </p:sp>
        <p:sp>
          <p:nvSpPr>
            <p:cNvPr id="20525" name="Rectangle 45"/>
            <p:cNvSpPr>
              <a:spLocks noChangeArrowheads="1"/>
            </p:cNvSpPr>
            <p:nvPr/>
          </p:nvSpPr>
          <p:spPr bwMode="auto">
            <a:xfrm>
              <a:off x="2777" y="2790"/>
              <a:ext cx="1037" cy="82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26" name="Line 46"/>
            <p:cNvSpPr>
              <a:spLocks noChangeShapeType="1"/>
            </p:cNvSpPr>
            <p:nvPr/>
          </p:nvSpPr>
          <p:spPr bwMode="auto">
            <a:xfrm>
              <a:off x="2777" y="2790"/>
              <a:ext cx="103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27" name="Freeform 47"/>
            <p:cNvSpPr>
              <a:spLocks/>
            </p:cNvSpPr>
            <p:nvPr/>
          </p:nvSpPr>
          <p:spPr bwMode="auto">
            <a:xfrm>
              <a:off x="2777" y="2790"/>
              <a:ext cx="1037" cy="822"/>
            </a:xfrm>
            <a:custGeom>
              <a:avLst/>
              <a:gdLst>
                <a:gd name="T0" fmla="*/ 0 w 183"/>
                <a:gd name="T1" fmla="*/ 145 h 145"/>
                <a:gd name="T2" fmla="*/ 183 w 183"/>
                <a:gd name="T3" fmla="*/ 145 h 145"/>
                <a:gd name="T4" fmla="*/ 183 w 183"/>
                <a:gd name="T5" fmla="*/ 0 h 145"/>
              </a:gdLst>
              <a:ahLst/>
              <a:cxnLst>
                <a:cxn ang="0">
                  <a:pos x="T0" y="T1"/>
                </a:cxn>
                <a:cxn ang="0">
                  <a:pos x="T2" y="T3"/>
                </a:cxn>
                <a:cxn ang="0">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28" name="Line 48"/>
            <p:cNvSpPr>
              <a:spLocks noChangeShapeType="1"/>
            </p:cNvSpPr>
            <p:nvPr/>
          </p:nvSpPr>
          <p:spPr bwMode="auto">
            <a:xfrm flipV="1">
              <a:off x="2777" y="2790"/>
              <a:ext cx="1" cy="82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29" name="Line 49"/>
            <p:cNvSpPr>
              <a:spLocks noChangeShapeType="1"/>
            </p:cNvSpPr>
            <p:nvPr/>
          </p:nvSpPr>
          <p:spPr bwMode="auto">
            <a:xfrm>
              <a:off x="2777" y="3612"/>
              <a:ext cx="103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30" name="Line 50"/>
            <p:cNvSpPr>
              <a:spLocks noChangeShapeType="1"/>
            </p:cNvSpPr>
            <p:nvPr/>
          </p:nvSpPr>
          <p:spPr bwMode="auto">
            <a:xfrm flipV="1">
              <a:off x="2777" y="2790"/>
              <a:ext cx="1" cy="82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31" name="Line 51"/>
            <p:cNvSpPr>
              <a:spLocks noChangeShapeType="1"/>
            </p:cNvSpPr>
            <p:nvPr/>
          </p:nvSpPr>
          <p:spPr bwMode="auto">
            <a:xfrm flipV="1">
              <a:off x="2777" y="3601"/>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32" name="Line 52"/>
            <p:cNvSpPr>
              <a:spLocks noChangeShapeType="1"/>
            </p:cNvSpPr>
            <p:nvPr/>
          </p:nvSpPr>
          <p:spPr bwMode="auto">
            <a:xfrm>
              <a:off x="2777" y="2790"/>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33" name="Rectangle 53"/>
            <p:cNvSpPr>
              <a:spLocks noChangeArrowheads="1"/>
            </p:cNvSpPr>
            <p:nvPr/>
          </p:nvSpPr>
          <p:spPr bwMode="auto">
            <a:xfrm>
              <a:off x="2741" y="3629"/>
              <a:ext cx="100"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-5</a:t>
              </a:r>
              <a:endParaRPr lang="en-US"/>
            </a:p>
          </p:txBody>
        </p:sp>
        <p:sp>
          <p:nvSpPr>
            <p:cNvPr id="20534" name="Line 54"/>
            <p:cNvSpPr>
              <a:spLocks noChangeShapeType="1"/>
            </p:cNvSpPr>
            <p:nvPr/>
          </p:nvSpPr>
          <p:spPr bwMode="auto">
            <a:xfrm flipV="1">
              <a:off x="3293" y="3601"/>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35" name="Line 55"/>
            <p:cNvSpPr>
              <a:spLocks noChangeShapeType="1"/>
            </p:cNvSpPr>
            <p:nvPr/>
          </p:nvSpPr>
          <p:spPr bwMode="auto">
            <a:xfrm>
              <a:off x="3293" y="2790"/>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36" name="Rectangle 56"/>
            <p:cNvSpPr>
              <a:spLocks noChangeArrowheads="1"/>
            </p:cNvSpPr>
            <p:nvPr/>
          </p:nvSpPr>
          <p:spPr bwMode="auto">
            <a:xfrm>
              <a:off x="3289" y="3629"/>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a:t>
              </a:r>
              <a:endParaRPr lang="en-US"/>
            </a:p>
          </p:txBody>
        </p:sp>
        <p:sp>
          <p:nvSpPr>
            <p:cNvPr id="20537" name="Line 57"/>
            <p:cNvSpPr>
              <a:spLocks noChangeShapeType="1"/>
            </p:cNvSpPr>
            <p:nvPr/>
          </p:nvSpPr>
          <p:spPr bwMode="auto">
            <a:xfrm flipV="1">
              <a:off x="3814" y="3601"/>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38" name="Line 58"/>
            <p:cNvSpPr>
              <a:spLocks noChangeShapeType="1"/>
            </p:cNvSpPr>
            <p:nvPr/>
          </p:nvSpPr>
          <p:spPr bwMode="auto">
            <a:xfrm>
              <a:off x="3814" y="2790"/>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39" name="Rectangle 59"/>
            <p:cNvSpPr>
              <a:spLocks noChangeArrowheads="1"/>
            </p:cNvSpPr>
            <p:nvPr/>
          </p:nvSpPr>
          <p:spPr bwMode="auto">
            <a:xfrm>
              <a:off x="3811" y="3629"/>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5</a:t>
              </a:r>
              <a:endParaRPr lang="en-US"/>
            </a:p>
          </p:txBody>
        </p:sp>
        <p:sp>
          <p:nvSpPr>
            <p:cNvPr id="20540" name="Line 60"/>
            <p:cNvSpPr>
              <a:spLocks noChangeShapeType="1"/>
            </p:cNvSpPr>
            <p:nvPr/>
          </p:nvSpPr>
          <p:spPr bwMode="auto">
            <a:xfrm>
              <a:off x="2777" y="3612"/>
              <a:ext cx="5"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41" name="Line 61"/>
            <p:cNvSpPr>
              <a:spLocks noChangeShapeType="1"/>
            </p:cNvSpPr>
            <p:nvPr/>
          </p:nvSpPr>
          <p:spPr bwMode="auto">
            <a:xfrm flipH="1">
              <a:off x="3803" y="3612"/>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42" name="Rectangle 62"/>
            <p:cNvSpPr>
              <a:spLocks noChangeArrowheads="1"/>
            </p:cNvSpPr>
            <p:nvPr/>
          </p:nvSpPr>
          <p:spPr bwMode="auto">
            <a:xfrm>
              <a:off x="2717" y="3550"/>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a:t>
              </a:r>
              <a:endParaRPr lang="en-US"/>
            </a:p>
          </p:txBody>
        </p:sp>
        <p:sp>
          <p:nvSpPr>
            <p:cNvPr id="20543" name="Line 63"/>
            <p:cNvSpPr>
              <a:spLocks noChangeShapeType="1"/>
            </p:cNvSpPr>
            <p:nvPr/>
          </p:nvSpPr>
          <p:spPr bwMode="auto">
            <a:xfrm>
              <a:off x="2777" y="3283"/>
              <a:ext cx="5"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44" name="Line 64"/>
            <p:cNvSpPr>
              <a:spLocks noChangeShapeType="1"/>
            </p:cNvSpPr>
            <p:nvPr/>
          </p:nvSpPr>
          <p:spPr bwMode="auto">
            <a:xfrm flipH="1">
              <a:off x="3803" y="3283"/>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45" name="Rectangle 65"/>
            <p:cNvSpPr>
              <a:spLocks noChangeArrowheads="1"/>
            </p:cNvSpPr>
            <p:nvPr/>
          </p:nvSpPr>
          <p:spPr bwMode="auto">
            <a:xfrm>
              <a:off x="2627" y="3221"/>
              <a:ext cx="15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0.2</a:t>
              </a:r>
              <a:endParaRPr lang="en-US"/>
            </a:p>
          </p:txBody>
        </p:sp>
        <p:sp>
          <p:nvSpPr>
            <p:cNvPr id="20546" name="Line 66"/>
            <p:cNvSpPr>
              <a:spLocks noChangeShapeType="1"/>
            </p:cNvSpPr>
            <p:nvPr/>
          </p:nvSpPr>
          <p:spPr bwMode="auto">
            <a:xfrm>
              <a:off x="2777" y="2955"/>
              <a:ext cx="5"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47" name="Line 67"/>
            <p:cNvSpPr>
              <a:spLocks noChangeShapeType="1"/>
            </p:cNvSpPr>
            <p:nvPr/>
          </p:nvSpPr>
          <p:spPr bwMode="auto">
            <a:xfrm flipH="1">
              <a:off x="3803" y="2955"/>
              <a:ext cx="11"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48" name="Rectangle 68"/>
            <p:cNvSpPr>
              <a:spLocks noChangeArrowheads="1"/>
            </p:cNvSpPr>
            <p:nvPr/>
          </p:nvSpPr>
          <p:spPr bwMode="auto">
            <a:xfrm>
              <a:off x="2627" y="2892"/>
              <a:ext cx="15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0.4</a:t>
              </a:r>
              <a:endParaRPr lang="en-US"/>
            </a:p>
          </p:txBody>
        </p:sp>
        <p:sp>
          <p:nvSpPr>
            <p:cNvPr id="20549" name="Line 69"/>
            <p:cNvSpPr>
              <a:spLocks noChangeShapeType="1"/>
            </p:cNvSpPr>
            <p:nvPr/>
          </p:nvSpPr>
          <p:spPr bwMode="auto">
            <a:xfrm>
              <a:off x="2777" y="2790"/>
              <a:ext cx="1037"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50" name="Freeform 70"/>
            <p:cNvSpPr>
              <a:spLocks/>
            </p:cNvSpPr>
            <p:nvPr/>
          </p:nvSpPr>
          <p:spPr bwMode="auto">
            <a:xfrm>
              <a:off x="2777" y="2790"/>
              <a:ext cx="1037" cy="822"/>
            </a:xfrm>
            <a:custGeom>
              <a:avLst/>
              <a:gdLst>
                <a:gd name="T0" fmla="*/ 0 w 183"/>
                <a:gd name="T1" fmla="*/ 145 h 145"/>
                <a:gd name="T2" fmla="*/ 183 w 183"/>
                <a:gd name="T3" fmla="*/ 145 h 145"/>
                <a:gd name="T4" fmla="*/ 183 w 183"/>
                <a:gd name="T5" fmla="*/ 0 h 145"/>
              </a:gdLst>
              <a:ahLst/>
              <a:cxnLst>
                <a:cxn ang="0">
                  <a:pos x="T0" y="T1"/>
                </a:cxn>
                <a:cxn ang="0">
                  <a:pos x="T2" y="T3"/>
                </a:cxn>
                <a:cxn ang="0">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51" name="Line 71"/>
            <p:cNvSpPr>
              <a:spLocks noChangeShapeType="1"/>
            </p:cNvSpPr>
            <p:nvPr/>
          </p:nvSpPr>
          <p:spPr bwMode="auto">
            <a:xfrm flipV="1">
              <a:off x="2777" y="2790"/>
              <a:ext cx="1" cy="82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52" name="Freeform 72"/>
            <p:cNvSpPr>
              <a:spLocks/>
            </p:cNvSpPr>
            <p:nvPr/>
          </p:nvSpPr>
          <p:spPr bwMode="auto">
            <a:xfrm>
              <a:off x="2981" y="3136"/>
              <a:ext cx="623" cy="476"/>
            </a:xfrm>
            <a:custGeom>
              <a:avLst/>
              <a:gdLst>
                <a:gd name="T0" fmla="*/ 5 w 623"/>
                <a:gd name="T1" fmla="*/ 476 h 476"/>
                <a:gd name="T2" fmla="*/ 17 w 623"/>
                <a:gd name="T3" fmla="*/ 476 h 476"/>
                <a:gd name="T4" fmla="*/ 28 w 623"/>
                <a:gd name="T5" fmla="*/ 476 h 476"/>
                <a:gd name="T6" fmla="*/ 39 w 623"/>
                <a:gd name="T7" fmla="*/ 476 h 476"/>
                <a:gd name="T8" fmla="*/ 51 w 623"/>
                <a:gd name="T9" fmla="*/ 476 h 476"/>
                <a:gd name="T10" fmla="*/ 62 w 623"/>
                <a:gd name="T11" fmla="*/ 476 h 476"/>
                <a:gd name="T12" fmla="*/ 73 w 623"/>
                <a:gd name="T13" fmla="*/ 476 h 476"/>
                <a:gd name="T14" fmla="*/ 85 w 623"/>
                <a:gd name="T15" fmla="*/ 476 h 476"/>
                <a:gd name="T16" fmla="*/ 96 w 623"/>
                <a:gd name="T17" fmla="*/ 476 h 476"/>
                <a:gd name="T18" fmla="*/ 107 w 623"/>
                <a:gd name="T19" fmla="*/ 476 h 476"/>
                <a:gd name="T20" fmla="*/ 119 w 623"/>
                <a:gd name="T21" fmla="*/ 476 h 476"/>
                <a:gd name="T22" fmla="*/ 130 w 623"/>
                <a:gd name="T23" fmla="*/ 476 h 476"/>
                <a:gd name="T24" fmla="*/ 136 w 623"/>
                <a:gd name="T25" fmla="*/ 0 h 476"/>
                <a:gd name="T26" fmla="*/ 147 w 623"/>
                <a:gd name="T27" fmla="*/ 0 h 476"/>
                <a:gd name="T28" fmla="*/ 158 w 623"/>
                <a:gd name="T29" fmla="*/ 0 h 476"/>
                <a:gd name="T30" fmla="*/ 170 w 623"/>
                <a:gd name="T31" fmla="*/ 0 h 476"/>
                <a:gd name="T32" fmla="*/ 181 w 623"/>
                <a:gd name="T33" fmla="*/ 0 h 476"/>
                <a:gd name="T34" fmla="*/ 193 w 623"/>
                <a:gd name="T35" fmla="*/ 0 h 476"/>
                <a:gd name="T36" fmla="*/ 204 w 623"/>
                <a:gd name="T37" fmla="*/ 0 h 476"/>
                <a:gd name="T38" fmla="*/ 215 w 623"/>
                <a:gd name="T39" fmla="*/ 0 h 476"/>
                <a:gd name="T40" fmla="*/ 227 w 623"/>
                <a:gd name="T41" fmla="*/ 0 h 476"/>
                <a:gd name="T42" fmla="*/ 238 w 623"/>
                <a:gd name="T43" fmla="*/ 0 h 476"/>
                <a:gd name="T44" fmla="*/ 249 w 623"/>
                <a:gd name="T45" fmla="*/ 0 h 476"/>
                <a:gd name="T46" fmla="*/ 261 w 623"/>
                <a:gd name="T47" fmla="*/ 0 h 476"/>
                <a:gd name="T48" fmla="*/ 272 w 623"/>
                <a:gd name="T49" fmla="*/ 0 h 476"/>
                <a:gd name="T50" fmla="*/ 283 w 623"/>
                <a:gd name="T51" fmla="*/ 0 h 476"/>
                <a:gd name="T52" fmla="*/ 295 w 623"/>
                <a:gd name="T53" fmla="*/ 0 h 476"/>
                <a:gd name="T54" fmla="*/ 306 w 623"/>
                <a:gd name="T55" fmla="*/ 0 h 476"/>
                <a:gd name="T56" fmla="*/ 317 w 623"/>
                <a:gd name="T57" fmla="*/ 0 h 476"/>
                <a:gd name="T58" fmla="*/ 329 w 623"/>
                <a:gd name="T59" fmla="*/ 0 h 476"/>
                <a:gd name="T60" fmla="*/ 340 w 623"/>
                <a:gd name="T61" fmla="*/ 0 h 476"/>
                <a:gd name="T62" fmla="*/ 351 w 623"/>
                <a:gd name="T63" fmla="*/ 0 h 476"/>
                <a:gd name="T64" fmla="*/ 363 w 623"/>
                <a:gd name="T65" fmla="*/ 0 h 476"/>
                <a:gd name="T66" fmla="*/ 374 w 623"/>
                <a:gd name="T67" fmla="*/ 0 h 476"/>
                <a:gd name="T68" fmla="*/ 385 w 623"/>
                <a:gd name="T69" fmla="*/ 0 h 476"/>
                <a:gd name="T70" fmla="*/ 397 w 623"/>
                <a:gd name="T71" fmla="*/ 0 h 476"/>
                <a:gd name="T72" fmla="*/ 408 w 623"/>
                <a:gd name="T73" fmla="*/ 0 h 476"/>
                <a:gd name="T74" fmla="*/ 419 w 623"/>
                <a:gd name="T75" fmla="*/ 0 h 476"/>
                <a:gd name="T76" fmla="*/ 431 w 623"/>
                <a:gd name="T77" fmla="*/ 0 h 476"/>
                <a:gd name="T78" fmla="*/ 442 w 623"/>
                <a:gd name="T79" fmla="*/ 0 h 476"/>
                <a:gd name="T80" fmla="*/ 453 w 623"/>
                <a:gd name="T81" fmla="*/ 0 h 476"/>
                <a:gd name="T82" fmla="*/ 465 w 623"/>
                <a:gd name="T83" fmla="*/ 0 h 476"/>
                <a:gd name="T84" fmla="*/ 476 w 623"/>
                <a:gd name="T85" fmla="*/ 0 h 476"/>
                <a:gd name="T86" fmla="*/ 487 w 623"/>
                <a:gd name="T87" fmla="*/ 0 h 476"/>
                <a:gd name="T88" fmla="*/ 493 w 623"/>
                <a:gd name="T89" fmla="*/ 476 h 476"/>
                <a:gd name="T90" fmla="*/ 504 w 623"/>
                <a:gd name="T91" fmla="*/ 476 h 476"/>
                <a:gd name="T92" fmla="*/ 516 w 623"/>
                <a:gd name="T93" fmla="*/ 476 h 476"/>
                <a:gd name="T94" fmla="*/ 527 w 623"/>
                <a:gd name="T95" fmla="*/ 476 h 476"/>
                <a:gd name="T96" fmla="*/ 538 w 623"/>
                <a:gd name="T97" fmla="*/ 476 h 476"/>
                <a:gd name="T98" fmla="*/ 550 w 623"/>
                <a:gd name="T99" fmla="*/ 476 h 476"/>
                <a:gd name="T100" fmla="*/ 561 w 623"/>
                <a:gd name="T101" fmla="*/ 476 h 476"/>
                <a:gd name="T102" fmla="*/ 572 w 623"/>
                <a:gd name="T103" fmla="*/ 476 h 476"/>
                <a:gd name="T104" fmla="*/ 584 w 623"/>
                <a:gd name="T105" fmla="*/ 476 h 476"/>
                <a:gd name="T106" fmla="*/ 595 w 623"/>
                <a:gd name="T107" fmla="*/ 476 h 476"/>
                <a:gd name="T108" fmla="*/ 606 w 623"/>
                <a:gd name="T109" fmla="*/ 476 h 476"/>
                <a:gd name="T110" fmla="*/ 618 w 623"/>
                <a:gd name="T111" fmla="*/ 47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3" h="476">
                  <a:moveTo>
                    <a:pt x="0" y="476"/>
                  </a:moveTo>
                  <a:lnTo>
                    <a:pt x="5" y="476"/>
                  </a:lnTo>
                  <a:lnTo>
                    <a:pt x="11" y="476"/>
                  </a:lnTo>
                  <a:lnTo>
                    <a:pt x="17" y="476"/>
                  </a:lnTo>
                  <a:lnTo>
                    <a:pt x="22" y="476"/>
                  </a:lnTo>
                  <a:lnTo>
                    <a:pt x="28" y="476"/>
                  </a:lnTo>
                  <a:lnTo>
                    <a:pt x="34" y="476"/>
                  </a:lnTo>
                  <a:lnTo>
                    <a:pt x="39" y="476"/>
                  </a:lnTo>
                  <a:lnTo>
                    <a:pt x="45" y="476"/>
                  </a:lnTo>
                  <a:lnTo>
                    <a:pt x="51" y="476"/>
                  </a:lnTo>
                  <a:lnTo>
                    <a:pt x="56" y="476"/>
                  </a:lnTo>
                  <a:lnTo>
                    <a:pt x="62" y="476"/>
                  </a:lnTo>
                  <a:lnTo>
                    <a:pt x="68" y="476"/>
                  </a:lnTo>
                  <a:lnTo>
                    <a:pt x="73" y="476"/>
                  </a:lnTo>
                  <a:lnTo>
                    <a:pt x="79" y="476"/>
                  </a:lnTo>
                  <a:lnTo>
                    <a:pt x="85" y="476"/>
                  </a:lnTo>
                  <a:lnTo>
                    <a:pt x="90" y="476"/>
                  </a:lnTo>
                  <a:lnTo>
                    <a:pt x="96" y="476"/>
                  </a:lnTo>
                  <a:lnTo>
                    <a:pt x="102" y="476"/>
                  </a:lnTo>
                  <a:lnTo>
                    <a:pt x="107" y="476"/>
                  </a:lnTo>
                  <a:lnTo>
                    <a:pt x="113" y="476"/>
                  </a:lnTo>
                  <a:lnTo>
                    <a:pt x="119" y="476"/>
                  </a:lnTo>
                  <a:lnTo>
                    <a:pt x="124" y="476"/>
                  </a:lnTo>
                  <a:lnTo>
                    <a:pt x="130" y="476"/>
                  </a:lnTo>
                  <a:lnTo>
                    <a:pt x="130" y="0"/>
                  </a:lnTo>
                  <a:lnTo>
                    <a:pt x="136" y="0"/>
                  </a:lnTo>
                  <a:lnTo>
                    <a:pt x="141" y="0"/>
                  </a:lnTo>
                  <a:lnTo>
                    <a:pt x="147" y="0"/>
                  </a:lnTo>
                  <a:lnTo>
                    <a:pt x="153" y="0"/>
                  </a:lnTo>
                  <a:lnTo>
                    <a:pt x="158" y="0"/>
                  </a:lnTo>
                  <a:lnTo>
                    <a:pt x="164" y="0"/>
                  </a:lnTo>
                  <a:lnTo>
                    <a:pt x="170" y="0"/>
                  </a:lnTo>
                  <a:lnTo>
                    <a:pt x="176" y="0"/>
                  </a:lnTo>
                  <a:lnTo>
                    <a:pt x="181" y="0"/>
                  </a:lnTo>
                  <a:lnTo>
                    <a:pt x="187" y="0"/>
                  </a:lnTo>
                  <a:lnTo>
                    <a:pt x="193" y="0"/>
                  </a:lnTo>
                  <a:lnTo>
                    <a:pt x="198" y="0"/>
                  </a:lnTo>
                  <a:lnTo>
                    <a:pt x="204" y="0"/>
                  </a:lnTo>
                  <a:lnTo>
                    <a:pt x="210" y="0"/>
                  </a:lnTo>
                  <a:lnTo>
                    <a:pt x="215" y="0"/>
                  </a:lnTo>
                  <a:lnTo>
                    <a:pt x="221" y="0"/>
                  </a:lnTo>
                  <a:lnTo>
                    <a:pt x="227" y="0"/>
                  </a:lnTo>
                  <a:lnTo>
                    <a:pt x="232" y="0"/>
                  </a:lnTo>
                  <a:lnTo>
                    <a:pt x="238" y="0"/>
                  </a:lnTo>
                  <a:lnTo>
                    <a:pt x="244" y="0"/>
                  </a:lnTo>
                  <a:lnTo>
                    <a:pt x="249" y="0"/>
                  </a:lnTo>
                  <a:lnTo>
                    <a:pt x="255" y="0"/>
                  </a:lnTo>
                  <a:lnTo>
                    <a:pt x="261" y="0"/>
                  </a:lnTo>
                  <a:lnTo>
                    <a:pt x="266" y="0"/>
                  </a:lnTo>
                  <a:lnTo>
                    <a:pt x="272" y="0"/>
                  </a:lnTo>
                  <a:lnTo>
                    <a:pt x="278" y="0"/>
                  </a:lnTo>
                  <a:lnTo>
                    <a:pt x="283" y="0"/>
                  </a:lnTo>
                  <a:lnTo>
                    <a:pt x="289" y="0"/>
                  </a:lnTo>
                  <a:lnTo>
                    <a:pt x="295" y="0"/>
                  </a:lnTo>
                  <a:lnTo>
                    <a:pt x="300" y="0"/>
                  </a:lnTo>
                  <a:lnTo>
                    <a:pt x="306" y="0"/>
                  </a:lnTo>
                  <a:lnTo>
                    <a:pt x="312" y="0"/>
                  </a:lnTo>
                  <a:lnTo>
                    <a:pt x="317" y="0"/>
                  </a:lnTo>
                  <a:lnTo>
                    <a:pt x="323" y="0"/>
                  </a:lnTo>
                  <a:lnTo>
                    <a:pt x="329" y="0"/>
                  </a:lnTo>
                  <a:lnTo>
                    <a:pt x="334" y="0"/>
                  </a:lnTo>
                  <a:lnTo>
                    <a:pt x="340" y="0"/>
                  </a:lnTo>
                  <a:lnTo>
                    <a:pt x="346" y="0"/>
                  </a:lnTo>
                  <a:lnTo>
                    <a:pt x="351" y="0"/>
                  </a:lnTo>
                  <a:lnTo>
                    <a:pt x="357" y="0"/>
                  </a:lnTo>
                  <a:lnTo>
                    <a:pt x="363" y="0"/>
                  </a:lnTo>
                  <a:lnTo>
                    <a:pt x="368" y="0"/>
                  </a:lnTo>
                  <a:lnTo>
                    <a:pt x="374" y="0"/>
                  </a:lnTo>
                  <a:lnTo>
                    <a:pt x="380" y="0"/>
                  </a:lnTo>
                  <a:lnTo>
                    <a:pt x="385" y="0"/>
                  </a:lnTo>
                  <a:lnTo>
                    <a:pt x="391" y="0"/>
                  </a:lnTo>
                  <a:lnTo>
                    <a:pt x="397" y="0"/>
                  </a:lnTo>
                  <a:lnTo>
                    <a:pt x="402" y="0"/>
                  </a:lnTo>
                  <a:lnTo>
                    <a:pt x="408" y="0"/>
                  </a:lnTo>
                  <a:lnTo>
                    <a:pt x="414" y="0"/>
                  </a:lnTo>
                  <a:lnTo>
                    <a:pt x="419" y="0"/>
                  </a:lnTo>
                  <a:lnTo>
                    <a:pt x="425" y="0"/>
                  </a:lnTo>
                  <a:lnTo>
                    <a:pt x="431" y="0"/>
                  </a:lnTo>
                  <a:lnTo>
                    <a:pt x="436" y="0"/>
                  </a:lnTo>
                  <a:lnTo>
                    <a:pt x="442" y="0"/>
                  </a:lnTo>
                  <a:lnTo>
                    <a:pt x="448" y="0"/>
                  </a:lnTo>
                  <a:lnTo>
                    <a:pt x="453" y="0"/>
                  </a:lnTo>
                  <a:lnTo>
                    <a:pt x="459" y="0"/>
                  </a:lnTo>
                  <a:lnTo>
                    <a:pt x="465" y="0"/>
                  </a:lnTo>
                  <a:lnTo>
                    <a:pt x="470" y="0"/>
                  </a:lnTo>
                  <a:lnTo>
                    <a:pt x="476" y="0"/>
                  </a:lnTo>
                  <a:lnTo>
                    <a:pt x="482" y="0"/>
                  </a:lnTo>
                  <a:lnTo>
                    <a:pt x="487" y="0"/>
                  </a:lnTo>
                  <a:lnTo>
                    <a:pt x="493" y="0"/>
                  </a:lnTo>
                  <a:lnTo>
                    <a:pt x="493" y="476"/>
                  </a:lnTo>
                  <a:lnTo>
                    <a:pt x="499" y="476"/>
                  </a:lnTo>
                  <a:lnTo>
                    <a:pt x="504" y="476"/>
                  </a:lnTo>
                  <a:lnTo>
                    <a:pt x="510" y="476"/>
                  </a:lnTo>
                  <a:lnTo>
                    <a:pt x="516" y="476"/>
                  </a:lnTo>
                  <a:lnTo>
                    <a:pt x="521" y="476"/>
                  </a:lnTo>
                  <a:lnTo>
                    <a:pt x="527" y="476"/>
                  </a:lnTo>
                  <a:lnTo>
                    <a:pt x="533" y="476"/>
                  </a:lnTo>
                  <a:lnTo>
                    <a:pt x="538" y="476"/>
                  </a:lnTo>
                  <a:lnTo>
                    <a:pt x="544" y="476"/>
                  </a:lnTo>
                  <a:lnTo>
                    <a:pt x="550" y="476"/>
                  </a:lnTo>
                  <a:lnTo>
                    <a:pt x="555" y="476"/>
                  </a:lnTo>
                  <a:lnTo>
                    <a:pt x="561" y="476"/>
                  </a:lnTo>
                  <a:lnTo>
                    <a:pt x="567" y="476"/>
                  </a:lnTo>
                  <a:lnTo>
                    <a:pt x="572" y="476"/>
                  </a:lnTo>
                  <a:lnTo>
                    <a:pt x="578" y="476"/>
                  </a:lnTo>
                  <a:lnTo>
                    <a:pt x="584" y="476"/>
                  </a:lnTo>
                  <a:lnTo>
                    <a:pt x="589" y="476"/>
                  </a:lnTo>
                  <a:lnTo>
                    <a:pt x="595" y="476"/>
                  </a:lnTo>
                  <a:lnTo>
                    <a:pt x="601" y="476"/>
                  </a:lnTo>
                  <a:lnTo>
                    <a:pt x="606" y="476"/>
                  </a:lnTo>
                  <a:lnTo>
                    <a:pt x="612" y="476"/>
                  </a:lnTo>
                  <a:lnTo>
                    <a:pt x="618" y="476"/>
                  </a:lnTo>
                  <a:lnTo>
                    <a:pt x="623" y="476"/>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53" name="Freeform 73"/>
            <p:cNvSpPr>
              <a:spLocks/>
            </p:cNvSpPr>
            <p:nvPr/>
          </p:nvSpPr>
          <p:spPr bwMode="auto">
            <a:xfrm>
              <a:off x="2981" y="2790"/>
              <a:ext cx="380" cy="817"/>
            </a:xfrm>
            <a:custGeom>
              <a:avLst/>
              <a:gdLst>
                <a:gd name="T0" fmla="*/ 5 w 380"/>
                <a:gd name="T1" fmla="*/ 817 h 817"/>
                <a:gd name="T2" fmla="*/ 17 w 380"/>
                <a:gd name="T3" fmla="*/ 817 h 817"/>
                <a:gd name="T4" fmla="*/ 28 w 380"/>
                <a:gd name="T5" fmla="*/ 817 h 817"/>
                <a:gd name="T6" fmla="*/ 39 w 380"/>
                <a:gd name="T7" fmla="*/ 817 h 817"/>
                <a:gd name="T8" fmla="*/ 51 w 380"/>
                <a:gd name="T9" fmla="*/ 817 h 817"/>
                <a:gd name="T10" fmla="*/ 62 w 380"/>
                <a:gd name="T11" fmla="*/ 817 h 817"/>
                <a:gd name="T12" fmla="*/ 73 w 380"/>
                <a:gd name="T13" fmla="*/ 817 h 817"/>
                <a:gd name="T14" fmla="*/ 85 w 380"/>
                <a:gd name="T15" fmla="*/ 817 h 817"/>
                <a:gd name="T16" fmla="*/ 96 w 380"/>
                <a:gd name="T17" fmla="*/ 817 h 817"/>
                <a:gd name="T18" fmla="*/ 107 w 380"/>
                <a:gd name="T19" fmla="*/ 817 h 817"/>
                <a:gd name="T20" fmla="*/ 119 w 380"/>
                <a:gd name="T21" fmla="*/ 805 h 817"/>
                <a:gd name="T22" fmla="*/ 130 w 380"/>
                <a:gd name="T23" fmla="*/ 794 h 817"/>
                <a:gd name="T24" fmla="*/ 136 w 380"/>
                <a:gd name="T25" fmla="*/ 777 h 817"/>
                <a:gd name="T26" fmla="*/ 141 w 380"/>
                <a:gd name="T27" fmla="*/ 754 h 817"/>
                <a:gd name="T28" fmla="*/ 147 w 380"/>
                <a:gd name="T29" fmla="*/ 720 h 817"/>
                <a:gd name="T30" fmla="*/ 153 w 380"/>
                <a:gd name="T31" fmla="*/ 675 h 817"/>
                <a:gd name="T32" fmla="*/ 158 w 380"/>
                <a:gd name="T33" fmla="*/ 624 h 817"/>
                <a:gd name="T34" fmla="*/ 164 w 380"/>
                <a:gd name="T35" fmla="*/ 550 h 817"/>
                <a:gd name="T36" fmla="*/ 170 w 380"/>
                <a:gd name="T37" fmla="*/ 488 h 817"/>
                <a:gd name="T38" fmla="*/ 176 w 380"/>
                <a:gd name="T39" fmla="*/ 414 h 817"/>
                <a:gd name="T40" fmla="*/ 181 w 380"/>
                <a:gd name="T41" fmla="*/ 363 h 817"/>
                <a:gd name="T42" fmla="*/ 187 w 380"/>
                <a:gd name="T43" fmla="*/ 312 h 817"/>
                <a:gd name="T44" fmla="*/ 193 w 380"/>
                <a:gd name="T45" fmla="*/ 289 h 817"/>
                <a:gd name="T46" fmla="*/ 198 w 380"/>
                <a:gd name="T47" fmla="*/ 306 h 817"/>
                <a:gd name="T48" fmla="*/ 204 w 380"/>
                <a:gd name="T49" fmla="*/ 340 h 817"/>
                <a:gd name="T50" fmla="*/ 210 w 380"/>
                <a:gd name="T51" fmla="*/ 386 h 817"/>
                <a:gd name="T52" fmla="*/ 215 w 380"/>
                <a:gd name="T53" fmla="*/ 431 h 817"/>
                <a:gd name="T54" fmla="*/ 221 w 380"/>
                <a:gd name="T55" fmla="*/ 476 h 817"/>
                <a:gd name="T56" fmla="*/ 227 w 380"/>
                <a:gd name="T57" fmla="*/ 510 h 817"/>
                <a:gd name="T58" fmla="*/ 232 w 380"/>
                <a:gd name="T59" fmla="*/ 533 h 817"/>
                <a:gd name="T60" fmla="*/ 244 w 380"/>
                <a:gd name="T61" fmla="*/ 539 h 817"/>
                <a:gd name="T62" fmla="*/ 255 w 380"/>
                <a:gd name="T63" fmla="*/ 539 h 817"/>
                <a:gd name="T64" fmla="*/ 266 w 380"/>
                <a:gd name="T65" fmla="*/ 550 h 817"/>
                <a:gd name="T66" fmla="*/ 272 w 380"/>
                <a:gd name="T67" fmla="*/ 561 h 817"/>
                <a:gd name="T68" fmla="*/ 278 w 380"/>
                <a:gd name="T69" fmla="*/ 578 h 817"/>
                <a:gd name="T70" fmla="*/ 283 w 380"/>
                <a:gd name="T71" fmla="*/ 601 h 817"/>
                <a:gd name="T72" fmla="*/ 289 w 380"/>
                <a:gd name="T73" fmla="*/ 635 h 817"/>
                <a:gd name="T74" fmla="*/ 295 w 380"/>
                <a:gd name="T75" fmla="*/ 658 h 817"/>
                <a:gd name="T76" fmla="*/ 300 w 380"/>
                <a:gd name="T77" fmla="*/ 675 h 817"/>
                <a:gd name="T78" fmla="*/ 312 w 380"/>
                <a:gd name="T79" fmla="*/ 663 h 817"/>
                <a:gd name="T80" fmla="*/ 317 w 380"/>
                <a:gd name="T81" fmla="*/ 641 h 817"/>
                <a:gd name="T82" fmla="*/ 323 w 380"/>
                <a:gd name="T83" fmla="*/ 595 h 817"/>
                <a:gd name="T84" fmla="*/ 329 w 380"/>
                <a:gd name="T85" fmla="*/ 550 h 817"/>
                <a:gd name="T86" fmla="*/ 334 w 380"/>
                <a:gd name="T87" fmla="*/ 482 h 817"/>
                <a:gd name="T88" fmla="*/ 340 w 380"/>
                <a:gd name="T89" fmla="*/ 420 h 817"/>
                <a:gd name="T90" fmla="*/ 346 w 380"/>
                <a:gd name="T91" fmla="*/ 340 h 817"/>
                <a:gd name="T92" fmla="*/ 351 w 380"/>
                <a:gd name="T93" fmla="*/ 272 h 817"/>
                <a:gd name="T94" fmla="*/ 357 w 380"/>
                <a:gd name="T95" fmla="*/ 210 h 817"/>
                <a:gd name="T96" fmla="*/ 363 w 380"/>
                <a:gd name="T97" fmla="*/ 142 h 817"/>
                <a:gd name="T98" fmla="*/ 368 w 380"/>
                <a:gd name="T99" fmla="*/ 91 h 817"/>
                <a:gd name="T100" fmla="*/ 374 w 380"/>
                <a:gd name="T101" fmla="*/ 34 h 817"/>
                <a:gd name="T102" fmla="*/ 380 w 380"/>
                <a:gd name="T103" fmla="*/ 0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0" h="817">
                  <a:moveTo>
                    <a:pt x="0" y="817"/>
                  </a:moveTo>
                  <a:lnTo>
                    <a:pt x="5" y="817"/>
                  </a:lnTo>
                  <a:lnTo>
                    <a:pt x="11" y="817"/>
                  </a:lnTo>
                  <a:lnTo>
                    <a:pt x="17" y="817"/>
                  </a:lnTo>
                  <a:lnTo>
                    <a:pt x="22" y="817"/>
                  </a:lnTo>
                  <a:lnTo>
                    <a:pt x="28" y="817"/>
                  </a:lnTo>
                  <a:lnTo>
                    <a:pt x="34" y="817"/>
                  </a:lnTo>
                  <a:lnTo>
                    <a:pt x="39" y="817"/>
                  </a:lnTo>
                  <a:lnTo>
                    <a:pt x="45" y="817"/>
                  </a:lnTo>
                  <a:lnTo>
                    <a:pt x="51" y="817"/>
                  </a:lnTo>
                  <a:lnTo>
                    <a:pt x="56" y="817"/>
                  </a:lnTo>
                  <a:lnTo>
                    <a:pt x="62" y="817"/>
                  </a:lnTo>
                  <a:lnTo>
                    <a:pt x="68" y="817"/>
                  </a:lnTo>
                  <a:lnTo>
                    <a:pt x="73" y="817"/>
                  </a:lnTo>
                  <a:lnTo>
                    <a:pt x="79" y="817"/>
                  </a:lnTo>
                  <a:lnTo>
                    <a:pt x="85" y="817"/>
                  </a:lnTo>
                  <a:lnTo>
                    <a:pt x="90" y="817"/>
                  </a:lnTo>
                  <a:lnTo>
                    <a:pt x="96" y="817"/>
                  </a:lnTo>
                  <a:lnTo>
                    <a:pt x="102" y="817"/>
                  </a:lnTo>
                  <a:lnTo>
                    <a:pt x="107" y="817"/>
                  </a:lnTo>
                  <a:lnTo>
                    <a:pt x="113" y="811"/>
                  </a:lnTo>
                  <a:lnTo>
                    <a:pt x="119" y="805"/>
                  </a:lnTo>
                  <a:lnTo>
                    <a:pt x="124" y="800"/>
                  </a:lnTo>
                  <a:lnTo>
                    <a:pt x="130" y="794"/>
                  </a:lnTo>
                  <a:lnTo>
                    <a:pt x="130" y="783"/>
                  </a:lnTo>
                  <a:lnTo>
                    <a:pt x="136" y="777"/>
                  </a:lnTo>
                  <a:lnTo>
                    <a:pt x="136" y="760"/>
                  </a:lnTo>
                  <a:lnTo>
                    <a:pt x="141" y="754"/>
                  </a:lnTo>
                  <a:lnTo>
                    <a:pt x="141" y="732"/>
                  </a:lnTo>
                  <a:lnTo>
                    <a:pt x="147" y="720"/>
                  </a:lnTo>
                  <a:lnTo>
                    <a:pt x="147" y="680"/>
                  </a:lnTo>
                  <a:lnTo>
                    <a:pt x="153" y="675"/>
                  </a:lnTo>
                  <a:lnTo>
                    <a:pt x="153" y="635"/>
                  </a:lnTo>
                  <a:lnTo>
                    <a:pt x="158" y="624"/>
                  </a:lnTo>
                  <a:lnTo>
                    <a:pt x="158" y="561"/>
                  </a:lnTo>
                  <a:lnTo>
                    <a:pt x="164" y="550"/>
                  </a:lnTo>
                  <a:lnTo>
                    <a:pt x="164" y="499"/>
                  </a:lnTo>
                  <a:lnTo>
                    <a:pt x="170" y="488"/>
                  </a:lnTo>
                  <a:lnTo>
                    <a:pt x="170" y="425"/>
                  </a:lnTo>
                  <a:lnTo>
                    <a:pt x="176" y="414"/>
                  </a:lnTo>
                  <a:lnTo>
                    <a:pt x="176" y="374"/>
                  </a:lnTo>
                  <a:lnTo>
                    <a:pt x="181" y="363"/>
                  </a:lnTo>
                  <a:lnTo>
                    <a:pt x="181" y="323"/>
                  </a:lnTo>
                  <a:lnTo>
                    <a:pt x="187" y="312"/>
                  </a:lnTo>
                  <a:lnTo>
                    <a:pt x="187" y="295"/>
                  </a:lnTo>
                  <a:lnTo>
                    <a:pt x="193" y="289"/>
                  </a:lnTo>
                  <a:lnTo>
                    <a:pt x="198" y="295"/>
                  </a:lnTo>
                  <a:lnTo>
                    <a:pt x="198" y="306"/>
                  </a:lnTo>
                  <a:lnTo>
                    <a:pt x="204" y="312"/>
                  </a:lnTo>
                  <a:lnTo>
                    <a:pt x="204" y="340"/>
                  </a:lnTo>
                  <a:lnTo>
                    <a:pt x="210" y="346"/>
                  </a:lnTo>
                  <a:lnTo>
                    <a:pt x="210" y="386"/>
                  </a:lnTo>
                  <a:lnTo>
                    <a:pt x="215" y="397"/>
                  </a:lnTo>
                  <a:lnTo>
                    <a:pt x="215" y="431"/>
                  </a:lnTo>
                  <a:lnTo>
                    <a:pt x="221" y="437"/>
                  </a:lnTo>
                  <a:lnTo>
                    <a:pt x="221" y="476"/>
                  </a:lnTo>
                  <a:lnTo>
                    <a:pt x="227" y="482"/>
                  </a:lnTo>
                  <a:lnTo>
                    <a:pt x="227" y="510"/>
                  </a:lnTo>
                  <a:lnTo>
                    <a:pt x="232" y="516"/>
                  </a:lnTo>
                  <a:lnTo>
                    <a:pt x="232" y="533"/>
                  </a:lnTo>
                  <a:lnTo>
                    <a:pt x="238" y="539"/>
                  </a:lnTo>
                  <a:lnTo>
                    <a:pt x="244" y="539"/>
                  </a:lnTo>
                  <a:lnTo>
                    <a:pt x="249" y="539"/>
                  </a:lnTo>
                  <a:lnTo>
                    <a:pt x="255" y="539"/>
                  </a:lnTo>
                  <a:lnTo>
                    <a:pt x="261" y="544"/>
                  </a:lnTo>
                  <a:lnTo>
                    <a:pt x="266" y="550"/>
                  </a:lnTo>
                  <a:lnTo>
                    <a:pt x="266" y="556"/>
                  </a:lnTo>
                  <a:lnTo>
                    <a:pt x="272" y="561"/>
                  </a:lnTo>
                  <a:lnTo>
                    <a:pt x="272" y="573"/>
                  </a:lnTo>
                  <a:lnTo>
                    <a:pt x="278" y="578"/>
                  </a:lnTo>
                  <a:lnTo>
                    <a:pt x="278" y="595"/>
                  </a:lnTo>
                  <a:lnTo>
                    <a:pt x="283" y="601"/>
                  </a:lnTo>
                  <a:lnTo>
                    <a:pt x="283" y="629"/>
                  </a:lnTo>
                  <a:lnTo>
                    <a:pt x="289" y="635"/>
                  </a:lnTo>
                  <a:lnTo>
                    <a:pt x="289" y="652"/>
                  </a:lnTo>
                  <a:lnTo>
                    <a:pt x="295" y="658"/>
                  </a:lnTo>
                  <a:lnTo>
                    <a:pt x="295" y="669"/>
                  </a:lnTo>
                  <a:lnTo>
                    <a:pt x="300" y="675"/>
                  </a:lnTo>
                  <a:lnTo>
                    <a:pt x="306" y="669"/>
                  </a:lnTo>
                  <a:lnTo>
                    <a:pt x="312" y="663"/>
                  </a:lnTo>
                  <a:lnTo>
                    <a:pt x="312" y="646"/>
                  </a:lnTo>
                  <a:lnTo>
                    <a:pt x="317" y="641"/>
                  </a:lnTo>
                  <a:lnTo>
                    <a:pt x="317" y="607"/>
                  </a:lnTo>
                  <a:lnTo>
                    <a:pt x="323" y="595"/>
                  </a:lnTo>
                  <a:lnTo>
                    <a:pt x="323" y="561"/>
                  </a:lnTo>
                  <a:lnTo>
                    <a:pt x="329" y="550"/>
                  </a:lnTo>
                  <a:lnTo>
                    <a:pt x="329" y="493"/>
                  </a:lnTo>
                  <a:lnTo>
                    <a:pt x="334" y="482"/>
                  </a:lnTo>
                  <a:lnTo>
                    <a:pt x="334" y="431"/>
                  </a:lnTo>
                  <a:lnTo>
                    <a:pt x="340" y="420"/>
                  </a:lnTo>
                  <a:lnTo>
                    <a:pt x="340" y="352"/>
                  </a:lnTo>
                  <a:lnTo>
                    <a:pt x="346" y="340"/>
                  </a:lnTo>
                  <a:lnTo>
                    <a:pt x="346" y="284"/>
                  </a:lnTo>
                  <a:lnTo>
                    <a:pt x="351" y="272"/>
                  </a:lnTo>
                  <a:lnTo>
                    <a:pt x="351" y="221"/>
                  </a:lnTo>
                  <a:lnTo>
                    <a:pt x="357" y="210"/>
                  </a:lnTo>
                  <a:lnTo>
                    <a:pt x="357" y="153"/>
                  </a:lnTo>
                  <a:lnTo>
                    <a:pt x="363" y="142"/>
                  </a:lnTo>
                  <a:lnTo>
                    <a:pt x="363" y="97"/>
                  </a:lnTo>
                  <a:lnTo>
                    <a:pt x="368" y="91"/>
                  </a:lnTo>
                  <a:lnTo>
                    <a:pt x="368" y="46"/>
                  </a:lnTo>
                  <a:lnTo>
                    <a:pt x="374" y="34"/>
                  </a:lnTo>
                  <a:lnTo>
                    <a:pt x="374" y="6"/>
                  </a:lnTo>
                  <a:lnTo>
                    <a:pt x="38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54" name="Freeform 74"/>
            <p:cNvSpPr>
              <a:spLocks/>
            </p:cNvSpPr>
            <p:nvPr/>
          </p:nvSpPr>
          <p:spPr bwMode="auto">
            <a:xfrm>
              <a:off x="3389" y="2790"/>
              <a:ext cx="215" cy="817"/>
            </a:xfrm>
            <a:custGeom>
              <a:avLst/>
              <a:gdLst>
                <a:gd name="T0" fmla="*/ 0 w 215"/>
                <a:gd name="T1" fmla="*/ 0 h 817"/>
                <a:gd name="T2" fmla="*/ 6 w 215"/>
                <a:gd name="T3" fmla="*/ 6 h 817"/>
                <a:gd name="T4" fmla="*/ 6 w 215"/>
                <a:gd name="T5" fmla="*/ 40 h 817"/>
                <a:gd name="T6" fmla="*/ 11 w 215"/>
                <a:gd name="T7" fmla="*/ 46 h 817"/>
                <a:gd name="T8" fmla="*/ 11 w 215"/>
                <a:gd name="T9" fmla="*/ 80 h 817"/>
                <a:gd name="T10" fmla="*/ 17 w 215"/>
                <a:gd name="T11" fmla="*/ 91 h 817"/>
                <a:gd name="T12" fmla="*/ 17 w 215"/>
                <a:gd name="T13" fmla="*/ 131 h 817"/>
                <a:gd name="T14" fmla="*/ 23 w 215"/>
                <a:gd name="T15" fmla="*/ 142 h 817"/>
                <a:gd name="T16" fmla="*/ 23 w 215"/>
                <a:gd name="T17" fmla="*/ 176 h 817"/>
                <a:gd name="T18" fmla="*/ 28 w 215"/>
                <a:gd name="T19" fmla="*/ 182 h 817"/>
                <a:gd name="T20" fmla="*/ 28 w 215"/>
                <a:gd name="T21" fmla="*/ 210 h 817"/>
                <a:gd name="T22" fmla="*/ 34 w 215"/>
                <a:gd name="T23" fmla="*/ 216 h 817"/>
                <a:gd name="T24" fmla="*/ 34 w 215"/>
                <a:gd name="T25" fmla="*/ 238 h 817"/>
                <a:gd name="T26" fmla="*/ 40 w 215"/>
                <a:gd name="T27" fmla="*/ 244 h 817"/>
                <a:gd name="T28" fmla="*/ 40 w 215"/>
                <a:gd name="T29" fmla="*/ 255 h 817"/>
                <a:gd name="T30" fmla="*/ 45 w 215"/>
                <a:gd name="T31" fmla="*/ 261 h 817"/>
                <a:gd name="T32" fmla="*/ 51 w 215"/>
                <a:gd name="T33" fmla="*/ 261 h 817"/>
                <a:gd name="T34" fmla="*/ 57 w 215"/>
                <a:gd name="T35" fmla="*/ 267 h 817"/>
                <a:gd name="T36" fmla="*/ 62 w 215"/>
                <a:gd name="T37" fmla="*/ 272 h 817"/>
                <a:gd name="T38" fmla="*/ 68 w 215"/>
                <a:gd name="T39" fmla="*/ 278 h 817"/>
                <a:gd name="T40" fmla="*/ 68 w 215"/>
                <a:gd name="T41" fmla="*/ 301 h 817"/>
                <a:gd name="T42" fmla="*/ 74 w 215"/>
                <a:gd name="T43" fmla="*/ 306 h 817"/>
                <a:gd name="T44" fmla="*/ 74 w 215"/>
                <a:gd name="T45" fmla="*/ 329 h 817"/>
                <a:gd name="T46" fmla="*/ 79 w 215"/>
                <a:gd name="T47" fmla="*/ 340 h 817"/>
                <a:gd name="T48" fmla="*/ 79 w 215"/>
                <a:gd name="T49" fmla="*/ 386 h 817"/>
                <a:gd name="T50" fmla="*/ 85 w 215"/>
                <a:gd name="T51" fmla="*/ 397 h 817"/>
                <a:gd name="T52" fmla="*/ 85 w 215"/>
                <a:gd name="T53" fmla="*/ 437 h 817"/>
                <a:gd name="T54" fmla="*/ 91 w 215"/>
                <a:gd name="T55" fmla="*/ 448 h 817"/>
                <a:gd name="T56" fmla="*/ 91 w 215"/>
                <a:gd name="T57" fmla="*/ 510 h 817"/>
                <a:gd name="T58" fmla="*/ 96 w 215"/>
                <a:gd name="T59" fmla="*/ 522 h 817"/>
                <a:gd name="T60" fmla="*/ 96 w 215"/>
                <a:gd name="T61" fmla="*/ 567 h 817"/>
                <a:gd name="T62" fmla="*/ 102 w 215"/>
                <a:gd name="T63" fmla="*/ 578 h 817"/>
                <a:gd name="T64" fmla="*/ 102 w 215"/>
                <a:gd name="T65" fmla="*/ 624 h 817"/>
                <a:gd name="T66" fmla="*/ 108 w 215"/>
                <a:gd name="T67" fmla="*/ 629 h 817"/>
                <a:gd name="T68" fmla="*/ 108 w 215"/>
                <a:gd name="T69" fmla="*/ 680 h 817"/>
                <a:gd name="T70" fmla="*/ 113 w 215"/>
                <a:gd name="T71" fmla="*/ 686 h 817"/>
                <a:gd name="T72" fmla="*/ 113 w 215"/>
                <a:gd name="T73" fmla="*/ 715 h 817"/>
                <a:gd name="T74" fmla="*/ 119 w 215"/>
                <a:gd name="T75" fmla="*/ 726 h 817"/>
                <a:gd name="T76" fmla="*/ 119 w 215"/>
                <a:gd name="T77" fmla="*/ 754 h 817"/>
                <a:gd name="T78" fmla="*/ 125 w 215"/>
                <a:gd name="T79" fmla="*/ 760 h 817"/>
                <a:gd name="T80" fmla="*/ 125 w 215"/>
                <a:gd name="T81" fmla="*/ 777 h 817"/>
                <a:gd name="T82" fmla="*/ 130 w 215"/>
                <a:gd name="T83" fmla="*/ 783 h 817"/>
                <a:gd name="T84" fmla="*/ 130 w 215"/>
                <a:gd name="T85" fmla="*/ 794 h 817"/>
                <a:gd name="T86" fmla="*/ 142 w 215"/>
                <a:gd name="T87" fmla="*/ 805 h 817"/>
                <a:gd name="T88" fmla="*/ 142 w 215"/>
                <a:gd name="T89" fmla="*/ 811 h 817"/>
                <a:gd name="T90" fmla="*/ 147 w 215"/>
                <a:gd name="T91" fmla="*/ 817 h 817"/>
                <a:gd name="T92" fmla="*/ 153 w 215"/>
                <a:gd name="T93" fmla="*/ 817 h 817"/>
                <a:gd name="T94" fmla="*/ 159 w 215"/>
                <a:gd name="T95" fmla="*/ 817 h 817"/>
                <a:gd name="T96" fmla="*/ 164 w 215"/>
                <a:gd name="T97" fmla="*/ 817 h 817"/>
                <a:gd name="T98" fmla="*/ 170 w 215"/>
                <a:gd name="T99" fmla="*/ 817 h 817"/>
                <a:gd name="T100" fmla="*/ 176 w 215"/>
                <a:gd name="T101" fmla="*/ 817 h 817"/>
                <a:gd name="T102" fmla="*/ 181 w 215"/>
                <a:gd name="T103" fmla="*/ 817 h 817"/>
                <a:gd name="T104" fmla="*/ 187 w 215"/>
                <a:gd name="T105" fmla="*/ 817 h 817"/>
                <a:gd name="T106" fmla="*/ 193 w 215"/>
                <a:gd name="T107" fmla="*/ 817 h 817"/>
                <a:gd name="T108" fmla="*/ 198 w 215"/>
                <a:gd name="T109" fmla="*/ 817 h 817"/>
                <a:gd name="T110" fmla="*/ 204 w 215"/>
                <a:gd name="T111" fmla="*/ 817 h 817"/>
                <a:gd name="T112" fmla="*/ 210 w 215"/>
                <a:gd name="T113" fmla="*/ 817 h 817"/>
                <a:gd name="T114" fmla="*/ 215 w 215"/>
                <a:gd name="T115" fmla="*/ 817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5" h="817">
                  <a:moveTo>
                    <a:pt x="0" y="0"/>
                  </a:moveTo>
                  <a:lnTo>
                    <a:pt x="6" y="6"/>
                  </a:lnTo>
                  <a:lnTo>
                    <a:pt x="6" y="40"/>
                  </a:lnTo>
                  <a:lnTo>
                    <a:pt x="11" y="46"/>
                  </a:lnTo>
                  <a:lnTo>
                    <a:pt x="11" y="80"/>
                  </a:lnTo>
                  <a:lnTo>
                    <a:pt x="17" y="91"/>
                  </a:lnTo>
                  <a:lnTo>
                    <a:pt x="17" y="131"/>
                  </a:lnTo>
                  <a:lnTo>
                    <a:pt x="23" y="142"/>
                  </a:lnTo>
                  <a:lnTo>
                    <a:pt x="23" y="176"/>
                  </a:lnTo>
                  <a:lnTo>
                    <a:pt x="28" y="182"/>
                  </a:lnTo>
                  <a:lnTo>
                    <a:pt x="28" y="210"/>
                  </a:lnTo>
                  <a:lnTo>
                    <a:pt x="34" y="216"/>
                  </a:lnTo>
                  <a:lnTo>
                    <a:pt x="34" y="238"/>
                  </a:lnTo>
                  <a:lnTo>
                    <a:pt x="40" y="244"/>
                  </a:lnTo>
                  <a:lnTo>
                    <a:pt x="40" y="255"/>
                  </a:lnTo>
                  <a:lnTo>
                    <a:pt x="45" y="261"/>
                  </a:lnTo>
                  <a:lnTo>
                    <a:pt x="51" y="261"/>
                  </a:lnTo>
                  <a:lnTo>
                    <a:pt x="57" y="267"/>
                  </a:lnTo>
                  <a:lnTo>
                    <a:pt x="62" y="272"/>
                  </a:lnTo>
                  <a:lnTo>
                    <a:pt x="68" y="278"/>
                  </a:lnTo>
                  <a:lnTo>
                    <a:pt x="68" y="301"/>
                  </a:lnTo>
                  <a:lnTo>
                    <a:pt x="74" y="306"/>
                  </a:lnTo>
                  <a:lnTo>
                    <a:pt x="74" y="329"/>
                  </a:lnTo>
                  <a:lnTo>
                    <a:pt x="79" y="340"/>
                  </a:lnTo>
                  <a:lnTo>
                    <a:pt x="79" y="386"/>
                  </a:lnTo>
                  <a:lnTo>
                    <a:pt x="85" y="397"/>
                  </a:lnTo>
                  <a:lnTo>
                    <a:pt x="85" y="437"/>
                  </a:lnTo>
                  <a:lnTo>
                    <a:pt x="91" y="448"/>
                  </a:lnTo>
                  <a:lnTo>
                    <a:pt x="91" y="510"/>
                  </a:lnTo>
                  <a:lnTo>
                    <a:pt x="96" y="522"/>
                  </a:lnTo>
                  <a:lnTo>
                    <a:pt x="96" y="567"/>
                  </a:lnTo>
                  <a:lnTo>
                    <a:pt x="102" y="578"/>
                  </a:lnTo>
                  <a:lnTo>
                    <a:pt x="102" y="624"/>
                  </a:lnTo>
                  <a:lnTo>
                    <a:pt x="108" y="629"/>
                  </a:lnTo>
                  <a:lnTo>
                    <a:pt x="108" y="680"/>
                  </a:lnTo>
                  <a:lnTo>
                    <a:pt x="113" y="686"/>
                  </a:lnTo>
                  <a:lnTo>
                    <a:pt x="113" y="715"/>
                  </a:lnTo>
                  <a:lnTo>
                    <a:pt x="119" y="726"/>
                  </a:lnTo>
                  <a:lnTo>
                    <a:pt x="119" y="754"/>
                  </a:lnTo>
                  <a:lnTo>
                    <a:pt x="125" y="760"/>
                  </a:lnTo>
                  <a:lnTo>
                    <a:pt x="125" y="777"/>
                  </a:lnTo>
                  <a:lnTo>
                    <a:pt x="130" y="783"/>
                  </a:lnTo>
                  <a:lnTo>
                    <a:pt x="130" y="794"/>
                  </a:lnTo>
                  <a:lnTo>
                    <a:pt x="142" y="805"/>
                  </a:lnTo>
                  <a:lnTo>
                    <a:pt x="142" y="811"/>
                  </a:lnTo>
                  <a:lnTo>
                    <a:pt x="147" y="817"/>
                  </a:lnTo>
                  <a:lnTo>
                    <a:pt x="153" y="817"/>
                  </a:lnTo>
                  <a:lnTo>
                    <a:pt x="159" y="817"/>
                  </a:lnTo>
                  <a:lnTo>
                    <a:pt x="164" y="817"/>
                  </a:lnTo>
                  <a:lnTo>
                    <a:pt x="170" y="817"/>
                  </a:lnTo>
                  <a:lnTo>
                    <a:pt x="176" y="817"/>
                  </a:lnTo>
                  <a:lnTo>
                    <a:pt x="181" y="817"/>
                  </a:lnTo>
                  <a:lnTo>
                    <a:pt x="187" y="817"/>
                  </a:lnTo>
                  <a:lnTo>
                    <a:pt x="193" y="817"/>
                  </a:lnTo>
                  <a:lnTo>
                    <a:pt x="198" y="817"/>
                  </a:lnTo>
                  <a:lnTo>
                    <a:pt x="204" y="817"/>
                  </a:lnTo>
                  <a:lnTo>
                    <a:pt x="210" y="817"/>
                  </a:lnTo>
                  <a:lnTo>
                    <a:pt x="215" y="81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55" name="Rectangle 75"/>
            <p:cNvSpPr>
              <a:spLocks noChangeArrowheads="1"/>
            </p:cNvSpPr>
            <p:nvPr/>
          </p:nvSpPr>
          <p:spPr bwMode="auto">
            <a:xfrm>
              <a:off x="3281" y="3754"/>
              <a:ext cx="5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x</a:t>
              </a:r>
              <a:endParaRPr lang="en-US"/>
            </a:p>
          </p:txBody>
        </p:sp>
        <p:sp>
          <p:nvSpPr>
            <p:cNvPr id="20556" name="Rectangle 76"/>
            <p:cNvSpPr>
              <a:spLocks noChangeArrowheads="1"/>
            </p:cNvSpPr>
            <p:nvPr/>
          </p:nvSpPr>
          <p:spPr bwMode="auto">
            <a:xfrm rot="16200000">
              <a:off x="2509" y="3187"/>
              <a:ext cx="3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f</a:t>
              </a:r>
              <a:endParaRPr lang="en-US"/>
            </a:p>
          </p:txBody>
        </p:sp>
        <p:sp>
          <p:nvSpPr>
            <p:cNvPr id="20557" name="Rectangle 77"/>
            <p:cNvSpPr>
              <a:spLocks noChangeArrowheads="1"/>
            </p:cNvSpPr>
            <p:nvPr/>
          </p:nvSpPr>
          <p:spPr bwMode="auto">
            <a:xfrm rot="16200000">
              <a:off x="2563" y="3171"/>
              <a:ext cx="44" cy="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100">
                  <a:solidFill>
                    <a:srgbClr val="000000"/>
                  </a:solidFill>
                  <a:latin typeface="Helvetica" charset="0"/>
                </a:rPr>
                <a:t>x</a:t>
              </a:r>
              <a:endParaRPr lang="en-US"/>
            </a:p>
          </p:txBody>
        </p:sp>
        <p:sp>
          <p:nvSpPr>
            <p:cNvPr id="20558" name="Rectangle 78"/>
            <p:cNvSpPr>
              <a:spLocks noChangeArrowheads="1"/>
            </p:cNvSpPr>
            <p:nvPr/>
          </p:nvSpPr>
          <p:spPr bwMode="auto">
            <a:xfrm rot="16200000">
              <a:off x="2460" y="3066"/>
              <a:ext cx="13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(x)</a:t>
              </a:r>
              <a:endParaRPr lang="en-US"/>
            </a:p>
          </p:txBody>
        </p:sp>
        <p:sp>
          <p:nvSpPr>
            <p:cNvPr id="20560" name="Rectangle 80"/>
            <p:cNvSpPr>
              <a:spLocks noChangeArrowheads="1"/>
            </p:cNvSpPr>
            <p:nvPr/>
          </p:nvSpPr>
          <p:spPr bwMode="auto">
            <a:xfrm>
              <a:off x="4199" y="1673"/>
              <a:ext cx="1038" cy="817"/>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61" name="Line 81"/>
            <p:cNvSpPr>
              <a:spLocks noChangeShapeType="1"/>
            </p:cNvSpPr>
            <p:nvPr/>
          </p:nvSpPr>
          <p:spPr bwMode="auto">
            <a:xfrm>
              <a:off x="4199" y="1673"/>
              <a:ext cx="1038"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62" name="Freeform 82"/>
            <p:cNvSpPr>
              <a:spLocks/>
            </p:cNvSpPr>
            <p:nvPr/>
          </p:nvSpPr>
          <p:spPr bwMode="auto">
            <a:xfrm>
              <a:off x="4199" y="1673"/>
              <a:ext cx="1038" cy="817"/>
            </a:xfrm>
            <a:custGeom>
              <a:avLst/>
              <a:gdLst>
                <a:gd name="T0" fmla="*/ 0 w 183"/>
                <a:gd name="T1" fmla="*/ 144 h 144"/>
                <a:gd name="T2" fmla="*/ 183 w 183"/>
                <a:gd name="T3" fmla="*/ 144 h 144"/>
                <a:gd name="T4" fmla="*/ 183 w 183"/>
                <a:gd name="T5" fmla="*/ 0 h 144"/>
              </a:gdLst>
              <a:ahLst/>
              <a:cxnLst>
                <a:cxn ang="0">
                  <a:pos x="T0" y="T1"/>
                </a:cxn>
                <a:cxn ang="0">
                  <a:pos x="T2" y="T3"/>
                </a:cxn>
                <a:cxn ang="0">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63" name="Line 83"/>
            <p:cNvSpPr>
              <a:spLocks noChangeShapeType="1"/>
            </p:cNvSpPr>
            <p:nvPr/>
          </p:nvSpPr>
          <p:spPr bwMode="auto">
            <a:xfrm flipV="1">
              <a:off x="4199" y="1673"/>
              <a:ext cx="1" cy="81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64" name="Line 84"/>
            <p:cNvSpPr>
              <a:spLocks noChangeShapeType="1"/>
            </p:cNvSpPr>
            <p:nvPr/>
          </p:nvSpPr>
          <p:spPr bwMode="auto">
            <a:xfrm>
              <a:off x="4199" y="2490"/>
              <a:ext cx="1038"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65" name="Line 85"/>
            <p:cNvSpPr>
              <a:spLocks noChangeShapeType="1"/>
            </p:cNvSpPr>
            <p:nvPr/>
          </p:nvSpPr>
          <p:spPr bwMode="auto">
            <a:xfrm flipV="1">
              <a:off x="4199" y="1673"/>
              <a:ext cx="1" cy="81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66" name="Line 86"/>
            <p:cNvSpPr>
              <a:spLocks noChangeShapeType="1"/>
            </p:cNvSpPr>
            <p:nvPr/>
          </p:nvSpPr>
          <p:spPr bwMode="auto">
            <a:xfrm flipV="1">
              <a:off x="4199" y="2478"/>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67" name="Line 87"/>
            <p:cNvSpPr>
              <a:spLocks noChangeShapeType="1"/>
            </p:cNvSpPr>
            <p:nvPr/>
          </p:nvSpPr>
          <p:spPr bwMode="auto">
            <a:xfrm>
              <a:off x="4199" y="1673"/>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68" name="Rectangle 88"/>
            <p:cNvSpPr>
              <a:spLocks noChangeArrowheads="1"/>
            </p:cNvSpPr>
            <p:nvPr/>
          </p:nvSpPr>
          <p:spPr bwMode="auto">
            <a:xfrm>
              <a:off x="4164" y="2507"/>
              <a:ext cx="100"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-5</a:t>
              </a:r>
              <a:endParaRPr lang="en-US"/>
            </a:p>
          </p:txBody>
        </p:sp>
        <p:sp>
          <p:nvSpPr>
            <p:cNvPr id="20569" name="Line 89"/>
            <p:cNvSpPr>
              <a:spLocks noChangeShapeType="1"/>
            </p:cNvSpPr>
            <p:nvPr/>
          </p:nvSpPr>
          <p:spPr bwMode="auto">
            <a:xfrm flipV="1">
              <a:off x="4715" y="2478"/>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70" name="Line 90"/>
            <p:cNvSpPr>
              <a:spLocks noChangeShapeType="1"/>
            </p:cNvSpPr>
            <p:nvPr/>
          </p:nvSpPr>
          <p:spPr bwMode="auto">
            <a:xfrm>
              <a:off x="4715" y="1673"/>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71" name="Rectangle 91"/>
            <p:cNvSpPr>
              <a:spLocks noChangeArrowheads="1"/>
            </p:cNvSpPr>
            <p:nvPr/>
          </p:nvSpPr>
          <p:spPr bwMode="auto">
            <a:xfrm>
              <a:off x="4712" y="2507"/>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a:t>
              </a:r>
              <a:endParaRPr lang="en-US"/>
            </a:p>
          </p:txBody>
        </p:sp>
        <p:sp>
          <p:nvSpPr>
            <p:cNvPr id="20572" name="Line 92"/>
            <p:cNvSpPr>
              <a:spLocks noChangeShapeType="1"/>
            </p:cNvSpPr>
            <p:nvPr/>
          </p:nvSpPr>
          <p:spPr bwMode="auto">
            <a:xfrm flipV="1">
              <a:off x="5237" y="2478"/>
              <a:ext cx="1" cy="1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73" name="Line 93"/>
            <p:cNvSpPr>
              <a:spLocks noChangeShapeType="1"/>
            </p:cNvSpPr>
            <p:nvPr/>
          </p:nvSpPr>
          <p:spPr bwMode="auto">
            <a:xfrm>
              <a:off x="5237" y="1673"/>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74" name="Rectangle 94"/>
            <p:cNvSpPr>
              <a:spLocks noChangeArrowheads="1"/>
            </p:cNvSpPr>
            <p:nvPr/>
          </p:nvSpPr>
          <p:spPr bwMode="auto">
            <a:xfrm>
              <a:off x="5233" y="2507"/>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5</a:t>
              </a:r>
              <a:endParaRPr lang="en-US"/>
            </a:p>
          </p:txBody>
        </p:sp>
        <p:sp>
          <p:nvSpPr>
            <p:cNvPr id="20575" name="Line 95"/>
            <p:cNvSpPr>
              <a:spLocks noChangeShapeType="1"/>
            </p:cNvSpPr>
            <p:nvPr/>
          </p:nvSpPr>
          <p:spPr bwMode="auto">
            <a:xfrm>
              <a:off x="4199" y="2490"/>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76" name="Line 96"/>
            <p:cNvSpPr>
              <a:spLocks noChangeShapeType="1"/>
            </p:cNvSpPr>
            <p:nvPr/>
          </p:nvSpPr>
          <p:spPr bwMode="auto">
            <a:xfrm flipH="1">
              <a:off x="5225" y="2490"/>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77" name="Rectangle 97"/>
            <p:cNvSpPr>
              <a:spLocks noChangeArrowheads="1"/>
            </p:cNvSpPr>
            <p:nvPr/>
          </p:nvSpPr>
          <p:spPr bwMode="auto">
            <a:xfrm>
              <a:off x="4139" y="2427"/>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a:t>
              </a:r>
              <a:endParaRPr lang="en-US"/>
            </a:p>
          </p:txBody>
        </p:sp>
        <p:sp>
          <p:nvSpPr>
            <p:cNvPr id="20578" name="Line 98"/>
            <p:cNvSpPr>
              <a:spLocks noChangeShapeType="1"/>
            </p:cNvSpPr>
            <p:nvPr/>
          </p:nvSpPr>
          <p:spPr bwMode="auto">
            <a:xfrm>
              <a:off x="4199" y="208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79" name="Line 99"/>
            <p:cNvSpPr>
              <a:spLocks noChangeShapeType="1"/>
            </p:cNvSpPr>
            <p:nvPr/>
          </p:nvSpPr>
          <p:spPr bwMode="auto">
            <a:xfrm flipH="1">
              <a:off x="5225" y="2082"/>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80" name="Rectangle 100"/>
            <p:cNvSpPr>
              <a:spLocks noChangeArrowheads="1"/>
            </p:cNvSpPr>
            <p:nvPr/>
          </p:nvSpPr>
          <p:spPr bwMode="auto">
            <a:xfrm>
              <a:off x="4050" y="2019"/>
              <a:ext cx="15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0.5</a:t>
              </a:r>
              <a:endParaRPr lang="en-US"/>
            </a:p>
          </p:txBody>
        </p:sp>
        <p:sp>
          <p:nvSpPr>
            <p:cNvPr id="20581" name="Line 101"/>
            <p:cNvSpPr>
              <a:spLocks noChangeShapeType="1"/>
            </p:cNvSpPr>
            <p:nvPr/>
          </p:nvSpPr>
          <p:spPr bwMode="auto">
            <a:xfrm>
              <a:off x="4199" y="167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82" name="Line 102"/>
            <p:cNvSpPr>
              <a:spLocks noChangeShapeType="1"/>
            </p:cNvSpPr>
            <p:nvPr/>
          </p:nvSpPr>
          <p:spPr bwMode="auto">
            <a:xfrm flipH="1">
              <a:off x="5225" y="1673"/>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83" name="Rectangle 103"/>
            <p:cNvSpPr>
              <a:spLocks noChangeArrowheads="1"/>
            </p:cNvSpPr>
            <p:nvPr/>
          </p:nvSpPr>
          <p:spPr bwMode="auto">
            <a:xfrm>
              <a:off x="4139" y="1611"/>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1</a:t>
              </a:r>
              <a:endParaRPr lang="en-US"/>
            </a:p>
          </p:txBody>
        </p:sp>
        <p:sp>
          <p:nvSpPr>
            <p:cNvPr id="20584" name="Line 104"/>
            <p:cNvSpPr>
              <a:spLocks noChangeShapeType="1"/>
            </p:cNvSpPr>
            <p:nvPr/>
          </p:nvSpPr>
          <p:spPr bwMode="auto">
            <a:xfrm>
              <a:off x="4199" y="1673"/>
              <a:ext cx="1038"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85" name="Freeform 105"/>
            <p:cNvSpPr>
              <a:spLocks/>
            </p:cNvSpPr>
            <p:nvPr/>
          </p:nvSpPr>
          <p:spPr bwMode="auto">
            <a:xfrm>
              <a:off x="4199" y="1673"/>
              <a:ext cx="1038" cy="817"/>
            </a:xfrm>
            <a:custGeom>
              <a:avLst/>
              <a:gdLst>
                <a:gd name="T0" fmla="*/ 0 w 183"/>
                <a:gd name="T1" fmla="*/ 144 h 144"/>
                <a:gd name="T2" fmla="*/ 183 w 183"/>
                <a:gd name="T3" fmla="*/ 144 h 144"/>
                <a:gd name="T4" fmla="*/ 183 w 183"/>
                <a:gd name="T5" fmla="*/ 0 h 144"/>
              </a:gdLst>
              <a:ahLst/>
              <a:cxnLst>
                <a:cxn ang="0">
                  <a:pos x="T0" y="T1"/>
                </a:cxn>
                <a:cxn ang="0">
                  <a:pos x="T2" y="T3"/>
                </a:cxn>
                <a:cxn ang="0">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86" name="Line 106"/>
            <p:cNvSpPr>
              <a:spLocks noChangeShapeType="1"/>
            </p:cNvSpPr>
            <p:nvPr/>
          </p:nvSpPr>
          <p:spPr bwMode="auto">
            <a:xfrm flipV="1">
              <a:off x="4199" y="1673"/>
              <a:ext cx="1" cy="817"/>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87" name="Freeform 107"/>
            <p:cNvSpPr>
              <a:spLocks/>
            </p:cNvSpPr>
            <p:nvPr/>
          </p:nvSpPr>
          <p:spPr bwMode="auto">
            <a:xfrm>
              <a:off x="4403" y="1900"/>
              <a:ext cx="545" cy="578"/>
            </a:xfrm>
            <a:custGeom>
              <a:avLst/>
              <a:gdLst>
                <a:gd name="T0" fmla="*/ 12 w 545"/>
                <a:gd name="T1" fmla="*/ 578 h 578"/>
                <a:gd name="T2" fmla="*/ 29 w 545"/>
                <a:gd name="T3" fmla="*/ 573 h 578"/>
                <a:gd name="T4" fmla="*/ 46 w 545"/>
                <a:gd name="T5" fmla="*/ 573 h 578"/>
                <a:gd name="T6" fmla="*/ 63 w 545"/>
                <a:gd name="T7" fmla="*/ 567 h 578"/>
                <a:gd name="T8" fmla="*/ 80 w 545"/>
                <a:gd name="T9" fmla="*/ 561 h 578"/>
                <a:gd name="T10" fmla="*/ 97 w 545"/>
                <a:gd name="T11" fmla="*/ 556 h 578"/>
                <a:gd name="T12" fmla="*/ 114 w 545"/>
                <a:gd name="T13" fmla="*/ 544 h 578"/>
                <a:gd name="T14" fmla="*/ 131 w 545"/>
                <a:gd name="T15" fmla="*/ 539 h 578"/>
                <a:gd name="T16" fmla="*/ 148 w 545"/>
                <a:gd name="T17" fmla="*/ 522 h 578"/>
                <a:gd name="T18" fmla="*/ 165 w 545"/>
                <a:gd name="T19" fmla="*/ 505 h 578"/>
                <a:gd name="T20" fmla="*/ 187 w 545"/>
                <a:gd name="T21" fmla="*/ 482 h 578"/>
                <a:gd name="T22" fmla="*/ 199 w 545"/>
                <a:gd name="T23" fmla="*/ 465 h 578"/>
                <a:gd name="T24" fmla="*/ 210 w 545"/>
                <a:gd name="T25" fmla="*/ 437 h 578"/>
                <a:gd name="T26" fmla="*/ 233 w 545"/>
                <a:gd name="T27" fmla="*/ 397 h 578"/>
                <a:gd name="T28" fmla="*/ 238 w 545"/>
                <a:gd name="T29" fmla="*/ 369 h 578"/>
                <a:gd name="T30" fmla="*/ 250 w 545"/>
                <a:gd name="T31" fmla="*/ 340 h 578"/>
                <a:gd name="T32" fmla="*/ 255 w 545"/>
                <a:gd name="T33" fmla="*/ 306 h 578"/>
                <a:gd name="T34" fmla="*/ 267 w 545"/>
                <a:gd name="T35" fmla="*/ 278 h 578"/>
                <a:gd name="T36" fmla="*/ 272 w 545"/>
                <a:gd name="T37" fmla="*/ 233 h 578"/>
                <a:gd name="T38" fmla="*/ 284 w 545"/>
                <a:gd name="T39" fmla="*/ 204 h 578"/>
                <a:gd name="T40" fmla="*/ 289 w 545"/>
                <a:gd name="T41" fmla="*/ 148 h 578"/>
                <a:gd name="T42" fmla="*/ 301 w 545"/>
                <a:gd name="T43" fmla="*/ 102 h 578"/>
                <a:gd name="T44" fmla="*/ 306 w 545"/>
                <a:gd name="T45" fmla="*/ 23 h 578"/>
                <a:gd name="T46" fmla="*/ 312 w 545"/>
                <a:gd name="T47" fmla="*/ 17 h 578"/>
                <a:gd name="T48" fmla="*/ 323 w 545"/>
                <a:gd name="T49" fmla="*/ 74 h 578"/>
                <a:gd name="T50" fmla="*/ 329 w 545"/>
                <a:gd name="T51" fmla="*/ 142 h 578"/>
                <a:gd name="T52" fmla="*/ 341 w 545"/>
                <a:gd name="T53" fmla="*/ 176 h 578"/>
                <a:gd name="T54" fmla="*/ 346 w 545"/>
                <a:gd name="T55" fmla="*/ 233 h 578"/>
                <a:gd name="T56" fmla="*/ 358 w 545"/>
                <a:gd name="T57" fmla="*/ 261 h 578"/>
                <a:gd name="T58" fmla="*/ 363 w 545"/>
                <a:gd name="T59" fmla="*/ 301 h 578"/>
                <a:gd name="T60" fmla="*/ 375 w 545"/>
                <a:gd name="T61" fmla="*/ 329 h 578"/>
                <a:gd name="T62" fmla="*/ 380 w 545"/>
                <a:gd name="T63" fmla="*/ 363 h 578"/>
                <a:gd name="T64" fmla="*/ 392 w 545"/>
                <a:gd name="T65" fmla="*/ 386 h 578"/>
                <a:gd name="T66" fmla="*/ 403 w 545"/>
                <a:gd name="T67" fmla="*/ 425 h 578"/>
                <a:gd name="T68" fmla="*/ 420 w 545"/>
                <a:gd name="T69" fmla="*/ 454 h 578"/>
                <a:gd name="T70" fmla="*/ 437 w 545"/>
                <a:gd name="T71" fmla="*/ 476 h 578"/>
                <a:gd name="T72" fmla="*/ 448 w 545"/>
                <a:gd name="T73" fmla="*/ 499 h 578"/>
                <a:gd name="T74" fmla="*/ 465 w 545"/>
                <a:gd name="T75" fmla="*/ 516 h 578"/>
                <a:gd name="T76" fmla="*/ 482 w 545"/>
                <a:gd name="T77" fmla="*/ 533 h 578"/>
                <a:gd name="T78" fmla="*/ 499 w 545"/>
                <a:gd name="T79" fmla="*/ 544 h 578"/>
                <a:gd name="T80" fmla="*/ 516 w 545"/>
                <a:gd name="T81" fmla="*/ 550 h 578"/>
                <a:gd name="T82" fmla="*/ 533 w 545"/>
                <a:gd name="T83"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5" h="578">
                  <a:moveTo>
                    <a:pt x="0" y="578"/>
                  </a:moveTo>
                  <a:lnTo>
                    <a:pt x="6" y="578"/>
                  </a:lnTo>
                  <a:lnTo>
                    <a:pt x="12" y="578"/>
                  </a:lnTo>
                  <a:lnTo>
                    <a:pt x="17" y="578"/>
                  </a:lnTo>
                  <a:lnTo>
                    <a:pt x="23" y="573"/>
                  </a:lnTo>
                  <a:lnTo>
                    <a:pt x="29" y="573"/>
                  </a:lnTo>
                  <a:lnTo>
                    <a:pt x="34" y="573"/>
                  </a:lnTo>
                  <a:lnTo>
                    <a:pt x="40" y="573"/>
                  </a:lnTo>
                  <a:lnTo>
                    <a:pt x="46" y="573"/>
                  </a:lnTo>
                  <a:lnTo>
                    <a:pt x="51" y="567"/>
                  </a:lnTo>
                  <a:lnTo>
                    <a:pt x="57" y="567"/>
                  </a:lnTo>
                  <a:lnTo>
                    <a:pt x="63" y="567"/>
                  </a:lnTo>
                  <a:lnTo>
                    <a:pt x="68" y="567"/>
                  </a:lnTo>
                  <a:lnTo>
                    <a:pt x="74" y="561"/>
                  </a:lnTo>
                  <a:lnTo>
                    <a:pt x="80" y="561"/>
                  </a:lnTo>
                  <a:lnTo>
                    <a:pt x="85" y="561"/>
                  </a:lnTo>
                  <a:lnTo>
                    <a:pt x="91" y="556"/>
                  </a:lnTo>
                  <a:lnTo>
                    <a:pt x="97" y="556"/>
                  </a:lnTo>
                  <a:lnTo>
                    <a:pt x="102" y="550"/>
                  </a:lnTo>
                  <a:lnTo>
                    <a:pt x="108" y="550"/>
                  </a:lnTo>
                  <a:lnTo>
                    <a:pt x="114" y="544"/>
                  </a:lnTo>
                  <a:lnTo>
                    <a:pt x="119" y="544"/>
                  </a:lnTo>
                  <a:lnTo>
                    <a:pt x="125" y="539"/>
                  </a:lnTo>
                  <a:lnTo>
                    <a:pt x="131" y="539"/>
                  </a:lnTo>
                  <a:lnTo>
                    <a:pt x="136" y="533"/>
                  </a:lnTo>
                  <a:lnTo>
                    <a:pt x="142" y="527"/>
                  </a:lnTo>
                  <a:lnTo>
                    <a:pt x="148" y="522"/>
                  </a:lnTo>
                  <a:lnTo>
                    <a:pt x="153" y="516"/>
                  </a:lnTo>
                  <a:lnTo>
                    <a:pt x="159" y="510"/>
                  </a:lnTo>
                  <a:lnTo>
                    <a:pt x="165" y="505"/>
                  </a:lnTo>
                  <a:lnTo>
                    <a:pt x="170" y="499"/>
                  </a:lnTo>
                  <a:lnTo>
                    <a:pt x="176" y="493"/>
                  </a:lnTo>
                  <a:lnTo>
                    <a:pt x="187" y="482"/>
                  </a:lnTo>
                  <a:lnTo>
                    <a:pt x="187" y="476"/>
                  </a:lnTo>
                  <a:lnTo>
                    <a:pt x="193" y="471"/>
                  </a:lnTo>
                  <a:lnTo>
                    <a:pt x="199" y="465"/>
                  </a:lnTo>
                  <a:lnTo>
                    <a:pt x="199" y="459"/>
                  </a:lnTo>
                  <a:lnTo>
                    <a:pt x="210" y="448"/>
                  </a:lnTo>
                  <a:lnTo>
                    <a:pt x="210" y="437"/>
                  </a:lnTo>
                  <a:lnTo>
                    <a:pt x="221" y="425"/>
                  </a:lnTo>
                  <a:lnTo>
                    <a:pt x="221" y="408"/>
                  </a:lnTo>
                  <a:lnTo>
                    <a:pt x="233" y="397"/>
                  </a:lnTo>
                  <a:lnTo>
                    <a:pt x="233" y="380"/>
                  </a:lnTo>
                  <a:lnTo>
                    <a:pt x="238" y="374"/>
                  </a:lnTo>
                  <a:lnTo>
                    <a:pt x="238" y="369"/>
                  </a:lnTo>
                  <a:lnTo>
                    <a:pt x="244" y="363"/>
                  </a:lnTo>
                  <a:lnTo>
                    <a:pt x="244" y="346"/>
                  </a:lnTo>
                  <a:lnTo>
                    <a:pt x="250" y="340"/>
                  </a:lnTo>
                  <a:lnTo>
                    <a:pt x="250" y="329"/>
                  </a:lnTo>
                  <a:lnTo>
                    <a:pt x="255" y="323"/>
                  </a:lnTo>
                  <a:lnTo>
                    <a:pt x="255" y="306"/>
                  </a:lnTo>
                  <a:lnTo>
                    <a:pt x="261" y="301"/>
                  </a:lnTo>
                  <a:lnTo>
                    <a:pt x="261" y="284"/>
                  </a:lnTo>
                  <a:lnTo>
                    <a:pt x="267" y="278"/>
                  </a:lnTo>
                  <a:lnTo>
                    <a:pt x="267" y="261"/>
                  </a:lnTo>
                  <a:lnTo>
                    <a:pt x="272" y="255"/>
                  </a:lnTo>
                  <a:lnTo>
                    <a:pt x="272" y="233"/>
                  </a:lnTo>
                  <a:lnTo>
                    <a:pt x="278" y="227"/>
                  </a:lnTo>
                  <a:lnTo>
                    <a:pt x="278" y="210"/>
                  </a:lnTo>
                  <a:lnTo>
                    <a:pt x="284" y="204"/>
                  </a:lnTo>
                  <a:lnTo>
                    <a:pt x="284" y="176"/>
                  </a:lnTo>
                  <a:lnTo>
                    <a:pt x="289" y="170"/>
                  </a:lnTo>
                  <a:lnTo>
                    <a:pt x="289" y="148"/>
                  </a:lnTo>
                  <a:lnTo>
                    <a:pt x="295" y="142"/>
                  </a:lnTo>
                  <a:lnTo>
                    <a:pt x="295" y="108"/>
                  </a:lnTo>
                  <a:lnTo>
                    <a:pt x="301" y="102"/>
                  </a:lnTo>
                  <a:lnTo>
                    <a:pt x="301" y="74"/>
                  </a:lnTo>
                  <a:lnTo>
                    <a:pt x="306" y="63"/>
                  </a:lnTo>
                  <a:lnTo>
                    <a:pt x="306" y="23"/>
                  </a:lnTo>
                  <a:lnTo>
                    <a:pt x="312" y="17"/>
                  </a:lnTo>
                  <a:lnTo>
                    <a:pt x="312" y="0"/>
                  </a:lnTo>
                  <a:lnTo>
                    <a:pt x="312" y="17"/>
                  </a:lnTo>
                  <a:lnTo>
                    <a:pt x="318" y="23"/>
                  </a:lnTo>
                  <a:lnTo>
                    <a:pt x="318" y="63"/>
                  </a:lnTo>
                  <a:lnTo>
                    <a:pt x="323" y="74"/>
                  </a:lnTo>
                  <a:lnTo>
                    <a:pt x="323" y="102"/>
                  </a:lnTo>
                  <a:lnTo>
                    <a:pt x="329" y="108"/>
                  </a:lnTo>
                  <a:lnTo>
                    <a:pt x="329" y="142"/>
                  </a:lnTo>
                  <a:lnTo>
                    <a:pt x="335" y="148"/>
                  </a:lnTo>
                  <a:lnTo>
                    <a:pt x="335" y="170"/>
                  </a:lnTo>
                  <a:lnTo>
                    <a:pt x="341" y="176"/>
                  </a:lnTo>
                  <a:lnTo>
                    <a:pt x="341" y="204"/>
                  </a:lnTo>
                  <a:lnTo>
                    <a:pt x="346" y="210"/>
                  </a:lnTo>
                  <a:lnTo>
                    <a:pt x="346" y="233"/>
                  </a:lnTo>
                  <a:lnTo>
                    <a:pt x="352" y="238"/>
                  </a:lnTo>
                  <a:lnTo>
                    <a:pt x="352" y="255"/>
                  </a:lnTo>
                  <a:lnTo>
                    <a:pt x="358" y="261"/>
                  </a:lnTo>
                  <a:lnTo>
                    <a:pt x="358" y="284"/>
                  </a:lnTo>
                  <a:lnTo>
                    <a:pt x="363" y="289"/>
                  </a:lnTo>
                  <a:lnTo>
                    <a:pt x="363" y="301"/>
                  </a:lnTo>
                  <a:lnTo>
                    <a:pt x="369" y="306"/>
                  </a:lnTo>
                  <a:lnTo>
                    <a:pt x="369" y="323"/>
                  </a:lnTo>
                  <a:lnTo>
                    <a:pt x="375" y="329"/>
                  </a:lnTo>
                  <a:lnTo>
                    <a:pt x="375" y="346"/>
                  </a:lnTo>
                  <a:lnTo>
                    <a:pt x="380" y="352"/>
                  </a:lnTo>
                  <a:lnTo>
                    <a:pt x="380" y="363"/>
                  </a:lnTo>
                  <a:lnTo>
                    <a:pt x="386" y="369"/>
                  </a:lnTo>
                  <a:lnTo>
                    <a:pt x="386" y="380"/>
                  </a:lnTo>
                  <a:lnTo>
                    <a:pt x="392" y="386"/>
                  </a:lnTo>
                  <a:lnTo>
                    <a:pt x="392" y="397"/>
                  </a:lnTo>
                  <a:lnTo>
                    <a:pt x="403" y="408"/>
                  </a:lnTo>
                  <a:lnTo>
                    <a:pt x="403" y="425"/>
                  </a:lnTo>
                  <a:lnTo>
                    <a:pt x="414" y="437"/>
                  </a:lnTo>
                  <a:lnTo>
                    <a:pt x="414" y="448"/>
                  </a:lnTo>
                  <a:lnTo>
                    <a:pt x="420" y="454"/>
                  </a:lnTo>
                  <a:lnTo>
                    <a:pt x="426" y="459"/>
                  </a:lnTo>
                  <a:lnTo>
                    <a:pt x="426" y="465"/>
                  </a:lnTo>
                  <a:lnTo>
                    <a:pt x="437" y="476"/>
                  </a:lnTo>
                  <a:lnTo>
                    <a:pt x="437" y="482"/>
                  </a:lnTo>
                  <a:lnTo>
                    <a:pt x="448" y="493"/>
                  </a:lnTo>
                  <a:lnTo>
                    <a:pt x="448" y="499"/>
                  </a:lnTo>
                  <a:lnTo>
                    <a:pt x="454" y="505"/>
                  </a:lnTo>
                  <a:lnTo>
                    <a:pt x="460" y="510"/>
                  </a:lnTo>
                  <a:lnTo>
                    <a:pt x="465" y="516"/>
                  </a:lnTo>
                  <a:lnTo>
                    <a:pt x="471" y="522"/>
                  </a:lnTo>
                  <a:lnTo>
                    <a:pt x="477" y="527"/>
                  </a:lnTo>
                  <a:lnTo>
                    <a:pt x="482" y="533"/>
                  </a:lnTo>
                  <a:lnTo>
                    <a:pt x="488" y="533"/>
                  </a:lnTo>
                  <a:lnTo>
                    <a:pt x="494" y="539"/>
                  </a:lnTo>
                  <a:lnTo>
                    <a:pt x="499" y="544"/>
                  </a:lnTo>
                  <a:lnTo>
                    <a:pt x="505" y="544"/>
                  </a:lnTo>
                  <a:lnTo>
                    <a:pt x="511" y="550"/>
                  </a:lnTo>
                  <a:lnTo>
                    <a:pt x="516" y="550"/>
                  </a:lnTo>
                  <a:lnTo>
                    <a:pt x="522" y="556"/>
                  </a:lnTo>
                  <a:lnTo>
                    <a:pt x="528" y="556"/>
                  </a:lnTo>
                  <a:lnTo>
                    <a:pt x="533" y="561"/>
                  </a:lnTo>
                  <a:lnTo>
                    <a:pt x="539" y="561"/>
                  </a:lnTo>
                  <a:lnTo>
                    <a:pt x="545" y="561"/>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88" name="Freeform 108"/>
            <p:cNvSpPr>
              <a:spLocks/>
            </p:cNvSpPr>
            <p:nvPr/>
          </p:nvSpPr>
          <p:spPr bwMode="auto">
            <a:xfrm>
              <a:off x="4948" y="2461"/>
              <a:ext cx="79" cy="17"/>
            </a:xfrm>
            <a:custGeom>
              <a:avLst/>
              <a:gdLst>
                <a:gd name="T0" fmla="*/ 0 w 79"/>
                <a:gd name="T1" fmla="*/ 0 h 17"/>
                <a:gd name="T2" fmla="*/ 5 w 79"/>
                <a:gd name="T3" fmla="*/ 6 h 17"/>
                <a:gd name="T4" fmla="*/ 11 w 79"/>
                <a:gd name="T5" fmla="*/ 6 h 17"/>
                <a:gd name="T6" fmla="*/ 17 w 79"/>
                <a:gd name="T7" fmla="*/ 6 h 17"/>
                <a:gd name="T8" fmla="*/ 22 w 79"/>
                <a:gd name="T9" fmla="*/ 6 h 17"/>
                <a:gd name="T10" fmla="*/ 28 w 79"/>
                <a:gd name="T11" fmla="*/ 12 h 17"/>
                <a:gd name="T12" fmla="*/ 34 w 79"/>
                <a:gd name="T13" fmla="*/ 12 h 17"/>
                <a:gd name="T14" fmla="*/ 39 w 79"/>
                <a:gd name="T15" fmla="*/ 12 h 17"/>
                <a:gd name="T16" fmla="*/ 45 w 79"/>
                <a:gd name="T17" fmla="*/ 12 h 17"/>
                <a:gd name="T18" fmla="*/ 51 w 79"/>
                <a:gd name="T19" fmla="*/ 12 h 17"/>
                <a:gd name="T20" fmla="*/ 56 w 79"/>
                <a:gd name="T21" fmla="*/ 17 h 17"/>
                <a:gd name="T22" fmla="*/ 62 w 79"/>
                <a:gd name="T23" fmla="*/ 17 h 17"/>
                <a:gd name="T24" fmla="*/ 68 w 79"/>
                <a:gd name="T25" fmla="*/ 17 h 17"/>
                <a:gd name="T26" fmla="*/ 73 w 79"/>
                <a:gd name="T27" fmla="*/ 17 h 17"/>
                <a:gd name="T28" fmla="*/ 79 w 79"/>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7">
                  <a:moveTo>
                    <a:pt x="0" y="0"/>
                  </a:moveTo>
                  <a:lnTo>
                    <a:pt x="5" y="6"/>
                  </a:lnTo>
                  <a:lnTo>
                    <a:pt x="11" y="6"/>
                  </a:lnTo>
                  <a:lnTo>
                    <a:pt x="17" y="6"/>
                  </a:lnTo>
                  <a:lnTo>
                    <a:pt x="22" y="6"/>
                  </a:lnTo>
                  <a:lnTo>
                    <a:pt x="28" y="12"/>
                  </a:lnTo>
                  <a:lnTo>
                    <a:pt x="34" y="12"/>
                  </a:lnTo>
                  <a:lnTo>
                    <a:pt x="39" y="12"/>
                  </a:lnTo>
                  <a:lnTo>
                    <a:pt x="45" y="12"/>
                  </a:lnTo>
                  <a:lnTo>
                    <a:pt x="51" y="12"/>
                  </a:lnTo>
                  <a:lnTo>
                    <a:pt x="56" y="17"/>
                  </a:lnTo>
                  <a:lnTo>
                    <a:pt x="62" y="17"/>
                  </a:lnTo>
                  <a:lnTo>
                    <a:pt x="68" y="17"/>
                  </a:lnTo>
                  <a:lnTo>
                    <a:pt x="73" y="17"/>
                  </a:lnTo>
                  <a:lnTo>
                    <a:pt x="79" y="17"/>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89" name="Freeform 109"/>
            <p:cNvSpPr>
              <a:spLocks/>
            </p:cNvSpPr>
            <p:nvPr/>
          </p:nvSpPr>
          <p:spPr bwMode="auto">
            <a:xfrm>
              <a:off x="4403" y="2025"/>
              <a:ext cx="522" cy="459"/>
            </a:xfrm>
            <a:custGeom>
              <a:avLst/>
              <a:gdLst>
                <a:gd name="T0" fmla="*/ 12 w 522"/>
                <a:gd name="T1" fmla="*/ 459 h 459"/>
                <a:gd name="T2" fmla="*/ 29 w 522"/>
                <a:gd name="T3" fmla="*/ 453 h 459"/>
                <a:gd name="T4" fmla="*/ 46 w 522"/>
                <a:gd name="T5" fmla="*/ 448 h 459"/>
                <a:gd name="T6" fmla="*/ 63 w 522"/>
                <a:gd name="T7" fmla="*/ 442 h 459"/>
                <a:gd name="T8" fmla="*/ 80 w 522"/>
                <a:gd name="T9" fmla="*/ 431 h 459"/>
                <a:gd name="T10" fmla="*/ 97 w 522"/>
                <a:gd name="T11" fmla="*/ 419 h 459"/>
                <a:gd name="T12" fmla="*/ 114 w 522"/>
                <a:gd name="T13" fmla="*/ 414 h 459"/>
                <a:gd name="T14" fmla="*/ 131 w 522"/>
                <a:gd name="T15" fmla="*/ 408 h 459"/>
                <a:gd name="T16" fmla="*/ 148 w 522"/>
                <a:gd name="T17" fmla="*/ 397 h 459"/>
                <a:gd name="T18" fmla="*/ 165 w 522"/>
                <a:gd name="T19" fmla="*/ 385 h 459"/>
                <a:gd name="T20" fmla="*/ 182 w 522"/>
                <a:gd name="T21" fmla="*/ 363 h 459"/>
                <a:gd name="T22" fmla="*/ 199 w 522"/>
                <a:gd name="T23" fmla="*/ 334 h 459"/>
                <a:gd name="T24" fmla="*/ 204 w 522"/>
                <a:gd name="T25" fmla="*/ 312 h 459"/>
                <a:gd name="T26" fmla="*/ 216 w 522"/>
                <a:gd name="T27" fmla="*/ 289 h 459"/>
                <a:gd name="T28" fmla="*/ 221 w 522"/>
                <a:gd name="T29" fmla="*/ 261 h 459"/>
                <a:gd name="T30" fmla="*/ 233 w 522"/>
                <a:gd name="T31" fmla="*/ 232 h 459"/>
                <a:gd name="T32" fmla="*/ 238 w 522"/>
                <a:gd name="T33" fmla="*/ 198 h 459"/>
                <a:gd name="T34" fmla="*/ 250 w 522"/>
                <a:gd name="T35" fmla="*/ 170 h 459"/>
                <a:gd name="T36" fmla="*/ 255 w 522"/>
                <a:gd name="T37" fmla="*/ 136 h 459"/>
                <a:gd name="T38" fmla="*/ 267 w 522"/>
                <a:gd name="T39" fmla="*/ 113 h 459"/>
                <a:gd name="T40" fmla="*/ 272 w 522"/>
                <a:gd name="T41" fmla="*/ 79 h 459"/>
                <a:gd name="T42" fmla="*/ 284 w 522"/>
                <a:gd name="T43" fmla="*/ 51 h 459"/>
                <a:gd name="T44" fmla="*/ 289 w 522"/>
                <a:gd name="T45" fmla="*/ 23 h 459"/>
                <a:gd name="T46" fmla="*/ 306 w 522"/>
                <a:gd name="T47" fmla="*/ 0 h 459"/>
                <a:gd name="T48" fmla="*/ 323 w 522"/>
                <a:gd name="T49" fmla="*/ 17 h 459"/>
                <a:gd name="T50" fmla="*/ 329 w 522"/>
                <a:gd name="T51" fmla="*/ 45 h 459"/>
                <a:gd name="T52" fmla="*/ 341 w 522"/>
                <a:gd name="T53" fmla="*/ 68 h 459"/>
                <a:gd name="T54" fmla="*/ 346 w 522"/>
                <a:gd name="T55" fmla="*/ 108 h 459"/>
                <a:gd name="T56" fmla="*/ 358 w 522"/>
                <a:gd name="T57" fmla="*/ 136 h 459"/>
                <a:gd name="T58" fmla="*/ 363 w 522"/>
                <a:gd name="T59" fmla="*/ 176 h 459"/>
                <a:gd name="T60" fmla="*/ 375 w 522"/>
                <a:gd name="T61" fmla="*/ 204 h 459"/>
                <a:gd name="T62" fmla="*/ 380 w 522"/>
                <a:gd name="T63" fmla="*/ 238 h 459"/>
                <a:gd name="T64" fmla="*/ 392 w 522"/>
                <a:gd name="T65" fmla="*/ 261 h 459"/>
                <a:gd name="T66" fmla="*/ 397 w 522"/>
                <a:gd name="T67" fmla="*/ 289 h 459"/>
                <a:gd name="T68" fmla="*/ 409 w 522"/>
                <a:gd name="T69" fmla="*/ 306 h 459"/>
                <a:gd name="T70" fmla="*/ 414 w 522"/>
                <a:gd name="T71" fmla="*/ 329 h 459"/>
                <a:gd name="T72" fmla="*/ 426 w 522"/>
                <a:gd name="T73" fmla="*/ 346 h 459"/>
                <a:gd name="T74" fmla="*/ 443 w 522"/>
                <a:gd name="T75" fmla="*/ 368 h 459"/>
                <a:gd name="T76" fmla="*/ 460 w 522"/>
                <a:gd name="T77" fmla="*/ 391 h 459"/>
                <a:gd name="T78" fmla="*/ 477 w 522"/>
                <a:gd name="T79" fmla="*/ 408 h 459"/>
                <a:gd name="T80" fmla="*/ 494 w 522"/>
                <a:gd name="T81" fmla="*/ 419 h 459"/>
                <a:gd name="T82" fmla="*/ 511 w 522"/>
                <a:gd name="T83" fmla="*/ 425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2" h="459">
                  <a:moveTo>
                    <a:pt x="0" y="459"/>
                  </a:moveTo>
                  <a:lnTo>
                    <a:pt x="6" y="459"/>
                  </a:lnTo>
                  <a:lnTo>
                    <a:pt x="12" y="459"/>
                  </a:lnTo>
                  <a:lnTo>
                    <a:pt x="17" y="453"/>
                  </a:lnTo>
                  <a:lnTo>
                    <a:pt x="23" y="453"/>
                  </a:lnTo>
                  <a:lnTo>
                    <a:pt x="29" y="453"/>
                  </a:lnTo>
                  <a:lnTo>
                    <a:pt x="34" y="448"/>
                  </a:lnTo>
                  <a:lnTo>
                    <a:pt x="40" y="448"/>
                  </a:lnTo>
                  <a:lnTo>
                    <a:pt x="46" y="448"/>
                  </a:lnTo>
                  <a:lnTo>
                    <a:pt x="51" y="442"/>
                  </a:lnTo>
                  <a:lnTo>
                    <a:pt x="57" y="442"/>
                  </a:lnTo>
                  <a:lnTo>
                    <a:pt x="63" y="442"/>
                  </a:lnTo>
                  <a:lnTo>
                    <a:pt x="68" y="436"/>
                  </a:lnTo>
                  <a:lnTo>
                    <a:pt x="74" y="431"/>
                  </a:lnTo>
                  <a:lnTo>
                    <a:pt x="80" y="431"/>
                  </a:lnTo>
                  <a:lnTo>
                    <a:pt x="85" y="425"/>
                  </a:lnTo>
                  <a:lnTo>
                    <a:pt x="91" y="425"/>
                  </a:lnTo>
                  <a:lnTo>
                    <a:pt x="97" y="419"/>
                  </a:lnTo>
                  <a:lnTo>
                    <a:pt x="102" y="419"/>
                  </a:lnTo>
                  <a:lnTo>
                    <a:pt x="108" y="414"/>
                  </a:lnTo>
                  <a:lnTo>
                    <a:pt x="114" y="414"/>
                  </a:lnTo>
                  <a:lnTo>
                    <a:pt x="119" y="408"/>
                  </a:lnTo>
                  <a:lnTo>
                    <a:pt x="125" y="408"/>
                  </a:lnTo>
                  <a:lnTo>
                    <a:pt x="131" y="408"/>
                  </a:lnTo>
                  <a:lnTo>
                    <a:pt x="136" y="402"/>
                  </a:lnTo>
                  <a:lnTo>
                    <a:pt x="142" y="402"/>
                  </a:lnTo>
                  <a:lnTo>
                    <a:pt x="148" y="397"/>
                  </a:lnTo>
                  <a:lnTo>
                    <a:pt x="153" y="397"/>
                  </a:lnTo>
                  <a:lnTo>
                    <a:pt x="159" y="391"/>
                  </a:lnTo>
                  <a:lnTo>
                    <a:pt x="165" y="385"/>
                  </a:lnTo>
                  <a:lnTo>
                    <a:pt x="170" y="380"/>
                  </a:lnTo>
                  <a:lnTo>
                    <a:pt x="182" y="368"/>
                  </a:lnTo>
                  <a:lnTo>
                    <a:pt x="182" y="363"/>
                  </a:lnTo>
                  <a:lnTo>
                    <a:pt x="193" y="351"/>
                  </a:lnTo>
                  <a:lnTo>
                    <a:pt x="193" y="340"/>
                  </a:lnTo>
                  <a:lnTo>
                    <a:pt x="199" y="334"/>
                  </a:lnTo>
                  <a:lnTo>
                    <a:pt x="199" y="323"/>
                  </a:lnTo>
                  <a:lnTo>
                    <a:pt x="204" y="317"/>
                  </a:lnTo>
                  <a:lnTo>
                    <a:pt x="204" y="312"/>
                  </a:lnTo>
                  <a:lnTo>
                    <a:pt x="210" y="306"/>
                  </a:lnTo>
                  <a:lnTo>
                    <a:pt x="210" y="295"/>
                  </a:lnTo>
                  <a:lnTo>
                    <a:pt x="216" y="289"/>
                  </a:lnTo>
                  <a:lnTo>
                    <a:pt x="216" y="278"/>
                  </a:lnTo>
                  <a:lnTo>
                    <a:pt x="221" y="272"/>
                  </a:lnTo>
                  <a:lnTo>
                    <a:pt x="221" y="261"/>
                  </a:lnTo>
                  <a:lnTo>
                    <a:pt x="227" y="255"/>
                  </a:lnTo>
                  <a:lnTo>
                    <a:pt x="227" y="238"/>
                  </a:lnTo>
                  <a:lnTo>
                    <a:pt x="233" y="232"/>
                  </a:lnTo>
                  <a:lnTo>
                    <a:pt x="233" y="221"/>
                  </a:lnTo>
                  <a:lnTo>
                    <a:pt x="238" y="215"/>
                  </a:lnTo>
                  <a:lnTo>
                    <a:pt x="238" y="198"/>
                  </a:lnTo>
                  <a:lnTo>
                    <a:pt x="244" y="193"/>
                  </a:lnTo>
                  <a:lnTo>
                    <a:pt x="244" y="176"/>
                  </a:lnTo>
                  <a:lnTo>
                    <a:pt x="250" y="170"/>
                  </a:lnTo>
                  <a:lnTo>
                    <a:pt x="250" y="159"/>
                  </a:lnTo>
                  <a:lnTo>
                    <a:pt x="255" y="153"/>
                  </a:lnTo>
                  <a:lnTo>
                    <a:pt x="255" y="136"/>
                  </a:lnTo>
                  <a:lnTo>
                    <a:pt x="261" y="130"/>
                  </a:lnTo>
                  <a:lnTo>
                    <a:pt x="261" y="119"/>
                  </a:lnTo>
                  <a:lnTo>
                    <a:pt x="267" y="113"/>
                  </a:lnTo>
                  <a:lnTo>
                    <a:pt x="267" y="96"/>
                  </a:lnTo>
                  <a:lnTo>
                    <a:pt x="272" y="91"/>
                  </a:lnTo>
                  <a:lnTo>
                    <a:pt x="272" y="79"/>
                  </a:lnTo>
                  <a:lnTo>
                    <a:pt x="278" y="74"/>
                  </a:lnTo>
                  <a:lnTo>
                    <a:pt x="278" y="57"/>
                  </a:lnTo>
                  <a:lnTo>
                    <a:pt x="284" y="51"/>
                  </a:lnTo>
                  <a:lnTo>
                    <a:pt x="284" y="40"/>
                  </a:lnTo>
                  <a:lnTo>
                    <a:pt x="289" y="34"/>
                  </a:lnTo>
                  <a:lnTo>
                    <a:pt x="289" y="23"/>
                  </a:lnTo>
                  <a:lnTo>
                    <a:pt x="301" y="11"/>
                  </a:lnTo>
                  <a:lnTo>
                    <a:pt x="301" y="6"/>
                  </a:lnTo>
                  <a:lnTo>
                    <a:pt x="306" y="0"/>
                  </a:lnTo>
                  <a:lnTo>
                    <a:pt x="312" y="6"/>
                  </a:lnTo>
                  <a:lnTo>
                    <a:pt x="318" y="11"/>
                  </a:lnTo>
                  <a:lnTo>
                    <a:pt x="323" y="17"/>
                  </a:lnTo>
                  <a:lnTo>
                    <a:pt x="323" y="28"/>
                  </a:lnTo>
                  <a:lnTo>
                    <a:pt x="329" y="34"/>
                  </a:lnTo>
                  <a:lnTo>
                    <a:pt x="329" y="45"/>
                  </a:lnTo>
                  <a:lnTo>
                    <a:pt x="335" y="51"/>
                  </a:lnTo>
                  <a:lnTo>
                    <a:pt x="335" y="62"/>
                  </a:lnTo>
                  <a:lnTo>
                    <a:pt x="341" y="68"/>
                  </a:lnTo>
                  <a:lnTo>
                    <a:pt x="341" y="91"/>
                  </a:lnTo>
                  <a:lnTo>
                    <a:pt x="346" y="96"/>
                  </a:lnTo>
                  <a:lnTo>
                    <a:pt x="346" y="108"/>
                  </a:lnTo>
                  <a:lnTo>
                    <a:pt x="352" y="113"/>
                  </a:lnTo>
                  <a:lnTo>
                    <a:pt x="352" y="130"/>
                  </a:lnTo>
                  <a:lnTo>
                    <a:pt x="358" y="136"/>
                  </a:lnTo>
                  <a:lnTo>
                    <a:pt x="358" y="153"/>
                  </a:lnTo>
                  <a:lnTo>
                    <a:pt x="363" y="159"/>
                  </a:lnTo>
                  <a:lnTo>
                    <a:pt x="363" y="176"/>
                  </a:lnTo>
                  <a:lnTo>
                    <a:pt x="369" y="181"/>
                  </a:lnTo>
                  <a:lnTo>
                    <a:pt x="369" y="198"/>
                  </a:lnTo>
                  <a:lnTo>
                    <a:pt x="375" y="204"/>
                  </a:lnTo>
                  <a:lnTo>
                    <a:pt x="375" y="215"/>
                  </a:lnTo>
                  <a:lnTo>
                    <a:pt x="380" y="221"/>
                  </a:lnTo>
                  <a:lnTo>
                    <a:pt x="380" y="238"/>
                  </a:lnTo>
                  <a:lnTo>
                    <a:pt x="386" y="244"/>
                  </a:lnTo>
                  <a:lnTo>
                    <a:pt x="386" y="255"/>
                  </a:lnTo>
                  <a:lnTo>
                    <a:pt x="392" y="261"/>
                  </a:lnTo>
                  <a:lnTo>
                    <a:pt x="392" y="272"/>
                  </a:lnTo>
                  <a:lnTo>
                    <a:pt x="397" y="278"/>
                  </a:lnTo>
                  <a:lnTo>
                    <a:pt x="397" y="289"/>
                  </a:lnTo>
                  <a:lnTo>
                    <a:pt x="403" y="295"/>
                  </a:lnTo>
                  <a:lnTo>
                    <a:pt x="403" y="300"/>
                  </a:lnTo>
                  <a:lnTo>
                    <a:pt x="409" y="306"/>
                  </a:lnTo>
                  <a:lnTo>
                    <a:pt x="409" y="312"/>
                  </a:lnTo>
                  <a:lnTo>
                    <a:pt x="414" y="317"/>
                  </a:lnTo>
                  <a:lnTo>
                    <a:pt x="414" y="329"/>
                  </a:lnTo>
                  <a:lnTo>
                    <a:pt x="420" y="334"/>
                  </a:lnTo>
                  <a:lnTo>
                    <a:pt x="426" y="340"/>
                  </a:lnTo>
                  <a:lnTo>
                    <a:pt x="426" y="346"/>
                  </a:lnTo>
                  <a:lnTo>
                    <a:pt x="437" y="357"/>
                  </a:lnTo>
                  <a:lnTo>
                    <a:pt x="437" y="363"/>
                  </a:lnTo>
                  <a:lnTo>
                    <a:pt x="443" y="368"/>
                  </a:lnTo>
                  <a:lnTo>
                    <a:pt x="454" y="380"/>
                  </a:lnTo>
                  <a:lnTo>
                    <a:pt x="454" y="385"/>
                  </a:lnTo>
                  <a:lnTo>
                    <a:pt x="460" y="391"/>
                  </a:lnTo>
                  <a:lnTo>
                    <a:pt x="465" y="397"/>
                  </a:lnTo>
                  <a:lnTo>
                    <a:pt x="471" y="402"/>
                  </a:lnTo>
                  <a:lnTo>
                    <a:pt x="477" y="408"/>
                  </a:lnTo>
                  <a:lnTo>
                    <a:pt x="482" y="414"/>
                  </a:lnTo>
                  <a:lnTo>
                    <a:pt x="488" y="419"/>
                  </a:lnTo>
                  <a:lnTo>
                    <a:pt x="494" y="419"/>
                  </a:lnTo>
                  <a:lnTo>
                    <a:pt x="499" y="419"/>
                  </a:lnTo>
                  <a:lnTo>
                    <a:pt x="505" y="425"/>
                  </a:lnTo>
                  <a:lnTo>
                    <a:pt x="511" y="425"/>
                  </a:lnTo>
                  <a:lnTo>
                    <a:pt x="516" y="425"/>
                  </a:lnTo>
                  <a:lnTo>
                    <a:pt x="522" y="425"/>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90" name="Freeform 110"/>
            <p:cNvSpPr>
              <a:spLocks/>
            </p:cNvSpPr>
            <p:nvPr/>
          </p:nvSpPr>
          <p:spPr bwMode="auto">
            <a:xfrm>
              <a:off x="4925" y="2450"/>
              <a:ext cx="102" cy="23"/>
            </a:xfrm>
            <a:custGeom>
              <a:avLst/>
              <a:gdLst>
                <a:gd name="T0" fmla="*/ 0 w 102"/>
                <a:gd name="T1" fmla="*/ 0 h 23"/>
                <a:gd name="T2" fmla="*/ 6 w 102"/>
                <a:gd name="T3" fmla="*/ 0 h 23"/>
                <a:gd name="T4" fmla="*/ 11 w 102"/>
                <a:gd name="T5" fmla="*/ 6 h 23"/>
                <a:gd name="T6" fmla="*/ 17 w 102"/>
                <a:gd name="T7" fmla="*/ 6 h 23"/>
                <a:gd name="T8" fmla="*/ 23 w 102"/>
                <a:gd name="T9" fmla="*/ 6 h 23"/>
                <a:gd name="T10" fmla="*/ 28 w 102"/>
                <a:gd name="T11" fmla="*/ 11 h 23"/>
                <a:gd name="T12" fmla="*/ 34 w 102"/>
                <a:gd name="T13" fmla="*/ 11 h 23"/>
                <a:gd name="T14" fmla="*/ 40 w 102"/>
                <a:gd name="T15" fmla="*/ 11 h 23"/>
                <a:gd name="T16" fmla="*/ 45 w 102"/>
                <a:gd name="T17" fmla="*/ 17 h 23"/>
                <a:gd name="T18" fmla="*/ 51 w 102"/>
                <a:gd name="T19" fmla="*/ 17 h 23"/>
                <a:gd name="T20" fmla="*/ 57 w 102"/>
                <a:gd name="T21" fmla="*/ 17 h 23"/>
                <a:gd name="T22" fmla="*/ 62 w 102"/>
                <a:gd name="T23" fmla="*/ 17 h 23"/>
                <a:gd name="T24" fmla="*/ 68 w 102"/>
                <a:gd name="T25" fmla="*/ 23 h 23"/>
                <a:gd name="T26" fmla="*/ 74 w 102"/>
                <a:gd name="T27" fmla="*/ 23 h 23"/>
                <a:gd name="T28" fmla="*/ 79 w 102"/>
                <a:gd name="T29" fmla="*/ 23 h 23"/>
                <a:gd name="T30" fmla="*/ 85 w 102"/>
                <a:gd name="T31" fmla="*/ 23 h 23"/>
                <a:gd name="T32" fmla="*/ 91 w 102"/>
                <a:gd name="T33" fmla="*/ 23 h 23"/>
                <a:gd name="T34" fmla="*/ 96 w 102"/>
                <a:gd name="T35" fmla="*/ 23 h 23"/>
                <a:gd name="T36" fmla="*/ 102 w 102"/>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23">
                  <a:moveTo>
                    <a:pt x="0" y="0"/>
                  </a:moveTo>
                  <a:lnTo>
                    <a:pt x="6" y="0"/>
                  </a:lnTo>
                  <a:lnTo>
                    <a:pt x="11" y="6"/>
                  </a:lnTo>
                  <a:lnTo>
                    <a:pt x="17" y="6"/>
                  </a:lnTo>
                  <a:lnTo>
                    <a:pt x="23" y="6"/>
                  </a:lnTo>
                  <a:lnTo>
                    <a:pt x="28" y="11"/>
                  </a:lnTo>
                  <a:lnTo>
                    <a:pt x="34" y="11"/>
                  </a:lnTo>
                  <a:lnTo>
                    <a:pt x="40" y="11"/>
                  </a:lnTo>
                  <a:lnTo>
                    <a:pt x="45" y="17"/>
                  </a:lnTo>
                  <a:lnTo>
                    <a:pt x="51" y="17"/>
                  </a:lnTo>
                  <a:lnTo>
                    <a:pt x="57" y="17"/>
                  </a:lnTo>
                  <a:lnTo>
                    <a:pt x="62" y="17"/>
                  </a:lnTo>
                  <a:lnTo>
                    <a:pt x="68" y="23"/>
                  </a:lnTo>
                  <a:lnTo>
                    <a:pt x="74" y="23"/>
                  </a:lnTo>
                  <a:lnTo>
                    <a:pt x="79" y="23"/>
                  </a:lnTo>
                  <a:lnTo>
                    <a:pt x="85" y="23"/>
                  </a:lnTo>
                  <a:lnTo>
                    <a:pt x="91" y="23"/>
                  </a:lnTo>
                  <a:lnTo>
                    <a:pt x="96" y="23"/>
                  </a:lnTo>
                  <a:lnTo>
                    <a:pt x="102" y="23"/>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91" name="Rectangle 111"/>
            <p:cNvSpPr>
              <a:spLocks noChangeArrowheads="1"/>
            </p:cNvSpPr>
            <p:nvPr/>
          </p:nvSpPr>
          <p:spPr bwMode="auto">
            <a:xfrm>
              <a:off x="4769" y="1724"/>
              <a:ext cx="460"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N = 1000</a:t>
              </a:r>
              <a:endParaRPr lang="en-US"/>
            </a:p>
          </p:txBody>
        </p:sp>
        <p:sp>
          <p:nvSpPr>
            <p:cNvPr id="20592" name="Rectangle 112"/>
            <p:cNvSpPr>
              <a:spLocks noChangeArrowheads="1"/>
            </p:cNvSpPr>
            <p:nvPr/>
          </p:nvSpPr>
          <p:spPr bwMode="auto">
            <a:xfrm>
              <a:off x="4703" y="2631"/>
              <a:ext cx="5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x</a:t>
              </a:r>
              <a:endParaRPr lang="en-US"/>
            </a:p>
          </p:txBody>
        </p:sp>
        <p:sp>
          <p:nvSpPr>
            <p:cNvPr id="20593" name="Rectangle 113"/>
            <p:cNvSpPr>
              <a:spLocks noChangeArrowheads="1"/>
            </p:cNvSpPr>
            <p:nvPr/>
          </p:nvSpPr>
          <p:spPr bwMode="auto">
            <a:xfrm rot="16200000">
              <a:off x="3932" y="2071"/>
              <a:ext cx="3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f</a:t>
              </a:r>
              <a:endParaRPr lang="en-US"/>
            </a:p>
          </p:txBody>
        </p:sp>
        <p:sp>
          <p:nvSpPr>
            <p:cNvPr id="20594" name="Rectangle 114"/>
            <p:cNvSpPr>
              <a:spLocks noChangeArrowheads="1"/>
            </p:cNvSpPr>
            <p:nvPr/>
          </p:nvSpPr>
          <p:spPr bwMode="auto">
            <a:xfrm rot="16200000">
              <a:off x="3986" y="2055"/>
              <a:ext cx="44" cy="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100">
                  <a:solidFill>
                    <a:srgbClr val="000000"/>
                  </a:solidFill>
                  <a:latin typeface="Helvetica" charset="0"/>
                </a:rPr>
                <a:t>x</a:t>
              </a:r>
              <a:endParaRPr lang="en-US"/>
            </a:p>
          </p:txBody>
        </p:sp>
        <p:sp>
          <p:nvSpPr>
            <p:cNvPr id="20595" name="Rectangle 115"/>
            <p:cNvSpPr>
              <a:spLocks noChangeArrowheads="1"/>
            </p:cNvSpPr>
            <p:nvPr/>
          </p:nvSpPr>
          <p:spPr bwMode="auto">
            <a:xfrm rot="16200000">
              <a:off x="3882" y="1949"/>
              <a:ext cx="13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(x)</a:t>
              </a:r>
              <a:endParaRPr lang="en-US"/>
            </a:p>
          </p:txBody>
        </p:sp>
        <p:sp>
          <p:nvSpPr>
            <p:cNvPr id="20597" name="Rectangle 117"/>
            <p:cNvSpPr>
              <a:spLocks noChangeArrowheads="1"/>
            </p:cNvSpPr>
            <p:nvPr/>
          </p:nvSpPr>
          <p:spPr bwMode="auto">
            <a:xfrm>
              <a:off x="4199" y="2790"/>
              <a:ext cx="1038" cy="822"/>
            </a:xfrm>
            <a:prstGeom prst="rect">
              <a:avLst/>
            </a:prstGeom>
            <a:noFill/>
            <a:ln w="0">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598" name="Line 118"/>
            <p:cNvSpPr>
              <a:spLocks noChangeShapeType="1"/>
            </p:cNvSpPr>
            <p:nvPr/>
          </p:nvSpPr>
          <p:spPr bwMode="auto">
            <a:xfrm>
              <a:off x="4199" y="2790"/>
              <a:ext cx="1038"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599" name="Freeform 119"/>
            <p:cNvSpPr>
              <a:spLocks/>
            </p:cNvSpPr>
            <p:nvPr/>
          </p:nvSpPr>
          <p:spPr bwMode="auto">
            <a:xfrm>
              <a:off x="4199" y="2790"/>
              <a:ext cx="1038" cy="822"/>
            </a:xfrm>
            <a:custGeom>
              <a:avLst/>
              <a:gdLst>
                <a:gd name="T0" fmla="*/ 0 w 183"/>
                <a:gd name="T1" fmla="*/ 145 h 145"/>
                <a:gd name="T2" fmla="*/ 183 w 183"/>
                <a:gd name="T3" fmla="*/ 145 h 145"/>
                <a:gd name="T4" fmla="*/ 183 w 183"/>
                <a:gd name="T5" fmla="*/ 0 h 145"/>
              </a:gdLst>
              <a:ahLst/>
              <a:cxnLst>
                <a:cxn ang="0">
                  <a:pos x="T0" y="T1"/>
                </a:cxn>
                <a:cxn ang="0">
                  <a:pos x="T2" y="T3"/>
                </a:cxn>
                <a:cxn ang="0">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600" name="Line 120"/>
            <p:cNvSpPr>
              <a:spLocks noChangeShapeType="1"/>
            </p:cNvSpPr>
            <p:nvPr/>
          </p:nvSpPr>
          <p:spPr bwMode="auto">
            <a:xfrm flipV="1">
              <a:off x="4199" y="2790"/>
              <a:ext cx="1" cy="82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01" name="Line 121"/>
            <p:cNvSpPr>
              <a:spLocks noChangeShapeType="1"/>
            </p:cNvSpPr>
            <p:nvPr/>
          </p:nvSpPr>
          <p:spPr bwMode="auto">
            <a:xfrm>
              <a:off x="4199" y="3612"/>
              <a:ext cx="1038"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02" name="Line 122"/>
            <p:cNvSpPr>
              <a:spLocks noChangeShapeType="1"/>
            </p:cNvSpPr>
            <p:nvPr/>
          </p:nvSpPr>
          <p:spPr bwMode="auto">
            <a:xfrm flipV="1">
              <a:off x="4199" y="2790"/>
              <a:ext cx="1" cy="82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03" name="Line 123"/>
            <p:cNvSpPr>
              <a:spLocks noChangeShapeType="1"/>
            </p:cNvSpPr>
            <p:nvPr/>
          </p:nvSpPr>
          <p:spPr bwMode="auto">
            <a:xfrm flipV="1">
              <a:off x="4199" y="3601"/>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04" name="Line 124"/>
            <p:cNvSpPr>
              <a:spLocks noChangeShapeType="1"/>
            </p:cNvSpPr>
            <p:nvPr/>
          </p:nvSpPr>
          <p:spPr bwMode="auto">
            <a:xfrm>
              <a:off x="4199" y="2790"/>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05" name="Rectangle 125"/>
            <p:cNvSpPr>
              <a:spLocks noChangeArrowheads="1"/>
            </p:cNvSpPr>
            <p:nvPr/>
          </p:nvSpPr>
          <p:spPr bwMode="auto">
            <a:xfrm>
              <a:off x="4164" y="3629"/>
              <a:ext cx="100"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-5</a:t>
              </a:r>
              <a:endParaRPr lang="en-US"/>
            </a:p>
          </p:txBody>
        </p:sp>
        <p:sp>
          <p:nvSpPr>
            <p:cNvPr id="20606" name="Line 126"/>
            <p:cNvSpPr>
              <a:spLocks noChangeShapeType="1"/>
            </p:cNvSpPr>
            <p:nvPr/>
          </p:nvSpPr>
          <p:spPr bwMode="auto">
            <a:xfrm flipV="1">
              <a:off x="4715" y="3601"/>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07" name="Line 127"/>
            <p:cNvSpPr>
              <a:spLocks noChangeShapeType="1"/>
            </p:cNvSpPr>
            <p:nvPr/>
          </p:nvSpPr>
          <p:spPr bwMode="auto">
            <a:xfrm>
              <a:off x="4715" y="2790"/>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08" name="Rectangle 128"/>
            <p:cNvSpPr>
              <a:spLocks noChangeArrowheads="1"/>
            </p:cNvSpPr>
            <p:nvPr/>
          </p:nvSpPr>
          <p:spPr bwMode="auto">
            <a:xfrm>
              <a:off x="4712" y="3629"/>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a:t>
              </a:r>
              <a:endParaRPr lang="en-US"/>
            </a:p>
          </p:txBody>
        </p:sp>
        <p:sp>
          <p:nvSpPr>
            <p:cNvPr id="20609" name="Line 129"/>
            <p:cNvSpPr>
              <a:spLocks noChangeShapeType="1"/>
            </p:cNvSpPr>
            <p:nvPr/>
          </p:nvSpPr>
          <p:spPr bwMode="auto">
            <a:xfrm flipV="1">
              <a:off x="5237" y="3601"/>
              <a:ext cx="1" cy="1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10" name="Line 130"/>
            <p:cNvSpPr>
              <a:spLocks noChangeShapeType="1"/>
            </p:cNvSpPr>
            <p:nvPr/>
          </p:nvSpPr>
          <p:spPr bwMode="auto">
            <a:xfrm>
              <a:off x="5237" y="2790"/>
              <a:ext cx="1" cy="6"/>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11" name="Rectangle 131"/>
            <p:cNvSpPr>
              <a:spLocks noChangeArrowheads="1"/>
            </p:cNvSpPr>
            <p:nvPr/>
          </p:nvSpPr>
          <p:spPr bwMode="auto">
            <a:xfrm>
              <a:off x="5233" y="3629"/>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5</a:t>
              </a:r>
              <a:endParaRPr lang="en-US"/>
            </a:p>
          </p:txBody>
        </p:sp>
        <p:sp>
          <p:nvSpPr>
            <p:cNvPr id="20612" name="Line 132"/>
            <p:cNvSpPr>
              <a:spLocks noChangeShapeType="1"/>
            </p:cNvSpPr>
            <p:nvPr/>
          </p:nvSpPr>
          <p:spPr bwMode="auto">
            <a:xfrm>
              <a:off x="4199" y="3612"/>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13" name="Line 133"/>
            <p:cNvSpPr>
              <a:spLocks noChangeShapeType="1"/>
            </p:cNvSpPr>
            <p:nvPr/>
          </p:nvSpPr>
          <p:spPr bwMode="auto">
            <a:xfrm flipH="1">
              <a:off x="5225" y="3612"/>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14" name="Rectangle 134"/>
            <p:cNvSpPr>
              <a:spLocks noChangeArrowheads="1"/>
            </p:cNvSpPr>
            <p:nvPr/>
          </p:nvSpPr>
          <p:spPr bwMode="auto">
            <a:xfrm>
              <a:off x="4139" y="3550"/>
              <a:ext cx="6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a:t>
              </a:r>
              <a:endParaRPr lang="en-US"/>
            </a:p>
          </p:txBody>
        </p:sp>
        <p:sp>
          <p:nvSpPr>
            <p:cNvPr id="20615" name="Line 135"/>
            <p:cNvSpPr>
              <a:spLocks noChangeShapeType="1"/>
            </p:cNvSpPr>
            <p:nvPr/>
          </p:nvSpPr>
          <p:spPr bwMode="auto">
            <a:xfrm>
              <a:off x="4199" y="3283"/>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16" name="Line 136"/>
            <p:cNvSpPr>
              <a:spLocks noChangeShapeType="1"/>
            </p:cNvSpPr>
            <p:nvPr/>
          </p:nvSpPr>
          <p:spPr bwMode="auto">
            <a:xfrm flipH="1">
              <a:off x="5225" y="3283"/>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17" name="Rectangle 137"/>
            <p:cNvSpPr>
              <a:spLocks noChangeArrowheads="1"/>
            </p:cNvSpPr>
            <p:nvPr/>
          </p:nvSpPr>
          <p:spPr bwMode="auto">
            <a:xfrm>
              <a:off x="4050" y="3221"/>
              <a:ext cx="15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0.2</a:t>
              </a:r>
              <a:endParaRPr lang="en-US"/>
            </a:p>
          </p:txBody>
        </p:sp>
        <p:sp>
          <p:nvSpPr>
            <p:cNvPr id="20618" name="Line 138"/>
            <p:cNvSpPr>
              <a:spLocks noChangeShapeType="1"/>
            </p:cNvSpPr>
            <p:nvPr/>
          </p:nvSpPr>
          <p:spPr bwMode="auto">
            <a:xfrm>
              <a:off x="4199" y="2955"/>
              <a:ext cx="6"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19" name="Line 139"/>
            <p:cNvSpPr>
              <a:spLocks noChangeShapeType="1"/>
            </p:cNvSpPr>
            <p:nvPr/>
          </p:nvSpPr>
          <p:spPr bwMode="auto">
            <a:xfrm flipH="1">
              <a:off x="5225" y="2955"/>
              <a:ext cx="12"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20" name="Rectangle 140"/>
            <p:cNvSpPr>
              <a:spLocks noChangeArrowheads="1"/>
            </p:cNvSpPr>
            <p:nvPr/>
          </p:nvSpPr>
          <p:spPr bwMode="auto">
            <a:xfrm>
              <a:off x="4050" y="2892"/>
              <a:ext cx="15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0.4</a:t>
              </a:r>
              <a:endParaRPr lang="en-US"/>
            </a:p>
          </p:txBody>
        </p:sp>
        <p:sp>
          <p:nvSpPr>
            <p:cNvPr id="20621" name="Line 141"/>
            <p:cNvSpPr>
              <a:spLocks noChangeShapeType="1"/>
            </p:cNvSpPr>
            <p:nvPr/>
          </p:nvSpPr>
          <p:spPr bwMode="auto">
            <a:xfrm>
              <a:off x="4199" y="2790"/>
              <a:ext cx="1038" cy="1"/>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22" name="Freeform 142"/>
            <p:cNvSpPr>
              <a:spLocks/>
            </p:cNvSpPr>
            <p:nvPr/>
          </p:nvSpPr>
          <p:spPr bwMode="auto">
            <a:xfrm>
              <a:off x="4199" y="2790"/>
              <a:ext cx="1038" cy="822"/>
            </a:xfrm>
            <a:custGeom>
              <a:avLst/>
              <a:gdLst>
                <a:gd name="T0" fmla="*/ 0 w 183"/>
                <a:gd name="T1" fmla="*/ 145 h 145"/>
                <a:gd name="T2" fmla="*/ 183 w 183"/>
                <a:gd name="T3" fmla="*/ 145 h 145"/>
                <a:gd name="T4" fmla="*/ 183 w 183"/>
                <a:gd name="T5" fmla="*/ 0 h 145"/>
              </a:gdLst>
              <a:ahLst/>
              <a:cxnLst>
                <a:cxn ang="0">
                  <a:pos x="T0" y="T1"/>
                </a:cxn>
                <a:cxn ang="0">
                  <a:pos x="T2" y="T3"/>
                </a:cxn>
                <a:cxn ang="0">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623" name="Line 143"/>
            <p:cNvSpPr>
              <a:spLocks noChangeShapeType="1"/>
            </p:cNvSpPr>
            <p:nvPr/>
          </p:nvSpPr>
          <p:spPr bwMode="auto">
            <a:xfrm flipV="1">
              <a:off x="4199" y="2790"/>
              <a:ext cx="1" cy="822"/>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20624" name="Freeform 144"/>
            <p:cNvSpPr>
              <a:spLocks/>
            </p:cNvSpPr>
            <p:nvPr/>
          </p:nvSpPr>
          <p:spPr bwMode="auto">
            <a:xfrm>
              <a:off x="4403" y="3136"/>
              <a:ext cx="624" cy="476"/>
            </a:xfrm>
            <a:custGeom>
              <a:avLst/>
              <a:gdLst>
                <a:gd name="T0" fmla="*/ 6 w 624"/>
                <a:gd name="T1" fmla="*/ 476 h 476"/>
                <a:gd name="T2" fmla="*/ 17 w 624"/>
                <a:gd name="T3" fmla="*/ 476 h 476"/>
                <a:gd name="T4" fmla="*/ 29 w 624"/>
                <a:gd name="T5" fmla="*/ 476 h 476"/>
                <a:gd name="T6" fmla="*/ 40 w 624"/>
                <a:gd name="T7" fmla="*/ 476 h 476"/>
                <a:gd name="T8" fmla="*/ 51 w 624"/>
                <a:gd name="T9" fmla="*/ 476 h 476"/>
                <a:gd name="T10" fmla="*/ 63 w 624"/>
                <a:gd name="T11" fmla="*/ 476 h 476"/>
                <a:gd name="T12" fmla="*/ 74 w 624"/>
                <a:gd name="T13" fmla="*/ 476 h 476"/>
                <a:gd name="T14" fmla="*/ 85 w 624"/>
                <a:gd name="T15" fmla="*/ 476 h 476"/>
                <a:gd name="T16" fmla="*/ 97 w 624"/>
                <a:gd name="T17" fmla="*/ 476 h 476"/>
                <a:gd name="T18" fmla="*/ 108 w 624"/>
                <a:gd name="T19" fmla="*/ 476 h 476"/>
                <a:gd name="T20" fmla="*/ 119 w 624"/>
                <a:gd name="T21" fmla="*/ 476 h 476"/>
                <a:gd name="T22" fmla="*/ 131 w 624"/>
                <a:gd name="T23" fmla="*/ 476 h 476"/>
                <a:gd name="T24" fmla="*/ 136 w 624"/>
                <a:gd name="T25" fmla="*/ 0 h 476"/>
                <a:gd name="T26" fmla="*/ 148 w 624"/>
                <a:gd name="T27" fmla="*/ 0 h 476"/>
                <a:gd name="T28" fmla="*/ 159 w 624"/>
                <a:gd name="T29" fmla="*/ 0 h 476"/>
                <a:gd name="T30" fmla="*/ 170 w 624"/>
                <a:gd name="T31" fmla="*/ 0 h 476"/>
                <a:gd name="T32" fmla="*/ 182 w 624"/>
                <a:gd name="T33" fmla="*/ 0 h 476"/>
                <a:gd name="T34" fmla="*/ 193 w 624"/>
                <a:gd name="T35" fmla="*/ 0 h 476"/>
                <a:gd name="T36" fmla="*/ 204 w 624"/>
                <a:gd name="T37" fmla="*/ 0 h 476"/>
                <a:gd name="T38" fmla="*/ 216 w 624"/>
                <a:gd name="T39" fmla="*/ 0 h 476"/>
                <a:gd name="T40" fmla="*/ 227 w 624"/>
                <a:gd name="T41" fmla="*/ 0 h 476"/>
                <a:gd name="T42" fmla="*/ 238 w 624"/>
                <a:gd name="T43" fmla="*/ 0 h 476"/>
                <a:gd name="T44" fmla="*/ 250 w 624"/>
                <a:gd name="T45" fmla="*/ 0 h 476"/>
                <a:gd name="T46" fmla="*/ 261 w 624"/>
                <a:gd name="T47" fmla="*/ 0 h 476"/>
                <a:gd name="T48" fmla="*/ 272 w 624"/>
                <a:gd name="T49" fmla="*/ 0 h 476"/>
                <a:gd name="T50" fmla="*/ 284 w 624"/>
                <a:gd name="T51" fmla="*/ 0 h 476"/>
                <a:gd name="T52" fmla="*/ 295 w 624"/>
                <a:gd name="T53" fmla="*/ 0 h 476"/>
                <a:gd name="T54" fmla="*/ 306 w 624"/>
                <a:gd name="T55" fmla="*/ 0 h 476"/>
                <a:gd name="T56" fmla="*/ 318 w 624"/>
                <a:gd name="T57" fmla="*/ 0 h 476"/>
                <a:gd name="T58" fmla="*/ 329 w 624"/>
                <a:gd name="T59" fmla="*/ 0 h 476"/>
                <a:gd name="T60" fmla="*/ 341 w 624"/>
                <a:gd name="T61" fmla="*/ 0 h 476"/>
                <a:gd name="T62" fmla="*/ 352 w 624"/>
                <a:gd name="T63" fmla="*/ 0 h 476"/>
                <a:gd name="T64" fmla="*/ 363 w 624"/>
                <a:gd name="T65" fmla="*/ 0 h 476"/>
                <a:gd name="T66" fmla="*/ 375 w 624"/>
                <a:gd name="T67" fmla="*/ 0 h 476"/>
                <a:gd name="T68" fmla="*/ 386 w 624"/>
                <a:gd name="T69" fmla="*/ 0 h 476"/>
                <a:gd name="T70" fmla="*/ 397 w 624"/>
                <a:gd name="T71" fmla="*/ 0 h 476"/>
                <a:gd name="T72" fmla="*/ 409 w 624"/>
                <a:gd name="T73" fmla="*/ 0 h 476"/>
                <a:gd name="T74" fmla="*/ 420 w 624"/>
                <a:gd name="T75" fmla="*/ 0 h 476"/>
                <a:gd name="T76" fmla="*/ 431 w 624"/>
                <a:gd name="T77" fmla="*/ 0 h 476"/>
                <a:gd name="T78" fmla="*/ 443 w 624"/>
                <a:gd name="T79" fmla="*/ 0 h 476"/>
                <a:gd name="T80" fmla="*/ 454 w 624"/>
                <a:gd name="T81" fmla="*/ 0 h 476"/>
                <a:gd name="T82" fmla="*/ 465 w 624"/>
                <a:gd name="T83" fmla="*/ 0 h 476"/>
                <a:gd name="T84" fmla="*/ 477 w 624"/>
                <a:gd name="T85" fmla="*/ 0 h 476"/>
                <a:gd name="T86" fmla="*/ 488 w 624"/>
                <a:gd name="T87" fmla="*/ 0 h 476"/>
                <a:gd name="T88" fmla="*/ 494 w 624"/>
                <a:gd name="T89" fmla="*/ 476 h 476"/>
                <a:gd name="T90" fmla="*/ 505 w 624"/>
                <a:gd name="T91" fmla="*/ 476 h 476"/>
                <a:gd name="T92" fmla="*/ 516 w 624"/>
                <a:gd name="T93" fmla="*/ 476 h 476"/>
                <a:gd name="T94" fmla="*/ 528 w 624"/>
                <a:gd name="T95" fmla="*/ 476 h 476"/>
                <a:gd name="T96" fmla="*/ 539 w 624"/>
                <a:gd name="T97" fmla="*/ 476 h 476"/>
                <a:gd name="T98" fmla="*/ 550 w 624"/>
                <a:gd name="T99" fmla="*/ 476 h 476"/>
                <a:gd name="T100" fmla="*/ 562 w 624"/>
                <a:gd name="T101" fmla="*/ 476 h 476"/>
                <a:gd name="T102" fmla="*/ 573 w 624"/>
                <a:gd name="T103" fmla="*/ 476 h 476"/>
                <a:gd name="T104" fmla="*/ 584 w 624"/>
                <a:gd name="T105" fmla="*/ 476 h 476"/>
                <a:gd name="T106" fmla="*/ 596 w 624"/>
                <a:gd name="T107" fmla="*/ 476 h 476"/>
                <a:gd name="T108" fmla="*/ 607 w 624"/>
                <a:gd name="T109" fmla="*/ 476 h 476"/>
                <a:gd name="T110" fmla="*/ 618 w 624"/>
                <a:gd name="T111" fmla="*/ 47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4" h="476">
                  <a:moveTo>
                    <a:pt x="0" y="476"/>
                  </a:moveTo>
                  <a:lnTo>
                    <a:pt x="6" y="476"/>
                  </a:lnTo>
                  <a:lnTo>
                    <a:pt x="12" y="476"/>
                  </a:lnTo>
                  <a:lnTo>
                    <a:pt x="17" y="476"/>
                  </a:lnTo>
                  <a:lnTo>
                    <a:pt x="23" y="476"/>
                  </a:lnTo>
                  <a:lnTo>
                    <a:pt x="29" y="476"/>
                  </a:lnTo>
                  <a:lnTo>
                    <a:pt x="34" y="476"/>
                  </a:lnTo>
                  <a:lnTo>
                    <a:pt x="40" y="476"/>
                  </a:lnTo>
                  <a:lnTo>
                    <a:pt x="46" y="476"/>
                  </a:lnTo>
                  <a:lnTo>
                    <a:pt x="51" y="476"/>
                  </a:lnTo>
                  <a:lnTo>
                    <a:pt x="57" y="476"/>
                  </a:lnTo>
                  <a:lnTo>
                    <a:pt x="63" y="476"/>
                  </a:lnTo>
                  <a:lnTo>
                    <a:pt x="68" y="476"/>
                  </a:lnTo>
                  <a:lnTo>
                    <a:pt x="74" y="476"/>
                  </a:lnTo>
                  <a:lnTo>
                    <a:pt x="80" y="476"/>
                  </a:lnTo>
                  <a:lnTo>
                    <a:pt x="85" y="476"/>
                  </a:lnTo>
                  <a:lnTo>
                    <a:pt x="91" y="476"/>
                  </a:lnTo>
                  <a:lnTo>
                    <a:pt x="97" y="476"/>
                  </a:lnTo>
                  <a:lnTo>
                    <a:pt x="102" y="476"/>
                  </a:lnTo>
                  <a:lnTo>
                    <a:pt x="108" y="476"/>
                  </a:lnTo>
                  <a:lnTo>
                    <a:pt x="114" y="476"/>
                  </a:lnTo>
                  <a:lnTo>
                    <a:pt x="119" y="476"/>
                  </a:lnTo>
                  <a:lnTo>
                    <a:pt x="125" y="476"/>
                  </a:lnTo>
                  <a:lnTo>
                    <a:pt x="131" y="476"/>
                  </a:lnTo>
                  <a:lnTo>
                    <a:pt x="131" y="0"/>
                  </a:lnTo>
                  <a:lnTo>
                    <a:pt x="136" y="0"/>
                  </a:lnTo>
                  <a:lnTo>
                    <a:pt x="142" y="0"/>
                  </a:lnTo>
                  <a:lnTo>
                    <a:pt x="148" y="0"/>
                  </a:lnTo>
                  <a:lnTo>
                    <a:pt x="153" y="0"/>
                  </a:lnTo>
                  <a:lnTo>
                    <a:pt x="159" y="0"/>
                  </a:lnTo>
                  <a:lnTo>
                    <a:pt x="165" y="0"/>
                  </a:lnTo>
                  <a:lnTo>
                    <a:pt x="170" y="0"/>
                  </a:lnTo>
                  <a:lnTo>
                    <a:pt x="176" y="0"/>
                  </a:lnTo>
                  <a:lnTo>
                    <a:pt x="182" y="0"/>
                  </a:lnTo>
                  <a:lnTo>
                    <a:pt x="187" y="0"/>
                  </a:lnTo>
                  <a:lnTo>
                    <a:pt x="193" y="0"/>
                  </a:lnTo>
                  <a:lnTo>
                    <a:pt x="199" y="0"/>
                  </a:lnTo>
                  <a:lnTo>
                    <a:pt x="204" y="0"/>
                  </a:lnTo>
                  <a:lnTo>
                    <a:pt x="210" y="0"/>
                  </a:lnTo>
                  <a:lnTo>
                    <a:pt x="216" y="0"/>
                  </a:lnTo>
                  <a:lnTo>
                    <a:pt x="221" y="0"/>
                  </a:lnTo>
                  <a:lnTo>
                    <a:pt x="227" y="0"/>
                  </a:lnTo>
                  <a:lnTo>
                    <a:pt x="233" y="0"/>
                  </a:lnTo>
                  <a:lnTo>
                    <a:pt x="238" y="0"/>
                  </a:lnTo>
                  <a:lnTo>
                    <a:pt x="244" y="0"/>
                  </a:lnTo>
                  <a:lnTo>
                    <a:pt x="250" y="0"/>
                  </a:lnTo>
                  <a:lnTo>
                    <a:pt x="255" y="0"/>
                  </a:lnTo>
                  <a:lnTo>
                    <a:pt x="261" y="0"/>
                  </a:lnTo>
                  <a:lnTo>
                    <a:pt x="267" y="0"/>
                  </a:lnTo>
                  <a:lnTo>
                    <a:pt x="272" y="0"/>
                  </a:lnTo>
                  <a:lnTo>
                    <a:pt x="278" y="0"/>
                  </a:lnTo>
                  <a:lnTo>
                    <a:pt x="284" y="0"/>
                  </a:lnTo>
                  <a:lnTo>
                    <a:pt x="289" y="0"/>
                  </a:lnTo>
                  <a:lnTo>
                    <a:pt x="295" y="0"/>
                  </a:lnTo>
                  <a:lnTo>
                    <a:pt x="301" y="0"/>
                  </a:lnTo>
                  <a:lnTo>
                    <a:pt x="306" y="0"/>
                  </a:lnTo>
                  <a:lnTo>
                    <a:pt x="312" y="0"/>
                  </a:lnTo>
                  <a:lnTo>
                    <a:pt x="318" y="0"/>
                  </a:lnTo>
                  <a:lnTo>
                    <a:pt x="323" y="0"/>
                  </a:lnTo>
                  <a:lnTo>
                    <a:pt x="329" y="0"/>
                  </a:lnTo>
                  <a:lnTo>
                    <a:pt x="335" y="0"/>
                  </a:lnTo>
                  <a:lnTo>
                    <a:pt x="341" y="0"/>
                  </a:lnTo>
                  <a:lnTo>
                    <a:pt x="346" y="0"/>
                  </a:lnTo>
                  <a:lnTo>
                    <a:pt x="352" y="0"/>
                  </a:lnTo>
                  <a:lnTo>
                    <a:pt x="358" y="0"/>
                  </a:lnTo>
                  <a:lnTo>
                    <a:pt x="363" y="0"/>
                  </a:lnTo>
                  <a:lnTo>
                    <a:pt x="369" y="0"/>
                  </a:lnTo>
                  <a:lnTo>
                    <a:pt x="375" y="0"/>
                  </a:lnTo>
                  <a:lnTo>
                    <a:pt x="380" y="0"/>
                  </a:lnTo>
                  <a:lnTo>
                    <a:pt x="386" y="0"/>
                  </a:lnTo>
                  <a:lnTo>
                    <a:pt x="392" y="0"/>
                  </a:lnTo>
                  <a:lnTo>
                    <a:pt x="397" y="0"/>
                  </a:lnTo>
                  <a:lnTo>
                    <a:pt x="403" y="0"/>
                  </a:lnTo>
                  <a:lnTo>
                    <a:pt x="409" y="0"/>
                  </a:lnTo>
                  <a:lnTo>
                    <a:pt x="414" y="0"/>
                  </a:lnTo>
                  <a:lnTo>
                    <a:pt x="420" y="0"/>
                  </a:lnTo>
                  <a:lnTo>
                    <a:pt x="426" y="0"/>
                  </a:lnTo>
                  <a:lnTo>
                    <a:pt x="431" y="0"/>
                  </a:lnTo>
                  <a:lnTo>
                    <a:pt x="437" y="0"/>
                  </a:lnTo>
                  <a:lnTo>
                    <a:pt x="443" y="0"/>
                  </a:lnTo>
                  <a:lnTo>
                    <a:pt x="448" y="0"/>
                  </a:lnTo>
                  <a:lnTo>
                    <a:pt x="454" y="0"/>
                  </a:lnTo>
                  <a:lnTo>
                    <a:pt x="460" y="0"/>
                  </a:lnTo>
                  <a:lnTo>
                    <a:pt x="465" y="0"/>
                  </a:lnTo>
                  <a:lnTo>
                    <a:pt x="471" y="0"/>
                  </a:lnTo>
                  <a:lnTo>
                    <a:pt x="477" y="0"/>
                  </a:lnTo>
                  <a:lnTo>
                    <a:pt x="482" y="0"/>
                  </a:lnTo>
                  <a:lnTo>
                    <a:pt x="488" y="0"/>
                  </a:lnTo>
                  <a:lnTo>
                    <a:pt x="494" y="0"/>
                  </a:lnTo>
                  <a:lnTo>
                    <a:pt x="494" y="476"/>
                  </a:lnTo>
                  <a:lnTo>
                    <a:pt x="499" y="476"/>
                  </a:lnTo>
                  <a:lnTo>
                    <a:pt x="505" y="476"/>
                  </a:lnTo>
                  <a:lnTo>
                    <a:pt x="511" y="476"/>
                  </a:lnTo>
                  <a:lnTo>
                    <a:pt x="516" y="476"/>
                  </a:lnTo>
                  <a:lnTo>
                    <a:pt x="522" y="476"/>
                  </a:lnTo>
                  <a:lnTo>
                    <a:pt x="528" y="476"/>
                  </a:lnTo>
                  <a:lnTo>
                    <a:pt x="533" y="476"/>
                  </a:lnTo>
                  <a:lnTo>
                    <a:pt x="539" y="476"/>
                  </a:lnTo>
                  <a:lnTo>
                    <a:pt x="545" y="476"/>
                  </a:lnTo>
                  <a:lnTo>
                    <a:pt x="550" y="476"/>
                  </a:lnTo>
                  <a:lnTo>
                    <a:pt x="556" y="476"/>
                  </a:lnTo>
                  <a:lnTo>
                    <a:pt x="562" y="476"/>
                  </a:lnTo>
                  <a:lnTo>
                    <a:pt x="567" y="476"/>
                  </a:lnTo>
                  <a:lnTo>
                    <a:pt x="573" y="476"/>
                  </a:lnTo>
                  <a:lnTo>
                    <a:pt x="579" y="476"/>
                  </a:lnTo>
                  <a:lnTo>
                    <a:pt x="584" y="476"/>
                  </a:lnTo>
                  <a:lnTo>
                    <a:pt x="590" y="476"/>
                  </a:lnTo>
                  <a:lnTo>
                    <a:pt x="596" y="476"/>
                  </a:lnTo>
                  <a:lnTo>
                    <a:pt x="601" y="476"/>
                  </a:lnTo>
                  <a:lnTo>
                    <a:pt x="607" y="476"/>
                  </a:lnTo>
                  <a:lnTo>
                    <a:pt x="613" y="476"/>
                  </a:lnTo>
                  <a:lnTo>
                    <a:pt x="618" y="476"/>
                  </a:lnTo>
                  <a:lnTo>
                    <a:pt x="624" y="476"/>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625" name="Freeform 145"/>
            <p:cNvSpPr>
              <a:spLocks/>
            </p:cNvSpPr>
            <p:nvPr/>
          </p:nvSpPr>
          <p:spPr bwMode="auto">
            <a:xfrm>
              <a:off x="4403" y="3108"/>
              <a:ext cx="556" cy="499"/>
            </a:xfrm>
            <a:custGeom>
              <a:avLst/>
              <a:gdLst>
                <a:gd name="T0" fmla="*/ 12 w 556"/>
                <a:gd name="T1" fmla="*/ 499 h 499"/>
                <a:gd name="T2" fmla="*/ 29 w 556"/>
                <a:gd name="T3" fmla="*/ 499 h 499"/>
                <a:gd name="T4" fmla="*/ 46 w 556"/>
                <a:gd name="T5" fmla="*/ 499 h 499"/>
                <a:gd name="T6" fmla="*/ 63 w 556"/>
                <a:gd name="T7" fmla="*/ 499 h 499"/>
                <a:gd name="T8" fmla="*/ 80 w 556"/>
                <a:gd name="T9" fmla="*/ 487 h 499"/>
                <a:gd name="T10" fmla="*/ 91 w 556"/>
                <a:gd name="T11" fmla="*/ 470 h 499"/>
                <a:gd name="T12" fmla="*/ 97 w 556"/>
                <a:gd name="T13" fmla="*/ 442 h 499"/>
                <a:gd name="T14" fmla="*/ 108 w 556"/>
                <a:gd name="T15" fmla="*/ 408 h 499"/>
                <a:gd name="T16" fmla="*/ 114 w 556"/>
                <a:gd name="T17" fmla="*/ 345 h 499"/>
                <a:gd name="T18" fmla="*/ 125 w 556"/>
                <a:gd name="T19" fmla="*/ 300 h 499"/>
                <a:gd name="T20" fmla="*/ 131 w 556"/>
                <a:gd name="T21" fmla="*/ 215 h 499"/>
                <a:gd name="T22" fmla="*/ 142 w 556"/>
                <a:gd name="T23" fmla="*/ 164 h 499"/>
                <a:gd name="T24" fmla="*/ 148 w 556"/>
                <a:gd name="T25" fmla="*/ 102 h 499"/>
                <a:gd name="T26" fmla="*/ 159 w 556"/>
                <a:gd name="T27" fmla="*/ 73 h 499"/>
                <a:gd name="T28" fmla="*/ 170 w 556"/>
                <a:gd name="T29" fmla="*/ 56 h 499"/>
                <a:gd name="T30" fmla="*/ 187 w 556"/>
                <a:gd name="T31" fmla="*/ 68 h 499"/>
                <a:gd name="T32" fmla="*/ 204 w 556"/>
                <a:gd name="T33" fmla="*/ 68 h 499"/>
                <a:gd name="T34" fmla="*/ 227 w 556"/>
                <a:gd name="T35" fmla="*/ 45 h 499"/>
                <a:gd name="T36" fmla="*/ 238 w 556"/>
                <a:gd name="T37" fmla="*/ 28 h 499"/>
                <a:gd name="T38" fmla="*/ 255 w 556"/>
                <a:gd name="T39" fmla="*/ 34 h 499"/>
                <a:gd name="T40" fmla="*/ 272 w 556"/>
                <a:gd name="T41" fmla="*/ 51 h 499"/>
                <a:gd name="T42" fmla="*/ 289 w 556"/>
                <a:gd name="T43" fmla="*/ 68 h 499"/>
                <a:gd name="T44" fmla="*/ 306 w 556"/>
                <a:gd name="T45" fmla="*/ 62 h 499"/>
                <a:gd name="T46" fmla="*/ 323 w 556"/>
                <a:gd name="T47" fmla="*/ 51 h 499"/>
                <a:gd name="T48" fmla="*/ 341 w 556"/>
                <a:gd name="T49" fmla="*/ 34 h 499"/>
                <a:gd name="T50" fmla="*/ 358 w 556"/>
                <a:gd name="T51" fmla="*/ 17 h 499"/>
                <a:gd name="T52" fmla="*/ 375 w 556"/>
                <a:gd name="T53" fmla="*/ 0 h 499"/>
                <a:gd name="T54" fmla="*/ 392 w 556"/>
                <a:gd name="T55" fmla="*/ 0 h 499"/>
                <a:gd name="T56" fmla="*/ 409 w 556"/>
                <a:gd name="T57" fmla="*/ 5 h 499"/>
                <a:gd name="T58" fmla="*/ 426 w 556"/>
                <a:gd name="T59" fmla="*/ 22 h 499"/>
                <a:gd name="T60" fmla="*/ 443 w 556"/>
                <a:gd name="T61" fmla="*/ 39 h 499"/>
                <a:gd name="T62" fmla="*/ 454 w 556"/>
                <a:gd name="T63" fmla="*/ 56 h 499"/>
                <a:gd name="T64" fmla="*/ 460 w 556"/>
                <a:gd name="T65" fmla="*/ 85 h 499"/>
                <a:gd name="T66" fmla="*/ 471 w 556"/>
                <a:gd name="T67" fmla="*/ 119 h 499"/>
                <a:gd name="T68" fmla="*/ 477 w 556"/>
                <a:gd name="T69" fmla="*/ 181 h 499"/>
                <a:gd name="T70" fmla="*/ 488 w 556"/>
                <a:gd name="T71" fmla="*/ 221 h 499"/>
                <a:gd name="T72" fmla="*/ 494 w 556"/>
                <a:gd name="T73" fmla="*/ 294 h 499"/>
                <a:gd name="T74" fmla="*/ 505 w 556"/>
                <a:gd name="T75" fmla="*/ 345 h 499"/>
                <a:gd name="T76" fmla="*/ 511 w 556"/>
                <a:gd name="T77" fmla="*/ 402 h 499"/>
                <a:gd name="T78" fmla="*/ 522 w 556"/>
                <a:gd name="T79" fmla="*/ 436 h 499"/>
                <a:gd name="T80" fmla="*/ 528 w 556"/>
                <a:gd name="T81" fmla="*/ 470 h 499"/>
                <a:gd name="T82" fmla="*/ 545 w 556"/>
                <a:gd name="T83" fmla="*/ 49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6" h="499">
                  <a:moveTo>
                    <a:pt x="0" y="499"/>
                  </a:moveTo>
                  <a:lnTo>
                    <a:pt x="6" y="499"/>
                  </a:lnTo>
                  <a:lnTo>
                    <a:pt x="12" y="499"/>
                  </a:lnTo>
                  <a:lnTo>
                    <a:pt x="17" y="499"/>
                  </a:lnTo>
                  <a:lnTo>
                    <a:pt x="23" y="499"/>
                  </a:lnTo>
                  <a:lnTo>
                    <a:pt x="29" y="499"/>
                  </a:lnTo>
                  <a:lnTo>
                    <a:pt x="34" y="499"/>
                  </a:lnTo>
                  <a:lnTo>
                    <a:pt x="40" y="499"/>
                  </a:lnTo>
                  <a:lnTo>
                    <a:pt x="46" y="499"/>
                  </a:lnTo>
                  <a:lnTo>
                    <a:pt x="51" y="499"/>
                  </a:lnTo>
                  <a:lnTo>
                    <a:pt x="57" y="499"/>
                  </a:lnTo>
                  <a:lnTo>
                    <a:pt x="63" y="499"/>
                  </a:lnTo>
                  <a:lnTo>
                    <a:pt x="68" y="499"/>
                  </a:lnTo>
                  <a:lnTo>
                    <a:pt x="74" y="493"/>
                  </a:lnTo>
                  <a:lnTo>
                    <a:pt x="80" y="487"/>
                  </a:lnTo>
                  <a:lnTo>
                    <a:pt x="85" y="482"/>
                  </a:lnTo>
                  <a:lnTo>
                    <a:pt x="85" y="476"/>
                  </a:lnTo>
                  <a:lnTo>
                    <a:pt x="91" y="470"/>
                  </a:lnTo>
                  <a:lnTo>
                    <a:pt x="91" y="459"/>
                  </a:lnTo>
                  <a:lnTo>
                    <a:pt x="97" y="453"/>
                  </a:lnTo>
                  <a:lnTo>
                    <a:pt x="97" y="442"/>
                  </a:lnTo>
                  <a:lnTo>
                    <a:pt x="102" y="436"/>
                  </a:lnTo>
                  <a:lnTo>
                    <a:pt x="102" y="414"/>
                  </a:lnTo>
                  <a:lnTo>
                    <a:pt x="108" y="408"/>
                  </a:lnTo>
                  <a:lnTo>
                    <a:pt x="108" y="380"/>
                  </a:lnTo>
                  <a:lnTo>
                    <a:pt x="114" y="374"/>
                  </a:lnTo>
                  <a:lnTo>
                    <a:pt x="114" y="345"/>
                  </a:lnTo>
                  <a:lnTo>
                    <a:pt x="119" y="340"/>
                  </a:lnTo>
                  <a:lnTo>
                    <a:pt x="119" y="306"/>
                  </a:lnTo>
                  <a:lnTo>
                    <a:pt x="125" y="300"/>
                  </a:lnTo>
                  <a:lnTo>
                    <a:pt x="125" y="255"/>
                  </a:lnTo>
                  <a:lnTo>
                    <a:pt x="131" y="249"/>
                  </a:lnTo>
                  <a:lnTo>
                    <a:pt x="131" y="215"/>
                  </a:lnTo>
                  <a:lnTo>
                    <a:pt x="136" y="209"/>
                  </a:lnTo>
                  <a:lnTo>
                    <a:pt x="136" y="170"/>
                  </a:lnTo>
                  <a:lnTo>
                    <a:pt x="142" y="164"/>
                  </a:lnTo>
                  <a:lnTo>
                    <a:pt x="142" y="136"/>
                  </a:lnTo>
                  <a:lnTo>
                    <a:pt x="148" y="130"/>
                  </a:lnTo>
                  <a:lnTo>
                    <a:pt x="148" y="102"/>
                  </a:lnTo>
                  <a:lnTo>
                    <a:pt x="153" y="96"/>
                  </a:lnTo>
                  <a:lnTo>
                    <a:pt x="153" y="79"/>
                  </a:lnTo>
                  <a:lnTo>
                    <a:pt x="159" y="73"/>
                  </a:lnTo>
                  <a:lnTo>
                    <a:pt x="159" y="62"/>
                  </a:lnTo>
                  <a:lnTo>
                    <a:pt x="165" y="56"/>
                  </a:lnTo>
                  <a:lnTo>
                    <a:pt x="170" y="56"/>
                  </a:lnTo>
                  <a:lnTo>
                    <a:pt x="176" y="56"/>
                  </a:lnTo>
                  <a:lnTo>
                    <a:pt x="182" y="62"/>
                  </a:lnTo>
                  <a:lnTo>
                    <a:pt x="187" y="68"/>
                  </a:lnTo>
                  <a:lnTo>
                    <a:pt x="193" y="68"/>
                  </a:lnTo>
                  <a:lnTo>
                    <a:pt x="199" y="68"/>
                  </a:lnTo>
                  <a:lnTo>
                    <a:pt x="204" y="68"/>
                  </a:lnTo>
                  <a:lnTo>
                    <a:pt x="210" y="62"/>
                  </a:lnTo>
                  <a:lnTo>
                    <a:pt x="216" y="56"/>
                  </a:lnTo>
                  <a:lnTo>
                    <a:pt x="227" y="45"/>
                  </a:lnTo>
                  <a:lnTo>
                    <a:pt x="227" y="39"/>
                  </a:lnTo>
                  <a:lnTo>
                    <a:pt x="233" y="34"/>
                  </a:lnTo>
                  <a:lnTo>
                    <a:pt x="238" y="28"/>
                  </a:lnTo>
                  <a:lnTo>
                    <a:pt x="244" y="28"/>
                  </a:lnTo>
                  <a:lnTo>
                    <a:pt x="250" y="28"/>
                  </a:lnTo>
                  <a:lnTo>
                    <a:pt x="255" y="34"/>
                  </a:lnTo>
                  <a:lnTo>
                    <a:pt x="261" y="39"/>
                  </a:lnTo>
                  <a:lnTo>
                    <a:pt x="267" y="45"/>
                  </a:lnTo>
                  <a:lnTo>
                    <a:pt x="272" y="51"/>
                  </a:lnTo>
                  <a:lnTo>
                    <a:pt x="278" y="56"/>
                  </a:lnTo>
                  <a:lnTo>
                    <a:pt x="284" y="62"/>
                  </a:lnTo>
                  <a:lnTo>
                    <a:pt x="289" y="68"/>
                  </a:lnTo>
                  <a:lnTo>
                    <a:pt x="295" y="68"/>
                  </a:lnTo>
                  <a:lnTo>
                    <a:pt x="301" y="68"/>
                  </a:lnTo>
                  <a:lnTo>
                    <a:pt x="306" y="62"/>
                  </a:lnTo>
                  <a:lnTo>
                    <a:pt x="312" y="62"/>
                  </a:lnTo>
                  <a:lnTo>
                    <a:pt x="318" y="56"/>
                  </a:lnTo>
                  <a:lnTo>
                    <a:pt x="323" y="51"/>
                  </a:lnTo>
                  <a:lnTo>
                    <a:pt x="329" y="45"/>
                  </a:lnTo>
                  <a:lnTo>
                    <a:pt x="335" y="39"/>
                  </a:lnTo>
                  <a:lnTo>
                    <a:pt x="341" y="34"/>
                  </a:lnTo>
                  <a:lnTo>
                    <a:pt x="346" y="28"/>
                  </a:lnTo>
                  <a:lnTo>
                    <a:pt x="352" y="22"/>
                  </a:lnTo>
                  <a:lnTo>
                    <a:pt x="358" y="17"/>
                  </a:lnTo>
                  <a:lnTo>
                    <a:pt x="363" y="11"/>
                  </a:lnTo>
                  <a:lnTo>
                    <a:pt x="369" y="5"/>
                  </a:lnTo>
                  <a:lnTo>
                    <a:pt x="375" y="0"/>
                  </a:lnTo>
                  <a:lnTo>
                    <a:pt x="380" y="0"/>
                  </a:lnTo>
                  <a:lnTo>
                    <a:pt x="386" y="0"/>
                  </a:lnTo>
                  <a:lnTo>
                    <a:pt x="392" y="0"/>
                  </a:lnTo>
                  <a:lnTo>
                    <a:pt x="397" y="0"/>
                  </a:lnTo>
                  <a:lnTo>
                    <a:pt x="403" y="5"/>
                  </a:lnTo>
                  <a:lnTo>
                    <a:pt x="409" y="5"/>
                  </a:lnTo>
                  <a:lnTo>
                    <a:pt x="414" y="11"/>
                  </a:lnTo>
                  <a:lnTo>
                    <a:pt x="420" y="17"/>
                  </a:lnTo>
                  <a:lnTo>
                    <a:pt x="426" y="22"/>
                  </a:lnTo>
                  <a:lnTo>
                    <a:pt x="431" y="28"/>
                  </a:lnTo>
                  <a:lnTo>
                    <a:pt x="437" y="34"/>
                  </a:lnTo>
                  <a:lnTo>
                    <a:pt x="443" y="39"/>
                  </a:lnTo>
                  <a:lnTo>
                    <a:pt x="448" y="45"/>
                  </a:lnTo>
                  <a:lnTo>
                    <a:pt x="448" y="51"/>
                  </a:lnTo>
                  <a:lnTo>
                    <a:pt x="454" y="56"/>
                  </a:lnTo>
                  <a:lnTo>
                    <a:pt x="454" y="68"/>
                  </a:lnTo>
                  <a:lnTo>
                    <a:pt x="460" y="73"/>
                  </a:lnTo>
                  <a:lnTo>
                    <a:pt x="460" y="85"/>
                  </a:lnTo>
                  <a:lnTo>
                    <a:pt x="465" y="90"/>
                  </a:lnTo>
                  <a:lnTo>
                    <a:pt x="465" y="113"/>
                  </a:lnTo>
                  <a:lnTo>
                    <a:pt x="471" y="119"/>
                  </a:lnTo>
                  <a:lnTo>
                    <a:pt x="471" y="141"/>
                  </a:lnTo>
                  <a:lnTo>
                    <a:pt x="477" y="147"/>
                  </a:lnTo>
                  <a:lnTo>
                    <a:pt x="477" y="181"/>
                  </a:lnTo>
                  <a:lnTo>
                    <a:pt x="482" y="187"/>
                  </a:lnTo>
                  <a:lnTo>
                    <a:pt x="482" y="215"/>
                  </a:lnTo>
                  <a:lnTo>
                    <a:pt x="488" y="221"/>
                  </a:lnTo>
                  <a:lnTo>
                    <a:pt x="488" y="260"/>
                  </a:lnTo>
                  <a:lnTo>
                    <a:pt x="494" y="266"/>
                  </a:lnTo>
                  <a:lnTo>
                    <a:pt x="494" y="294"/>
                  </a:lnTo>
                  <a:lnTo>
                    <a:pt x="499" y="306"/>
                  </a:lnTo>
                  <a:lnTo>
                    <a:pt x="499" y="340"/>
                  </a:lnTo>
                  <a:lnTo>
                    <a:pt x="505" y="345"/>
                  </a:lnTo>
                  <a:lnTo>
                    <a:pt x="505" y="374"/>
                  </a:lnTo>
                  <a:lnTo>
                    <a:pt x="511" y="380"/>
                  </a:lnTo>
                  <a:lnTo>
                    <a:pt x="511" y="402"/>
                  </a:lnTo>
                  <a:lnTo>
                    <a:pt x="516" y="408"/>
                  </a:lnTo>
                  <a:lnTo>
                    <a:pt x="516" y="431"/>
                  </a:lnTo>
                  <a:lnTo>
                    <a:pt x="522" y="436"/>
                  </a:lnTo>
                  <a:lnTo>
                    <a:pt x="522" y="453"/>
                  </a:lnTo>
                  <a:lnTo>
                    <a:pt x="528" y="459"/>
                  </a:lnTo>
                  <a:lnTo>
                    <a:pt x="528" y="470"/>
                  </a:lnTo>
                  <a:lnTo>
                    <a:pt x="539" y="482"/>
                  </a:lnTo>
                  <a:lnTo>
                    <a:pt x="539" y="487"/>
                  </a:lnTo>
                  <a:lnTo>
                    <a:pt x="545" y="493"/>
                  </a:lnTo>
                  <a:lnTo>
                    <a:pt x="550" y="499"/>
                  </a:lnTo>
                  <a:lnTo>
                    <a:pt x="556" y="499"/>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626" name="Freeform 146"/>
            <p:cNvSpPr>
              <a:spLocks/>
            </p:cNvSpPr>
            <p:nvPr/>
          </p:nvSpPr>
          <p:spPr bwMode="auto">
            <a:xfrm>
              <a:off x="4959" y="3607"/>
              <a:ext cx="68" cy="1"/>
            </a:xfrm>
            <a:custGeom>
              <a:avLst/>
              <a:gdLst>
                <a:gd name="T0" fmla="*/ 0 w 68"/>
                <a:gd name="T1" fmla="*/ 6 w 68"/>
                <a:gd name="T2" fmla="*/ 11 w 68"/>
                <a:gd name="T3" fmla="*/ 17 w 68"/>
                <a:gd name="T4" fmla="*/ 23 w 68"/>
                <a:gd name="T5" fmla="*/ 28 w 68"/>
                <a:gd name="T6" fmla="*/ 34 w 68"/>
                <a:gd name="T7" fmla="*/ 40 w 68"/>
                <a:gd name="T8" fmla="*/ 45 w 68"/>
                <a:gd name="T9" fmla="*/ 51 w 68"/>
                <a:gd name="T10" fmla="*/ 57 w 68"/>
                <a:gd name="T11" fmla="*/ 62 w 68"/>
                <a:gd name="T12" fmla="*/ 68 w 68"/>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Lst>
              <a:rect l="0" t="0" r="r" b="b"/>
              <a:pathLst>
                <a:path w="68">
                  <a:moveTo>
                    <a:pt x="0" y="0"/>
                  </a:moveTo>
                  <a:lnTo>
                    <a:pt x="6" y="0"/>
                  </a:lnTo>
                  <a:lnTo>
                    <a:pt x="11" y="0"/>
                  </a:lnTo>
                  <a:lnTo>
                    <a:pt x="17" y="0"/>
                  </a:lnTo>
                  <a:lnTo>
                    <a:pt x="23" y="0"/>
                  </a:lnTo>
                  <a:lnTo>
                    <a:pt x="28" y="0"/>
                  </a:lnTo>
                  <a:lnTo>
                    <a:pt x="34" y="0"/>
                  </a:lnTo>
                  <a:lnTo>
                    <a:pt x="40" y="0"/>
                  </a:lnTo>
                  <a:lnTo>
                    <a:pt x="45" y="0"/>
                  </a:lnTo>
                  <a:lnTo>
                    <a:pt x="51" y="0"/>
                  </a:lnTo>
                  <a:lnTo>
                    <a:pt x="57" y="0"/>
                  </a:lnTo>
                  <a:lnTo>
                    <a:pt x="62" y="0"/>
                  </a:lnTo>
                  <a:lnTo>
                    <a:pt x="6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0627" name="Rectangle 147"/>
            <p:cNvSpPr>
              <a:spLocks noChangeArrowheads="1"/>
            </p:cNvSpPr>
            <p:nvPr/>
          </p:nvSpPr>
          <p:spPr bwMode="auto">
            <a:xfrm>
              <a:off x="4703" y="3754"/>
              <a:ext cx="57"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x</a:t>
              </a:r>
              <a:endParaRPr lang="en-US"/>
            </a:p>
          </p:txBody>
        </p:sp>
        <p:sp>
          <p:nvSpPr>
            <p:cNvPr id="20628" name="Rectangle 148"/>
            <p:cNvSpPr>
              <a:spLocks noChangeArrowheads="1"/>
            </p:cNvSpPr>
            <p:nvPr/>
          </p:nvSpPr>
          <p:spPr bwMode="auto">
            <a:xfrm rot="16200000">
              <a:off x="3932" y="3187"/>
              <a:ext cx="3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f</a:t>
              </a:r>
              <a:endParaRPr lang="en-US"/>
            </a:p>
          </p:txBody>
        </p:sp>
        <p:sp>
          <p:nvSpPr>
            <p:cNvPr id="20629" name="Rectangle 149"/>
            <p:cNvSpPr>
              <a:spLocks noChangeArrowheads="1"/>
            </p:cNvSpPr>
            <p:nvPr/>
          </p:nvSpPr>
          <p:spPr bwMode="auto">
            <a:xfrm rot="16200000">
              <a:off x="3986" y="3171"/>
              <a:ext cx="44" cy="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100">
                  <a:solidFill>
                    <a:srgbClr val="000000"/>
                  </a:solidFill>
                  <a:latin typeface="Helvetica" charset="0"/>
                </a:rPr>
                <a:t>x</a:t>
              </a:r>
              <a:endParaRPr lang="en-US"/>
            </a:p>
          </p:txBody>
        </p:sp>
        <p:sp>
          <p:nvSpPr>
            <p:cNvPr id="20630" name="Rectangle 150"/>
            <p:cNvSpPr>
              <a:spLocks noChangeArrowheads="1"/>
            </p:cNvSpPr>
            <p:nvPr/>
          </p:nvSpPr>
          <p:spPr bwMode="auto">
            <a:xfrm rot="16200000">
              <a:off x="3882" y="3066"/>
              <a:ext cx="131"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(x)</a:t>
              </a:r>
              <a:endParaRPr lang="en-US"/>
            </a:p>
          </p:txBody>
        </p:sp>
        <p:sp>
          <p:nvSpPr>
            <p:cNvPr id="20631" name="Rectangle 151"/>
            <p:cNvSpPr>
              <a:spLocks noChangeArrowheads="1"/>
            </p:cNvSpPr>
            <p:nvPr/>
          </p:nvSpPr>
          <p:spPr bwMode="auto">
            <a:xfrm>
              <a:off x="3496" y="2836"/>
              <a:ext cx="273"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N=10</a:t>
              </a:r>
              <a:endParaRPr lang="en-US"/>
            </a:p>
          </p:txBody>
        </p:sp>
        <p:sp>
          <p:nvSpPr>
            <p:cNvPr id="20632" name="Rectangle 152"/>
            <p:cNvSpPr>
              <a:spLocks noChangeArrowheads="1"/>
            </p:cNvSpPr>
            <p:nvPr/>
          </p:nvSpPr>
          <p:spPr bwMode="auto">
            <a:xfrm>
              <a:off x="4763" y="2841"/>
              <a:ext cx="460" cy="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sz="1400">
                  <a:solidFill>
                    <a:srgbClr val="000000"/>
                  </a:solidFill>
                  <a:latin typeface="Helvetica" charset="0"/>
                </a:rPr>
                <a:t>N = 1000</a:t>
              </a:r>
              <a:endParaRPr lang="en-US"/>
            </a:p>
          </p:txBody>
        </p:sp>
      </p:grpSp>
      <p:grpSp>
        <p:nvGrpSpPr>
          <p:cNvPr id="20638" name="Group 158"/>
          <p:cNvGrpSpPr>
            <a:grpSpLocks/>
          </p:cNvGrpSpPr>
          <p:nvPr/>
        </p:nvGrpSpPr>
        <p:grpSpPr bwMode="auto">
          <a:xfrm>
            <a:off x="2681289" y="2425701"/>
            <a:ext cx="2898775" cy="1731963"/>
            <a:chOff x="729" y="1528"/>
            <a:chExt cx="1826" cy="1091"/>
          </a:xfrm>
        </p:grpSpPr>
        <p:graphicFrame>
          <p:nvGraphicFramePr>
            <p:cNvPr id="20484" name="Object 4"/>
            <p:cNvGraphicFramePr>
              <a:graphicFrameLocks noChangeAspect="1"/>
            </p:cNvGraphicFramePr>
            <p:nvPr/>
          </p:nvGraphicFramePr>
          <p:xfrm>
            <a:off x="729" y="1528"/>
            <a:ext cx="1702" cy="852"/>
          </p:xfrm>
          <a:graphic>
            <a:graphicData uri="http://schemas.openxmlformats.org/presentationml/2006/ole">
              <mc:AlternateContent xmlns:mc="http://schemas.openxmlformats.org/markup-compatibility/2006">
                <mc:Choice xmlns:v="urn:schemas-microsoft-com:vml" Requires="v">
                  <p:oleObj spid="_x0000_s6145" name="Equation" r:id="rId4" imgW="1295280" imgH="647640" progId="Equation.3">
                    <p:embed/>
                  </p:oleObj>
                </mc:Choice>
                <mc:Fallback>
                  <p:oleObj name="Equation" r:id="rId4" imgW="1295280" imgH="647640" progId="Equation.3">
                    <p:embed/>
                    <p:pic>
                      <p:nvPicPr>
                        <p:cNvPr id="2048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 y="1528"/>
                          <a:ext cx="1702" cy="8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0634" name="Text Box 154"/>
            <p:cNvSpPr txBox="1">
              <a:spLocks noChangeArrowheads="1"/>
            </p:cNvSpPr>
            <p:nvPr/>
          </p:nvSpPr>
          <p:spPr bwMode="auto">
            <a:xfrm>
              <a:off x="1586" y="2407"/>
              <a:ext cx="96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600">
                  <a:solidFill>
                    <a:schemeClr val="tx2"/>
                  </a:solidFill>
                  <a:latin typeface="Arial" charset="0"/>
                </a:rPr>
                <a:t>Kernel function</a:t>
              </a:r>
            </a:p>
          </p:txBody>
        </p:sp>
        <p:sp>
          <p:nvSpPr>
            <p:cNvPr id="20635" name="Line 155"/>
            <p:cNvSpPr>
              <a:spLocks noChangeShapeType="1"/>
            </p:cNvSpPr>
            <p:nvPr/>
          </p:nvSpPr>
          <p:spPr bwMode="auto">
            <a:xfrm flipH="1" flipV="1">
              <a:off x="1840" y="2206"/>
              <a:ext cx="100" cy="227"/>
            </a:xfrm>
            <a:prstGeom prst="line">
              <a:avLst/>
            </a:prstGeom>
            <a:noFill/>
            <a:ln w="25400">
              <a:solidFill>
                <a:schemeClr val="tx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a:p>
          </p:txBody>
        </p:sp>
      </p:grpSp>
      <p:graphicFrame>
        <p:nvGraphicFramePr>
          <p:cNvPr id="20636" name="Object 156"/>
          <p:cNvGraphicFramePr>
            <a:graphicFrameLocks noChangeAspect="1"/>
          </p:cNvGraphicFramePr>
          <p:nvPr/>
        </p:nvGraphicFramePr>
        <p:xfrm>
          <a:off x="2616200" y="4794251"/>
          <a:ext cx="2947988" cy="860425"/>
        </p:xfrm>
        <a:graphic>
          <a:graphicData uri="http://schemas.openxmlformats.org/presentationml/2006/ole">
            <mc:AlternateContent xmlns:mc="http://schemas.openxmlformats.org/markup-compatibility/2006">
              <mc:Choice xmlns:v="urn:schemas-microsoft-com:vml" Requires="v">
                <p:oleObj spid="_x0000_s6146" name="Equation" r:id="rId6" imgW="1523880" imgH="444240" progId="Equation.3">
                  <p:embed/>
                </p:oleObj>
              </mc:Choice>
              <mc:Fallback>
                <p:oleObj name="Equation" r:id="rId6" imgW="1523880" imgH="444240" progId="Equation.3">
                  <p:embed/>
                  <p:pic>
                    <p:nvPicPr>
                      <p:cNvPr id="20636" name="Object 1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6200" y="4794251"/>
                        <a:ext cx="2947988" cy="8604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29356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a:xfrm>
            <a:off x="2580289" y="0"/>
            <a:ext cx="7772400" cy="1143000"/>
          </a:xfrm>
        </p:spPr>
        <p:txBody>
          <a:bodyPr/>
          <a:lstStyle/>
          <a:p>
            <a:pPr eaLnBrk="1" hangingPunct="1"/>
            <a:r>
              <a:rPr lang="en-US" dirty="0"/>
              <a:t>Information Theoretic Learning </a:t>
            </a:r>
            <a:br>
              <a:rPr lang="en-US" dirty="0"/>
            </a:br>
            <a:r>
              <a:rPr lang="en-US" sz="2400" dirty="0"/>
              <a:t>Information Potential Estimation</a:t>
            </a:r>
          </a:p>
        </p:txBody>
      </p:sp>
      <p:sp>
        <p:nvSpPr>
          <p:cNvPr id="4102" name="Rectangle 3"/>
          <p:cNvSpPr>
            <a:spLocks noGrp="1" noChangeArrowheads="1"/>
          </p:cNvSpPr>
          <p:nvPr>
            <p:ph type="body" sz="half" idx="1"/>
          </p:nvPr>
        </p:nvSpPr>
        <p:spPr>
          <a:xfrm>
            <a:off x="1361672" y="1417405"/>
            <a:ext cx="7339012" cy="4113212"/>
          </a:xfrm>
        </p:spPr>
        <p:txBody>
          <a:bodyPr>
            <a:normAutofit/>
          </a:bodyPr>
          <a:lstStyle/>
          <a:p>
            <a:pPr eaLnBrk="1" hangingPunct="1">
              <a:buFontTx/>
              <a:buNone/>
            </a:pPr>
            <a:r>
              <a:rPr lang="en-US" dirty="0"/>
              <a:t>Quadratic entropy &amp; Gaussian kernels:</a:t>
            </a:r>
          </a:p>
        </p:txBody>
      </p:sp>
      <p:sp>
        <p:nvSpPr>
          <p:cNvPr id="4103" name="AutoShape 9"/>
          <p:cNvSpPr>
            <a:spLocks/>
          </p:cNvSpPr>
          <p:nvPr/>
        </p:nvSpPr>
        <p:spPr bwMode="auto">
          <a:xfrm rot="16200000">
            <a:off x="5442745" y="3653632"/>
            <a:ext cx="233362" cy="2466975"/>
          </a:xfrm>
          <a:prstGeom prst="leftBrace">
            <a:avLst>
              <a:gd name="adj1" fmla="val 88095"/>
              <a:gd name="adj2" fmla="val 50000"/>
            </a:avLst>
          </a:prstGeom>
          <a:noFill/>
          <a:ln w="25400">
            <a:solidFill>
              <a:srgbClr val="663300"/>
            </a:solidFill>
            <a:round/>
            <a:headEnd/>
            <a:tailEnd/>
          </a:ln>
        </p:spPr>
        <p:txBody>
          <a:bodyPr wrap="none" anchor="ctr"/>
          <a:lstStyle/>
          <a:p>
            <a:endParaRPr lang="en-US"/>
          </a:p>
        </p:txBody>
      </p:sp>
      <p:graphicFrame>
        <p:nvGraphicFramePr>
          <p:cNvPr id="4099" name="Object 5"/>
          <p:cNvGraphicFramePr>
            <a:graphicFrameLocks noChangeAspect="1"/>
          </p:cNvGraphicFramePr>
          <p:nvPr/>
        </p:nvGraphicFramePr>
        <p:xfrm>
          <a:off x="2363788" y="2124076"/>
          <a:ext cx="6076950" cy="2576513"/>
        </p:xfrm>
        <a:graphic>
          <a:graphicData uri="http://schemas.openxmlformats.org/presentationml/2006/ole">
            <mc:AlternateContent xmlns:mc="http://schemas.openxmlformats.org/markup-compatibility/2006">
              <mc:Choice xmlns:v="urn:schemas-microsoft-com:vml" Requires="v">
                <p:oleObj spid="_x0000_s7169" name="Equation" r:id="rId4" imgW="3530520" imgH="1498320" progId="Equation.3">
                  <p:embed/>
                </p:oleObj>
              </mc:Choice>
              <mc:Fallback>
                <p:oleObj name="Equation" r:id="rId4" imgW="3530520" imgH="1498320" progId="Equation.3">
                  <p:embed/>
                  <p:pic>
                    <p:nvPicPr>
                      <p:cNvPr id="409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3788" y="2124076"/>
                        <a:ext cx="6076950" cy="25765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104" name="Text Box 6"/>
          <p:cNvSpPr txBox="1">
            <a:spLocks noChangeArrowheads="1"/>
          </p:cNvSpPr>
          <p:nvPr/>
        </p:nvSpPr>
        <p:spPr bwMode="auto">
          <a:xfrm>
            <a:off x="7982134" y="3925889"/>
            <a:ext cx="2063385" cy="830997"/>
          </a:xfrm>
          <a:prstGeom prst="rect">
            <a:avLst/>
          </a:prstGeom>
          <a:noFill/>
          <a:ln w="9525">
            <a:noFill/>
            <a:miter lim="800000"/>
            <a:headEnd/>
            <a:tailEnd/>
          </a:ln>
        </p:spPr>
        <p:txBody>
          <a:bodyPr wrap="none">
            <a:spAutoFit/>
          </a:bodyPr>
          <a:lstStyle/>
          <a:p>
            <a:pPr algn="ctr"/>
            <a:r>
              <a:rPr lang="en-US" sz="1600">
                <a:solidFill>
                  <a:schemeClr val="tx2"/>
                </a:solidFill>
                <a:latin typeface="Arial" pitchFamily="34" charset="0"/>
              </a:rPr>
              <a:t>Pairwise interactions</a:t>
            </a:r>
          </a:p>
          <a:p>
            <a:pPr algn="ctr"/>
            <a:r>
              <a:rPr lang="en-US" sz="1600">
                <a:solidFill>
                  <a:schemeClr val="tx2"/>
                </a:solidFill>
                <a:latin typeface="Arial" pitchFamily="34" charset="0"/>
              </a:rPr>
              <a:t>between samples</a:t>
            </a:r>
          </a:p>
          <a:p>
            <a:pPr algn="ctr"/>
            <a:r>
              <a:rPr lang="en-US" sz="1600">
                <a:solidFill>
                  <a:schemeClr val="tx2"/>
                </a:solidFill>
                <a:latin typeface="Arial" pitchFamily="34" charset="0"/>
              </a:rPr>
              <a:t>O(N</a:t>
            </a:r>
            <a:r>
              <a:rPr lang="en-US" sz="1600" baseline="30000">
                <a:solidFill>
                  <a:schemeClr val="tx2"/>
                </a:solidFill>
                <a:latin typeface="Arial" pitchFamily="34" charset="0"/>
              </a:rPr>
              <a:t>2</a:t>
            </a:r>
            <a:r>
              <a:rPr lang="en-US" sz="1600">
                <a:solidFill>
                  <a:schemeClr val="tx2"/>
                </a:solidFill>
                <a:latin typeface="Arial" pitchFamily="34" charset="0"/>
              </a:rPr>
              <a:t>)</a:t>
            </a:r>
          </a:p>
        </p:txBody>
      </p:sp>
      <p:sp>
        <p:nvSpPr>
          <p:cNvPr id="4105" name="Line 7"/>
          <p:cNvSpPr>
            <a:spLocks noChangeShapeType="1"/>
          </p:cNvSpPr>
          <p:nvPr/>
        </p:nvSpPr>
        <p:spPr bwMode="auto">
          <a:xfrm flipH="1">
            <a:off x="6878639" y="4210051"/>
            <a:ext cx="1125537" cy="15875"/>
          </a:xfrm>
          <a:prstGeom prst="line">
            <a:avLst/>
          </a:prstGeom>
          <a:noFill/>
          <a:ln w="25400">
            <a:solidFill>
              <a:srgbClr val="663300"/>
            </a:solidFill>
            <a:round/>
            <a:headEnd/>
            <a:tailEnd type="triangle" w="med" len="med"/>
          </a:ln>
        </p:spPr>
        <p:txBody>
          <a:bodyPr wrap="none"/>
          <a:lstStyle/>
          <a:p>
            <a:endParaRPr lang="en-US"/>
          </a:p>
        </p:txBody>
      </p:sp>
      <p:sp>
        <p:nvSpPr>
          <p:cNvPr id="4106" name="Text Box 10"/>
          <p:cNvSpPr txBox="1">
            <a:spLocks noChangeArrowheads="1"/>
          </p:cNvSpPr>
          <p:nvPr/>
        </p:nvSpPr>
        <p:spPr bwMode="auto">
          <a:xfrm>
            <a:off x="3925963" y="5054600"/>
            <a:ext cx="3392339" cy="369332"/>
          </a:xfrm>
          <a:prstGeom prst="rect">
            <a:avLst/>
          </a:prstGeom>
          <a:noFill/>
          <a:ln w="9525">
            <a:noFill/>
            <a:miter lim="800000"/>
            <a:headEnd/>
            <a:tailEnd/>
          </a:ln>
        </p:spPr>
        <p:txBody>
          <a:bodyPr wrap="none">
            <a:spAutoFit/>
          </a:bodyPr>
          <a:lstStyle/>
          <a:p>
            <a:pPr algn="ctr"/>
            <a:r>
              <a:rPr lang="en-US">
                <a:solidFill>
                  <a:schemeClr val="tx2"/>
                </a:solidFill>
                <a:latin typeface="Arial" pitchFamily="34" charset="0"/>
              </a:rPr>
              <a:t>Information potential estimator,</a:t>
            </a:r>
            <a:r>
              <a:rPr lang="en-US"/>
              <a:t> </a:t>
            </a:r>
            <a:endParaRPr lang="en-US" b="1"/>
          </a:p>
        </p:txBody>
      </p:sp>
      <p:sp>
        <p:nvSpPr>
          <p:cNvPr id="4107" name="Text Box 12"/>
          <p:cNvSpPr txBox="1">
            <a:spLocks noChangeArrowheads="1"/>
          </p:cNvSpPr>
          <p:nvPr/>
        </p:nvSpPr>
        <p:spPr bwMode="auto">
          <a:xfrm>
            <a:off x="2203451" y="6527800"/>
            <a:ext cx="6805613" cy="336550"/>
          </a:xfrm>
          <a:prstGeom prst="rect">
            <a:avLst/>
          </a:prstGeom>
          <a:noFill/>
          <a:ln w="9525">
            <a:noFill/>
            <a:miter lim="800000"/>
            <a:headEnd/>
            <a:tailEnd/>
          </a:ln>
        </p:spPr>
        <p:txBody>
          <a:bodyPr wrap="none">
            <a:spAutoFit/>
          </a:bodyPr>
          <a:lstStyle/>
          <a:p>
            <a:pPr>
              <a:spcBef>
                <a:spcPct val="0"/>
              </a:spcBef>
            </a:pPr>
            <a:r>
              <a:rPr lang="en-US" sz="1600"/>
              <a:t>Principe, Fisher, Xu, </a:t>
            </a:r>
            <a:r>
              <a:rPr lang="en-US" sz="1600" i="1"/>
              <a:t>Unsupervised Adaptive Filtering</a:t>
            </a:r>
            <a:r>
              <a:rPr lang="en-US" sz="1600"/>
              <a:t>, (S. Haykin), Wiley, 2000.</a:t>
            </a:r>
          </a:p>
        </p:txBody>
      </p:sp>
      <p:sp>
        <p:nvSpPr>
          <p:cNvPr id="4108" name="Text Box 1033"/>
          <p:cNvSpPr txBox="1">
            <a:spLocks noChangeArrowheads="1"/>
          </p:cNvSpPr>
          <p:nvPr/>
        </p:nvSpPr>
        <p:spPr bwMode="auto">
          <a:xfrm>
            <a:off x="1896343" y="5435685"/>
            <a:ext cx="9045459" cy="830997"/>
          </a:xfrm>
          <a:prstGeom prst="rect">
            <a:avLst/>
          </a:prstGeom>
          <a:noFill/>
          <a:ln w="9525">
            <a:noFill/>
            <a:miter lim="800000"/>
            <a:headEnd/>
            <a:tailEnd/>
          </a:ln>
        </p:spPr>
        <p:txBody>
          <a:bodyPr wrap="square">
            <a:spAutoFit/>
          </a:bodyPr>
          <a:lstStyle/>
          <a:p>
            <a:r>
              <a:rPr lang="en-US" sz="2400" dirty="0">
                <a:latin typeface="Arial" pitchFamily="34" charset="0"/>
              </a:rPr>
              <a:t>Data creates a potential field          over the space of the samples parameterized by the kernel size </a:t>
            </a:r>
            <a:r>
              <a:rPr lang="en-US" sz="2400" dirty="0">
                <a:latin typeface="Symbol" pitchFamily="18" charset="2"/>
              </a:rPr>
              <a:t>s, </a:t>
            </a:r>
            <a:r>
              <a:rPr lang="en-US" sz="2400" dirty="0">
                <a:latin typeface="Arial" panose="020B0604020202020204" pitchFamily="34" charset="0"/>
                <a:cs typeface="Arial" panose="020B0604020202020204" pitchFamily="34" charset="0"/>
              </a:rPr>
              <a:t>which is a</a:t>
            </a:r>
            <a:r>
              <a:rPr lang="en-US" sz="2400" u="sng" dirty="0">
                <a:latin typeface="Arial" panose="020B0604020202020204" pitchFamily="34" charset="0"/>
                <a:cs typeface="Arial" panose="020B0604020202020204" pitchFamily="34" charset="0"/>
              </a:rPr>
              <a:t> free </a:t>
            </a:r>
            <a:r>
              <a:rPr lang="en-US" sz="2400" dirty="0">
                <a:latin typeface="Arial" panose="020B0604020202020204" pitchFamily="34" charset="0"/>
                <a:cs typeface="Arial" panose="020B0604020202020204" pitchFamily="34" charset="0"/>
              </a:rPr>
              <a:t>parameter</a:t>
            </a:r>
            <a:endParaRPr lang="en-US" sz="2000" dirty="0">
              <a:latin typeface="Arial" panose="020B0604020202020204" pitchFamily="34" charset="0"/>
              <a:cs typeface="Arial" panose="020B0604020202020204" pitchFamily="34" charset="0"/>
            </a:endParaRPr>
          </a:p>
        </p:txBody>
      </p:sp>
      <p:graphicFrame>
        <p:nvGraphicFramePr>
          <p:cNvPr id="4100" name="Object 1036"/>
          <p:cNvGraphicFramePr>
            <a:graphicFrameLocks noGrp="1" noChangeAspect="1"/>
          </p:cNvGraphicFramePr>
          <p:nvPr>
            <p:ph sz="quarter" idx="3"/>
            <p:extLst>
              <p:ext uri="{D42A27DB-BD31-4B8C-83A1-F6EECF244321}">
                <p14:modId xmlns:p14="http://schemas.microsoft.com/office/powerpoint/2010/main" val="3143275965"/>
              </p:ext>
            </p:extLst>
          </p:nvPr>
        </p:nvGraphicFramePr>
        <p:xfrm>
          <a:off x="5898209" y="5474731"/>
          <a:ext cx="684212" cy="390525"/>
        </p:xfrm>
        <a:graphic>
          <a:graphicData uri="http://schemas.openxmlformats.org/presentationml/2006/ole">
            <mc:AlternateContent xmlns:mc="http://schemas.openxmlformats.org/markup-compatibility/2006">
              <mc:Choice xmlns:v="urn:schemas-microsoft-com:vml" Requires="v">
                <p:oleObj spid="_x0000_s7170" name="Equation" r:id="rId6" imgW="444240" imgH="253800" progId="Equation.3">
                  <p:embed/>
                </p:oleObj>
              </mc:Choice>
              <mc:Fallback>
                <p:oleObj name="Equation" r:id="rId6" imgW="444240" imgH="253800" progId="Equation.3">
                  <p:embed/>
                  <p:pic>
                    <p:nvPicPr>
                      <p:cNvPr id="4100" name="Object 10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8209" y="5474731"/>
                        <a:ext cx="684212" cy="3905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3" name="Object 1036">
            <a:extLst>
              <a:ext uri="{FF2B5EF4-FFF2-40B4-BE49-F238E27FC236}">
                <a16:creationId xmlns:a16="http://schemas.microsoft.com/office/drawing/2014/main" id="{1FC247D8-8BDE-0145-8F09-29F3B01F5F8A}"/>
              </a:ext>
            </a:extLst>
          </p:cNvPr>
          <p:cNvGraphicFramePr>
            <a:graphicFrameLocks noChangeAspect="1"/>
          </p:cNvGraphicFramePr>
          <p:nvPr>
            <p:extLst>
              <p:ext uri="{D42A27DB-BD31-4B8C-83A1-F6EECF244321}">
                <p14:modId xmlns:p14="http://schemas.microsoft.com/office/powerpoint/2010/main" val="2581417091"/>
              </p:ext>
            </p:extLst>
          </p:nvPr>
        </p:nvGraphicFramePr>
        <p:xfrm>
          <a:off x="7404693" y="5021156"/>
          <a:ext cx="684212" cy="390525"/>
        </p:xfrm>
        <a:graphic>
          <a:graphicData uri="http://schemas.openxmlformats.org/presentationml/2006/ole">
            <mc:AlternateContent xmlns:mc="http://schemas.openxmlformats.org/markup-compatibility/2006">
              <mc:Choice xmlns:v="urn:schemas-microsoft-com:vml" Requires="v">
                <p:oleObj spid="_x0000_s7171" name="Equation" r:id="rId6" imgW="444240" imgH="253800" progId="Equation.3">
                  <p:embed/>
                </p:oleObj>
              </mc:Choice>
              <mc:Fallback>
                <p:oleObj name="Equation" r:id="rId6" imgW="444240" imgH="253800" progId="Equation.3">
                  <p:embed/>
                  <p:pic>
                    <p:nvPicPr>
                      <p:cNvPr id="13" name="Object 1036">
                        <a:extLst>
                          <a:ext uri="{FF2B5EF4-FFF2-40B4-BE49-F238E27FC236}">
                            <a16:creationId xmlns:a16="http://schemas.microsoft.com/office/drawing/2014/main" id="{1FC247D8-8BDE-0145-8F09-29F3B01F5F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04693" y="5021156"/>
                        <a:ext cx="684212" cy="3905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1566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2552700" y="0"/>
            <a:ext cx="7772400" cy="1143000"/>
          </a:xfrm>
        </p:spPr>
        <p:txBody>
          <a:bodyPr/>
          <a:lstStyle/>
          <a:p>
            <a:pPr eaLnBrk="1" hangingPunct="1"/>
            <a:r>
              <a:rPr lang="en-US" dirty="0"/>
              <a:t>Information Theoretic Learning </a:t>
            </a:r>
            <a:br>
              <a:rPr lang="en-US" dirty="0"/>
            </a:br>
            <a:r>
              <a:rPr lang="en-US" sz="2400" dirty="0"/>
              <a:t>Information Force</a:t>
            </a:r>
          </a:p>
        </p:txBody>
      </p:sp>
      <p:sp>
        <p:nvSpPr>
          <p:cNvPr id="5125" name="Rectangle 3"/>
          <p:cNvSpPr>
            <a:spLocks noGrp="1" noChangeArrowheads="1"/>
          </p:cNvSpPr>
          <p:nvPr>
            <p:ph type="body" idx="1"/>
          </p:nvPr>
        </p:nvSpPr>
        <p:spPr>
          <a:xfrm>
            <a:off x="1462354" y="1253277"/>
            <a:ext cx="9397140" cy="4113212"/>
          </a:xfrm>
        </p:spPr>
        <p:txBody>
          <a:bodyPr>
            <a:normAutofit fontScale="85000" lnSpcReduction="20000"/>
          </a:bodyPr>
          <a:lstStyle/>
          <a:p>
            <a:pPr eaLnBrk="1" hangingPunct="1"/>
            <a:r>
              <a:rPr lang="en-US" dirty="0"/>
              <a:t>For adaptation there is NO need for the logarithm---- just IP(x)</a:t>
            </a:r>
          </a:p>
          <a:p>
            <a:pPr eaLnBrk="1" hangingPunct="1"/>
            <a:r>
              <a:rPr lang="en-US" dirty="0"/>
              <a:t>Adaptation softens the IP(x) estimation problem because we are only interested in the cost function’s </a:t>
            </a:r>
            <a:r>
              <a:rPr lang="en-US" dirty="0" err="1"/>
              <a:t>extrema</a:t>
            </a:r>
            <a:r>
              <a:rPr lang="en-US" dirty="0"/>
              <a:t> (not the actual value).</a:t>
            </a:r>
          </a:p>
          <a:p>
            <a:pPr eaLnBrk="1" hangingPunct="1"/>
            <a:r>
              <a:rPr lang="en-US" dirty="0"/>
              <a:t>The kernel size </a:t>
            </a:r>
            <a:r>
              <a:rPr lang="en-US" dirty="0">
                <a:latin typeface="Symbol" pitchFamily="18" charset="2"/>
              </a:rPr>
              <a:t>s</a:t>
            </a:r>
            <a:r>
              <a:rPr lang="en-US" dirty="0"/>
              <a:t> can be adapted as an extra parameter.</a:t>
            </a:r>
          </a:p>
          <a:p>
            <a:pPr eaLnBrk="1" hangingPunct="1"/>
            <a:r>
              <a:rPr lang="en-US" dirty="0"/>
              <a:t>In adaptation, samples become </a:t>
            </a:r>
            <a:r>
              <a:rPr lang="en-US" i="1" dirty="0">
                <a:solidFill>
                  <a:schemeClr val="tx2"/>
                </a:solidFill>
              </a:rPr>
              <a:t>information particles</a:t>
            </a:r>
            <a:r>
              <a:rPr lang="en-US" dirty="0"/>
              <a:t> that interact through information forces.</a:t>
            </a:r>
          </a:p>
          <a:p>
            <a:pPr marL="0" indent="0" eaLnBrk="1" hangingPunct="1">
              <a:buNone/>
            </a:pPr>
            <a:endParaRPr lang="en-US" dirty="0"/>
          </a:p>
          <a:p>
            <a:pPr eaLnBrk="1" hangingPunct="1">
              <a:buFontTx/>
              <a:buNone/>
            </a:pPr>
            <a:r>
              <a:rPr lang="en-US" b="1" dirty="0"/>
              <a:t>Information potential field at </a:t>
            </a:r>
            <a:r>
              <a:rPr lang="en-US" b="1" i="1" dirty="0" err="1">
                <a:latin typeface="Times New Roman" pitchFamily="18" charset="0"/>
                <a:cs typeface="Times New Roman" pitchFamily="18" charset="0"/>
              </a:rPr>
              <a:t>x</a:t>
            </a:r>
            <a:r>
              <a:rPr lang="en-US" b="1" i="1" baseline="-25000" dirty="0" err="1">
                <a:latin typeface="Times New Roman" pitchFamily="18" charset="0"/>
                <a:cs typeface="Times New Roman" pitchFamily="18" charset="0"/>
              </a:rPr>
              <a:t>j</a:t>
            </a:r>
            <a:r>
              <a:rPr lang="en-US" dirty="0"/>
              <a:t>:</a:t>
            </a:r>
          </a:p>
          <a:p>
            <a:pPr eaLnBrk="1" hangingPunct="1">
              <a:buFontTx/>
              <a:buNone/>
            </a:pPr>
            <a:endParaRPr lang="en-US" dirty="0"/>
          </a:p>
          <a:p>
            <a:pPr eaLnBrk="1" hangingPunct="1">
              <a:buFontTx/>
              <a:buNone/>
            </a:pPr>
            <a:endParaRPr lang="en-US" dirty="0"/>
          </a:p>
          <a:p>
            <a:pPr eaLnBrk="1" hangingPunct="1">
              <a:buFontTx/>
              <a:buNone/>
            </a:pPr>
            <a:r>
              <a:rPr lang="en-US" b="1" dirty="0"/>
              <a:t>Information force</a:t>
            </a:r>
            <a:r>
              <a:rPr lang="en-US" dirty="0"/>
              <a:t>:</a:t>
            </a:r>
          </a:p>
        </p:txBody>
      </p:sp>
      <p:graphicFrame>
        <p:nvGraphicFramePr>
          <p:cNvPr id="5122" name="Object 4"/>
          <p:cNvGraphicFramePr>
            <a:graphicFrameLocks noChangeAspect="1"/>
          </p:cNvGraphicFramePr>
          <p:nvPr/>
        </p:nvGraphicFramePr>
        <p:xfrm>
          <a:off x="2966874" y="3941107"/>
          <a:ext cx="3194050" cy="763587"/>
        </p:xfrm>
        <a:graphic>
          <a:graphicData uri="http://schemas.openxmlformats.org/presentationml/2006/ole">
            <mc:AlternateContent xmlns:mc="http://schemas.openxmlformats.org/markup-compatibility/2006">
              <mc:Choice xmlns:v="urn:schemas-microsoft-com:vml" Requires="v">
                <p:oleObj spid="_x0000_s8193" name="Equation" r:id="rId4" imgW="1752480" imgH="419040" progId="Equation.3">
                  <p:embed/>
                </p:oleObj>
              </mc:Choice>
              <mc:Fallback>
                <p:oleObj name="Equation" r:id="rId4" imgW="1752480" imgH="419040" progId="Equation.3">
                  <p:embed/>
                  <p:pic>
                    <p:nvPicPr>
                      <p:cNvPr id="5122"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6874" y="3941107"/>
                        <a:ext cx="3194050" cy="763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123" name="Object 5"/>
          <p:cNvGraphicFramePr>
            <a:graphicFrameLocks noChangeAspect="1"/>
          </p:cNvGraphicFramePr>
          <p:nvPr/>
        </p:nvGraphicFramePr>
        <p:xfrm>
          <a:off x="2386013" y="5203825"/>
          <a:ext cx="4144962" cy="946150"/>
        </p:xfrm>
        <a:graphic>
          <a:graphicData uri="http://schemas.openxmlformats.org/presentationml/2006/ole">
            <mc:AlternateContent xmlns:mc="http://schemas.openxmlformats.org/markup-compatibility/2006">
              <mc:Choice xmlns:v="urn:schemas-microsoft-com:vml" Requires="v">
                <p:oleObj spid="_x0000_s8194" name="Equation" r:id="rId6" imgW="2120760" imgH="482400" progId="Equation.3">
                  <p:embed/>
                </p:oleObj>
              </mc:Choice>
              <mc:Fallback>
                <p:oleObj name="Equation" r:id="rId6" imgW="2120760" imgH="482400" progId="Equation.3">
                  <p:embed/>
                  <p:pic>
                    <p:nvPicPr>
                      <p:cNvPr id="512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6013" y="5203825"/>
                        <a:ext cx="4144962" cy="9461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126" name="Text Box 26"/>
          <p:cNvSpPr txBox="1">
            <a:spLocks noChangeArrowheads="1"/>
          </p:cNvSpPr>
          <p:nvPr/>
        </p:nvSpPr>
        <p:spPr bwMode="auto">
          <a:xfrm>
            <a:off x="2206625" y="6227764"/>
            <a:ext cx="6833602" cy="584775"/>
          </a:xfrm>
          <a:prstGeom prst="rect">
            <a:avLst/>
          </a:prstGeom>
          <a:noFill/>
          <a:ln w="9525">
            <a:noFill/>
            <a:miter lim="800000"/>
            <a:headEnd/>
            <a:tailEnd/>
          </a:ln>
        </p:spPr>
        <p:txBody>
          <a:bodyPr wrap="none">
            <a:spAutoFit/>
          </a:bodyPr>
          <a:lstStyle/>
          <a:p>
            <a:r>
              <a:rPr lang="en-US" sz="1600">
                <a:latin typeface="TimesNewRoman" charset="0"/>
              </a:rPr>
              <a:t>Principe, Fisher, Xu, </a:t>
            </a:r>
            <a:r>
              <a:rPr lang="en-US" sz="1600" i="1">
                <a:latin typeface="TimesNewRoman,Italic" charset="0"/>
              </a:rPr>
              <a:t>Unsupervised Adaptive Filtering</a:t>
            </a:r>
            <a:r>
              <a:rPr lang="en-US" sz="1600">
                <a:latin typeface="TimesNewRoman" charset="0"/>
              </a:rPr>
              <a:t>, (S. Haykin), Wiley, 2000.</a:t>
            </a:r>
            <a:endParaRPr lang="en-US" sz="1600">
              <a:cs typeface="Times New Roman" pitchFamily="18" charset="0"/>
            </a:endParaRPr>
          </a:p>
          <a:p>
            <a:r>
              <a:rPr lang="en-US" sz="1600">
                <a:cs typeface="Times New Roman" pitchFamily="18" charset="0"/>
              </a:rPr>
              <a:t>Erdogmus, Principe, Hild, Natural Computing, 2002.</a:t>
            </a:r>
          </a:p>
        </p:txBody>
      </p:sp>
      <p:grpSp>
        <p:nvGrpSpPr>
          <p:cNvPr id="5127" name="Group 31"/>
          <p:cNvGrpSpPr>
            <a:grpSpLocks/>
          </p:cNvGrpSpPr>
          <p:nvPr/>
        </p:nvGrpSpPr>
        <p:grpSpPr bwMode="auto">
          <a:xfrm>
            <a:off x="6331716" y="2959758"/>
            <a:ext cx="3721100" cy="3095625"/>
            <a:chOff x="3002" y="1732"/>
            <a:chExt cx="2344" cy="1950"/>
          </a:xfrm>
        </p:grpSpPr>
        <p:grpSp>
          <p:nvGrpSpPr>
            <p:cNvPr id="5128" name="Group 25"/>
            <p:cNvGrpSpPr>
              <a:grpSpLocks/>
            </p:cNvGrpSpPr>
            <p:nvPr/>
          </p:nvGrpSpPr>
          <p:grpSpPr bwMode="auto">
            <a:xfrm>
              <a:off x="3002" y="1732"/>
              <a:ext cx="2344" cy="1950"/>
              <a:chOff x="3002" y="1823"/>
              <a:chExt cx="2344" cy="1950"/>
            </a:xfrm>
          </p:grpSpPr>
          <p:pic>
            <p:nvPicPr>
              <p:cNvPr id="5131" name="Picture 20"/>
              <p:cNvPicPr>
                <a:picLocks noChangeAspect="1" noChangeArrowheads="1"/>
              </p:cNvPicPr>
              <p:nvPr/>
            </p:nvPicPr>
            <p:blipFill>
              <a:blip r:embed="rId8" cstate="print"/>
              <a:srcRect/>
              <a:stretch>
                <a:fillRect/>
              </a:stretch>
            </p:blipFill>
            <p:spPr bwMode="auto">
              <a:xfrm>
                <a:off x="3002" y="2468"/>
                <a:ext cx="2344" cy="1305"/>
              </a:xfrm>
              <a:prstGeom prst="rect">
                <a:avLst/>
              </a:prstGeom>
              <a:noFill/>
              <a:ln w="9525">
                <a:noFill/>
                <a:miter lim="800000"/>
                <a:headEnd/>
                <a:tailEnd/>
              </a:ln>
            </p:spPr>
          </p:pic>
          <p:sp>
            <p:nvSpPr>
              <p:cNvPr id="5132" name="Oval 21"/>
              <p:cNvSpPr>
                <a:spLocks noChangeArrowheads="1"/>
              </p:cNvSpPr>
              <p:nvPr/>
            </p:nvSpPr>
            <p:spPr bwMode="auto">
              <a:xfrm>
                <a:off x="3835" y="2053"/>
                <a:ext cx="233" cy="242"/>
              </a:xfrm>
              <a:prstGeom prst="ellipse">
                <a:avLst/>
              </a:prstGeom>
              <a:solidFill>
                <a:srgbClr val="663300"/>
              </a:solidFill>
              <a:ln w="12700">
                <a:solidFill>
                  <a:srgbClr val="663300"/>
                </a:solidFill>
                <a:round/>
                <a:headEnd/>
                <a:tailEnd/>
              </a:ln>
            </p:spPr>
            <p:txBody>
              <a:bodyPr wrap="none" anchor="ctr"/>
              <a:lstStyle/>
              <a:p>
                <a:endParaRPr lang="en-US"/>
              </a:p>
            </p:txBody>
          </p:sp>
          <p:sp>
            <p:nvSpPr>
              <p:cNvPr id="5133" name="Oval 22"/>
              <p:cNvSpPr>
                <a:spLocks noChangeArrowheads="1"/>
              </p:cNvSpPr>
              <p:nvPr/>
            </p:nvSpPr>
            <p:spPr bwMode="auto">
              <a:xfrm>
                <a:off x="4309" y="1860"/>
                <a:ext cx="233" cy="242"/>
              </a:xfrm>
              <a:prstGeom prst="ellipse">
                <a:avLst/>
              </a:prstGeom>
              <a:solidFill>
                <a:srgbClr val="663300"/>
              </a:solidFill>
              <a:ln w="12700">
                <a:solidFill>
                  <a:srgbClr val="663300"/>
                </a:solidFill>
                <a:round/>
                <a:headEnd/>
                <a:tailEnd/>
              </a:ln>
            </p:spPr>
            <p:txBody>
              <a:bodyPr wrap="none" anchor="ctr"/>
              <a:lstStyle/>
              <a:p>
                <a:endParaRPr lang="en-US"/>
              </a:p>
            </p:txBody>
          </p:sp>
          <p:sp>
            <p:nvSpPr>
              <p:cNvPr id="5134" name="Line 23"/>
              <p:cNvSpPr>
                <a:spLocks noChangeShapeType="1"/>
              </p:cNvSpPr>
              <p:nvPr/>
            </p:nvSpPr>
            <p:spPr bwMode="auto">
              <a:xfrm flipV="1">
                <a:off x="4471" y="1823"/>
                <a:ext cx="258" cy="133"/>
              </a:xfrm>
              <a:prstGeom prst="line">
                <a:avLst/>
              </a:prstGeom>
              <a:noFill/>
              <a:ln w="50800">
                <a:solidFill>
                  <a:srgbClr val="663300"/>
                </a:solidFill>
                <a:round/>
                <a:headEnd type="none" w="sm" len="sm"/>
                <a:tailEnd type="stealth" w="med" len="med"/>
              </a:ln>
            </p:spPr>
            <p:txBody>
              <a:bodyPr wrap="none" anchor="ctr"/>
              <a:lstStyle/>
              <a:p>
                <a:endParaRPr lang="en-US"/>
              </a:p>
            </p:txBody>
          </p:sp>
          <p:sp>
            <p:nvSpPr>
              <p:cNvPr id="5135" name="Line 24"/>
              <p:cNvSpPr>
                <a:spLocks noChangeShapeType="1"/>
              </p:cNvSpPr>
              <p:nvPr/>
            </p:nvSpPr>
            <p:spPr bwMode="auto">
              <a:xfrm flipV="1">
                <a:off x="3643" y="2195"/>
                <a:ext cx="258" cy="133"/>
              </a:xfrm>
              <a:prstGeom prst="line">
                <a:avLst/>
              </a:prstGeom>
              <a:noFill/>
              <a:ln w="50800">
                <a:solidFill>
                  <a:srgbClr val="663300"/>
                </a:solidFill>
                <a:round/>
                <a:headEnd type="stealth" w="med" len="med"/>
                <a:tailEnd type="none" w="sm" len="sm"/>
              </a:ln>
            </p:spPr>
            <p:txBody>
              <a:bodyPr wrap="none" anchor="ctr"/>
              <a:lstStyle/>
              <a:p>
                <a:endParaRPr lang="en-US"/>
              </a:p>
            </p:txBody>
          </p:sp>
        </p:grpSp>
        <p:sp>
          <p:nvSpPr>
            <p:cNvPr id="5129" name="Text Box 29"/>
            <p:cNvSpPr txBox="1">
              <a:spLocks noChangeArrowheads="1"/>
            </p:cNvSpPr>
            <p:nvPr/>
          </p:nvSpPr>
          <p:spPr bwMode="auto">
            <a:xfrm>
              <a:off x="4014" y="2062"/>
              <a:ext cx="284" cy="233"/>
            </a:xfrm>
            <a:prstGeom prst="rect">
              <a:avLst/>
            </a:prstGeom>
            <a:noFill/>
            <a:ln w="9525">
              <a:noFill/>
              <a:miter lim="800000"/>
              <a:headEnd/>
              <a:tailEnd/>
            </a:ln>
          </p:spPr>
          <p:txBody>
            <a:bodyPr>
              <a:spAutoFit/>
            </a:bodyPr>
            <a:lstStyle/>
            <a:p>
              <a:r>
                <a:rPr lang="en-US" i="1" dirty="0" err="1"/>
                <a:t>x</a:t>
              </a:r>
              <a:r>
                <a:rPr lang="en-US" i="1" baseline="-25000" dirty="0" err="1"/>
                <a:t>j</a:t>
              </a:r>
              <a:endParaRPr lang="en-US" i="1" dirty="0"/>
            </a:p>
          </p:txBody>
        </p:sp>
        <p:sp>
          <p:nvSpPr>
            <p:cNvPr id="5130" name="Text Box 30"/>
            <p:cNvSpPr txBox="1">
              <a:spLocks noChangeArrowheads="1"/>
            </p:cNvSpPr>
            <p:nvPr/>
          </p:nvSpPr>
          <p:spPr bwMode="auto">
            <a:xfrm>
              <a:off x="4485" y="1887"/>
              <a:ext cx="284" cy="233"/>
            </a:xfrm>
            <a:prstGeom prst="rect">
              <a:avLst/>
            </a:prstGeom>
            <a:noFill/>
            <a:ln w="9525">
              <a:noFill/>
              <a:miter lim="800000"/>
              <a:headEnd/>
              <a:tailEnd/>
            </a:ln>
          </p:spPr>
          <p:txBody>
            <a:bodyPr>
              <a:spAutoFit/>
            </a:bodyPr>
            <a:lstStyle/>
            <a:p>
              <a:r>
                <a:rPr lang="en-US" i="1" dirty="0"/>
                <a:t>x</a:t>
              </a:r>
              <a:r>
                <a:rPr lang="en-US" i="1" baseline="-25000" dirty="0"/>
                <a:t>i</a:t>
              </a:r>
              <a:endParaRPr lang="en-US" i="1" dirty="0"/>
            </a:p>
          </p:txBody>
        </p:sp>
      </p:grpSp>
    </p:spTree>
    <p:extLst>
      <p:ext uri="{BB962C8B-B14F-4D97-AF65-F5344CB8AC3E}">
        <p14:creationId xmlns:p14="http://schemas.microsoft.com/office/powerpoint/2010/main" val="520826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4"/>
          <p:cNvSpPr>
            <a:spLocks noGrp="1"/>
          </p:cNvSpPr>
          <p:nvPr>
            <p:ph type="dt" sz="quarter" idx="10"/>
          </p:nvPr>
        </p:nvSpPr>
        <p:spPr/>
        <p:txBody>
          <a:bodyPr/>
          <a:lstStyle/>
          <a:p>
            <a:pPr>
              <a:defRPr/>
            </a:pPr>
            <a:fld id="{A81791CF-B80E-4E87-B9BD-35D9846C6649}" type="datetime4">
              <a:rPr lang="en-US"/>
              <a:pPr>
                <a:defRPr/>
              </a:pPr>
              <a:t>July 7, 2019</a:t>
            </a:fld>
            <a:endParaRPr lang="en-US"/>
          </a:p>
        </p:txBody>
      </p:sp>
      <p:sp>
        <p:nvSpPr>
          <p:cNvPr id="13" name="Slide Number Placeholder 6"/>
          <p:cNvSpPr>
            <a:spLocks noGrp="1"/>
          </p:cNvSpPr>
          <p:nvPr>
            <p:ph type="sldNum" sz="quarter" idx="12"/>
          </p:nvPr>
        </p:nvSpPr>
        <p:spPr/>
        <p:txBody>
          <a:bodyPr/>
          <a:lstStyle/>
          <a:p>
            <a:pPr>
              <a:defRPr/>
            </a:pPr>
            <a:fld id="{70204E6A-DC82-4E3A-A76C-6346C0C894F3}" type="slidenum">
              <a:rPr lang="en-US"/>
              <a:pPr>
                <a:defRPr/>
              </a:pPr>
              <a:t>13</a:t>
            </a:fld>
            <a:endParaRPr lang="en-US"/>
          </a:p>
        </p:txBody>
      </p:sp>
      <p:sp>
        <p:nvSpPr>
          <p:cNvPr id="6152" name="Rectangle 2"/>
          <p:cNvSpPr>
            <a:spLocks noGrp="1" noChangeArrowheads="1"/>
          </p:cNvSpPr>
          <p:nvPr>
            <p:ph type="title"/>
          </p:nvPr>
        </p:nvSpPr>
        <p:spPr>
          <a:xfrm>
            <a:off x="2455864" y="171450"/>
            <a:ext cx="6967537" cy="1143000"/>
          </a:xfrm>
          <a:noFill/>
        </p:spPr>
        <p:txBody>
          <a:bodyPr vert="horz" lIns="92075" tIns="46038" rIns="92075" bIns="46038" rtlCol="0" anchor="ctr">
            <a:normAutofit fontScale="90000"/>
          </a:bodyPr>
          <a:lstStyle/>
          <a:p>
            <a:pPr eaLnBrk="1" hangingPunct="1"/>
            <a:r>
              <a:rPr lang="en-US" dirty="0"/>
              <a:t>Information Theoretic Learning </a:t>
            </a:r>
            <a:br>
              <a:rPr lang="en-US" dirty="0"/>
            </a:br>
            <a:r>
              <a:rPr lang="en-US" sz="2700" dirty="0"/>
              <a:t>Minimum Error Entropy (MEE) versus MSE</a:t>
            </a:r>
            <a:r>
              <a:rPr lang="en-US" sz="5300" dirty="0"/>
              <a:t> </a:t>
            </a:r>
            <a:endParaRPr lang="en-US" dirty="0"/>
          </a:p>
        </p:txBody>
      </p:sp>
      <p:sp>
        <p:nvSpPr>
          <p:cNvPr id="6153" name="Rectangle 3"/>
          <p:cNvSpPr>
            <a:spLocks noGrp="1" noChangeArrowheads="1"/>
          </p:cNvSpPr>
          <p:nvPr>
            <p:ph type="body" sz="half" idx="1"/>
          </p:nvPr>
        </p:nvSpPr>
        <p:spPr>
          <a:xfrm>
            <a:off x="433953" y="1700214"/>
            <a:ext cx="10126097" cy="4395787"/>
          </a:xfrm>
          <a:noFill/>
        </p:spPr>
        <p:txBody>
          <a:bodyPr vert="horz" lIns="92075" tIns="46038" rIns="92075" bIns="46038" rtlCol="0">
            <a:normAutofit fontScale="92500" lnSpcReduction="20000"/>
          </a:bodyPr>
          <a:lstStyle/>
          <a:p>
            <a:pPr eaLnBrk="1" hangingPunct="1">
              <a:lnSpc>
                <a:spcPct val="80000"/>
              </a:lnSpc>
              <a:buFontTx/>
              <a:buNone/>
            </a:pPr>
            <a:r>
              <a:rPr lang="en-US" sz="2400" dirty="0">
                <a:latin typeface="Arial" panose="020B0604020202020204" pitchFamily="34" charset="0"/>
                <a:cs typeface="Arial" panose="020B0604020202020204" pitchFamily="34" charset="0"/>
              </a:rPr>
              <a:t>If steepest descent algorithms are employed for optimization of a linear system</a:t>
            </a:r>
          </a:p>
          <a:p>
            <a:pPr eaLnBrk="1" hangingPunct="1">
              <a:lnSpc>
                <a:spcPct val="80000"/>
              </a:lnSpc>
              <a:buFontTx/>
              <a:buNone/>
            </a:pPr>
            <a:endParaRPr lang="en-US" sz="2400" dirty="0">
              <a:latin typeface="Arial" panose="020B0604020202020204" pitchFamily="34" charset="0"/>
              <a:cs typeface="Arial" panose="020B0604020202020204" pitchFamily="34" charset="0"/>
            </a:endParaRPr>
          </a:p>
          <a:p>
            <a:pPr eaLnBrk="1" hangingPunct="1">
              <a:lnSpc>
                <a:spcPct val="80000"/>
              </a:lnSpc>
              <a:buFontTx/>
              <a:buNone/>
            </a:pPr>
            <a:r>
              <a:rPr lang="en-US" sz="2400" dirty="0">
                <a:latin typeface="Arial" panose="020B0604020202020204" pitchFamily="34" charset="0"/>
                <a:cs typeface="Arial" panose="020B0604020202020204" pitchFamily="34" charset="0"/>
              </a:rPr>
              <a:t>Given a batch of N samples the error IP is</a:t>
            </a:r>
          </a:p>
          <a:p>
            <a:pPr eaLnBrk="1" hangingPunct="1">
              <a:lnSpc>
                <a:spcPct val="80000"/>
              </a:lnSpc>
              <a:buFontTx/>
              <a:buNone/>
            </a:pPr>
            <a:endParaRPr lang="en-US" sz="2400" dirty="0">
              <a:latin typeface="Arial" panose="020B0604020202020204" pitchFamily="34" charset="0"/>
              <a:cs typeface="Arial" panose="020B0604020202020204" pitchFamily="34" charset="0"/>
            </a:endParaRPr>
          </a:p>
          <a:p>
            <a:pPr eaLnBrk="1" hangingPunct="1">
              <a:lnSpc>
                <a:spcPct val="80000"/>
              </a:lnSpc>
              <a:buFontTx/>
              <a:buNone/>
            </a:pPr>
            <a:r>
              <a:rPr lang="en-US" sz="2400" dirty="0">
                <a:latin typeface="Arial" panose="020B0604020202020204" pitchFamily="34" charset="0"/>
                <a:cs typeface="Arial" panose="020B0604020202020204" pitchFamily="34" charset="0"/>
              </a:rPr>
              <a:t>For an FIR the gradient becomes</a:t>
            </a:r>
            <a:r>
              <a:rPr lang="en-US" sz="3200" dirty="0">
                <a:latin typeface="Arial" panose="020B0604020202020204" pitchFamily="34" charset="0"/>
                <a:cs typeface="Arial" panose="020B0604020202020204" pitchFamily="34" charset="0"/>
              </a:rPr>
              <a:t> </a:t>
            </a:r>
          </a:p>
          <a:p>
            <a:pPr eaLnBrk="1" hangingPunct="1">
              <a:lnSpc>
                <a:spcPct val="80000"/>
              </a:lnSpc>
              <a:buFontTx/>
              <a:buNone/>
            </a:pPr>
            <a:endParaRPr lang="en-US" sz="3200" dirty="0">
              <a:latin typeface="Arial" panose="020B0604020202020204" pitchFamily="34" charset="0"/>
              <a:cs typeface="Arial" panose="020B0604020202020204" pitchFamily="34" charset="0"/>
            </a:endParaRPr>
          </a:p>
          <a:p>
            <a:pPr eaLnBrk="1" hangingPunct="1">
              <a:lnSpc>
                <a:spcPct val="80000"/>
              </a:lnSpc>
              <a:buFontTx/>
              <a:buNone/>
            </a:pPr>
            <a:endParaRPr lang="en-US" sz="3200" dirty="0">
              <a:latin typeface="Arial" panose="020B0604020202020204" pitchFamily="34" charset="0"/>
              <a:cs typeface="Arial" panose="020B0604020202020204" pitchFamily="34" charset="0"/>
            </a:endParaRPr>
          </a:p>
          <a:p>
            <a:pPr eaLnBrk="1" hangingPunct="1">
              <a:lnSpc>
                <a:spcPct val="80000"/>
              </a:lnSpc>
              <a:buFontTx/>
              <a:buNone/>
            </a:pPr>
            <a:endParaRPr lang="en-US" sz="1400" dirty="0">
              <a:latin typeface="Arial" panose="020B0604020202020204" pitchFamily="34" charset="0"/>
              <a:cs typeface="Arial" panose="020B0604020202020204" pitchFamily="34" charset="0"/>
            </a:endParaRPr>
          </a:p>
          <a:p>
            <a:pPr eaLnBrk="1" hangingPunct="1">
              <a:lnSpc>
                <a:spcPct val="80000"/>
              </a:lnSpc>
              <a:buFontTx/>
              <a:buNone/>
            </a:pPr>
            <a:r>
              <a:rPr lang="en-US" sz="2400" dirty="0">
                <a:latin typeface="Arial" panose="020B0604020202020204" pitchFamily="34" charset="0"/>
                <a:cs typeface="Arial" panose="020B0604020202020204" pitchFamily="34" charset="0"/>
              </a:rPr>
              <a:t>A stochastic gradient approximation (O(L)) for EEC</a:t>
            </a:r>
          </a:p>
          <a:p>
            <a:pPr eaLnBrk="1" hangingPunct="1">
              <a:lnSpc>
                <a:spcPct val="80000"/>
              </a:lnSpc>
              <a:buFontTx/>
              <a:buNone/>
            </a:pPr>
            <a:endParaRPr lang="en-US" sz="2400" dirty="0">
              <a:latin typeface="Arial" panose="020B0604020202020204" pitchFamily="34" charset="0"/>
              <a:cs typeface="Arial" panose="020B0604020202020204" pitchFamily="34" charset="0"/>
            </a:endParaRPr>
          </a:p>
          <a:p>
            <a:pPr eaLnBrk="1" hangingPunct="1">
              <a:lnSpc>
                <a:spcPct val="80000"/>
              </a:lnSpc>
              <a:buFontTx/>
              <a:buNone/>
            </a:pPr>
            <a:endParaRPr lang="en-US" sz="2400" dirty="0">
              <a:latin typeface="Arial" panose="020B0604020202020204" pitchFamily="34" charset="0"/>
              <a:cs typeface="Arial" panose="020B0604020202020204" pitchFamily="34" charset="0"/>
            </a:endParaRPr>
          </a:p>
          <a:p>
            <a:pPr eaLnBrk="1" hangingPunct="1">
              <a:lnSpc>
                <a:spcPct val="80000"/>
              </a:lnSpc>
              <a:buFontTx/>
              <a:buNone/>
            </a:pPr>
            <a:r>
              <a:rPr lang="en-US" sz="2400" dirty="0">
                <a:latin typeface="Arial" panose="020B0604020202020204" pitchFamily="34" charset="0"/>
                <a:cs typeface="Arial" panose="020B0604020202020204" pitchFamily="34" charset="0"/>
              </a:rPr>
              <a:t>For L=1</a:t>
            </a:r>
          </a:p>
          <a:p>
            <a:pPr eaLnBrk="1" hangingPunct="1">
              <a:lnSpc>
                <a:spcPct val="80000"/>
              </a:lnSpc>
              <a:buFontTx/>
              <a:buNone/>
            </a:pPr>
            <a:endParaRPr lang="en-US" sz="2000" dirty="0"/>
          </a:p>
        </p:txBody>
      </p:sp>
      <p:sp>
        <p:nvSpPr>
          <p:cNvPr id="6154" name="Rectangle 4"/>
          <p:cNvSpPr>
            <a:spLocks noChangeArrowheads="1"/>
          </p:cNvSpPr>
          <p:nvPr/>
        </p:nvSpPr>
        <p:spPr bwMode="auto">
          <a:xfrm>
            <a:off x="1524001" y="3144322"/>
            <a:ext cx="184731" cy="369332"/>
          </a:xfrm>
          <a:prstGeom prst="rect">
            <a:avLst/>
          </a:prstGeom>
          <a:noFill/>
          <a:ln w="9525">
            <a:noFill/>
            <a:miter lim="800000"/>
            <a:headEnd/>
            <a:tailEnd/>
          </a:ln>
        </p:spPr>
        <p:txBody>
          <a:bodyPr wrap="none" anchor="ctr">
            <a:spAutoFit/>
          </a:bodyPr>
          <a:lstStyle/>
          <a:p>
            <a:endParaRPr lang="en-US"/>
          </a:p>
        </p:txBody>
      </p:sp>
      <p:sp>
        <p:nvSpPr>
          <p:cNvPr id="6155" name="Rectangle 5"/>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endParaRPr lang="en-US"/>
          </a:p>
        </p:txBody>
      </p:sp>
      <p:graphicFrame>
        <p:nvGraphicFramePr>
          <p:cNvPr id="6146" name="Object 6"/>
          <p:cNvGraphicFramePr>
            <a:graphicFrameLocks noChangeAspect="1"/>
          </p:cNvGraphicFramePr>
          <p:nvPr>
            <p:extLst>
              <p:ext uri="{D42A27DB-BD31-4B8C-83A1-F6EECF244321}">
                <p14:modId xmlns:p14="http://schemas.microsoft.com/office/powerpoint/2010/main" val="1625742513"/>
              </p:ext>
            </p:extLst>
          </p:nvPr>
        </p:nvGraphicFramePr>
        <p:xfrm>
          <a:off x="6917518" y="2508708"/>
          <a:ext cx="2979738" cy="698500"/>
        </p:xfrm>
        <a:graphic>
          <a:graphicData uri="http://schemas.openxmlformats.org/presentationml/2006/ole">
            <mc:AlternateContent xmlns:mc="http://schemas.openxmlformats.org/markup-compatibility/2006">
              <mc:Choice xmlns:v="urn:schemas-microsoft-com:vml" Requires="v">
                <p:oleObj spid="_x0000_s9217" name="Equation" r:id="rId4" imgW="1917360" imgH="444240" progId="Equation.3">
                  <p:embed/>
                </p:oleObj>
              </mc:Choice>
              <mc:Fallback>
                <p:oleObj name="Equation" r:id="rId4" imgW="1917360" imgH="444240" progId="Equation.3">
                  <p:embed/>
                  <p:pic>
                    <p:nvPicPr>
                      <p:cNvPr id="614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7518" y="2508708"/>
                        <a:ext cx="2979738" cy="698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156" name="Rectangle 7"/>
          <p:cNvSpPr>
            <a:spLocks noChangeArrowheads="1"/>
          </p:cNvSpPr>
          <p:nvPr/>
        </p:nvSpPr>
        <p:spPr bwMode="auto">
          <a:xfrm>
            <a:off x="1524001" y="-184666"/>
            <a:ext cx="184731" cy="369332"/>
          </a:xfrm>
          <a:prstGeom prst="rect">
            <a:avLst/>
          </a:prstGeom>
          <a:noFill/>
          <a:ln w="9525">
            <a:noFill/>
            <a:miter lim="800000"/>
            <a:headEnd/>
            <a:tailEnd/>
          </a:ln>
        </p:spPr>
        <p:txBody>
          <a:bodyPr wrap="none" anchor="ctr">
            <a:spAutoFit/>
          </a:bodyPr>
          <a:lstStyle/>
          <a:p>
            <a:endParaRPr lang="en-US"/>
          </a:p>
        </p:txBody>
      </p:sp>
      <p:graphicFrame>
        <p:nvGraphicFramePr>
          <p:cNvPr id="6148" name="Object 10"/>
          <p:cNvGraphicFramePr>
            <a:graphicFrameLocks noChangeAspect="1"/>
          </p:cNvGraphicFramePr>
          <p:nvPr>
            <p:extLst>
              <p:ext uri="{D42A27DB-BD31-4B8C-83A1-F6EECF244321}">
                <p14:modId xmlns:p14="http://schemas.microsoft.com/office/powerpoint/2010/main" val="1544509947"/>
              </p:ext>
            </p:extLst>
          </p:nvPr>
        </p:nvGraphicFramePr>
        <p:xfrm>
          <a:off x="1873478" y="3434287"/>
          <a:ext cx="7832725" cy="688975"/>
        </p:xfrm>
        <a:graphic>
          <a:graphicData uri="http://schemas.openxmlformats.org/presentationml/2006/ole">
            <mc:AlternateContent xmlns:mc="http://schemas.openxmlformats.org/markup-compatibility/2006">
              <mc:Choice xmlns:v="urn:schemas-microsoft-com:vml" Requires="v">
                <p:oleObj spid="_x0000_s9218" name="Equation" r:id="rId6" imgW="5079960" imgH="444240" progId="Equation.3">
                  <p:embed/>
                </p:oleObj>
              </mc:Choice>
              <mc:Fallback>
                <p:oleObj name="Equation" r:id="rId6" imgW="5079960" imgH="444240" progId="Equation.3">
                  <p:embed/>
                  <p:pic>
                    <p:nvPicPr>
                      <p:cNvPr id="6148"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3478" y="3434287"/>
                        <a:ext cx="7832725" cy="6889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149" name="Object 11"/>
          <p:cNvGraphicFramePr>
            <a:graphicFrameLocks noGrp="1" noChangeAspect="1"/>
          </p:cNvGraphicFramePr>
          <p:nvPr>
            <p:ph sz="half" idx="2"/>
            <p:extLst>
              <p:ext uri="{D42A27DB-BD31-4B8C-83A1-F6EECF244321}">
                <p14:modId xmlns:p14="http://schemas.microsoft.com/office/powerpoint/2010/main" val="2763402800"/>
              </p:ext>
            </p:extLst>
          </p:nvPr>
        </p:nvGraphicFramePr>
        <p:xfrm>
          <a:off x="7112001" y="1949861"/>
          <a:ext cx="2792412" cy="365125"/>
        </p:xfrm>
        <a:graphic>
          <a:graphicData uri="http://schemas.openxmlformats.org/presentationml/2006/ole">
            <mc:AlternateContent xmlns:mc="http://schemas.openxmlformats.org/markup-compatibility/2006">
              <mc:Choice xmlns:v="urn:schemas-microsoft-com:vml" Requires="v">
                <p:oleObj spid="_x0000_s9219" name="Equation" r:id="rId8" imgW="1650960" imgH="215640" progId="Equation.3">
                  <p:embed/>
                </p:oleObj>
              </mc:Choice>
              <mc:Fallback>
                <p:oleObj name="Equation" r:id="rId8" imgW="1650960" imgH="215640" progId="Equation.3">
                  <p:embed/>
                  <p:pic>
                    <p:nvPicPr>
                      <p:cNvPr id="6149"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2001" y="1949861"/>
                        <a:ext cx="2792412" cy="3651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6157" name="Object 10"/>
          <p:cNvGraphicFramePr>
            <a:graphicFrameLocks noChangeAspect="1"/>
          </p:cNvGraphicFramePr>
          <p:nvPr>
            <p:extLst>
              <p:ext uri="{D42A27DB-BD31-4B8C-83A1-F6EECF244321}">
                <p14:modId xmlns:p14="http://schemas.microsoft.com/office/powerpoint/2010/main" val="3661753699"/>
              </p:ext>
            </p:extLst>
          </p:nvPr>
        </p:nvGraphicFramePr>
        <p:xfrm>
          <a:off x="5857625" y="6107454"/>
          <a:ext cx="1938338" cy="393700"/>
        </p:xfrm>
        <a:graphic>
          <a:graphicData uri="http://schemas.openxmlformats.org/presentationml/2006/ole">
            <mc:AlternateContent xmlns:mc="http://schemas.openxmlformats.org/markup-compatibility/2006">
              <mc:Choice xmlns:v="urn:schemas-microsoft-com:vml" Requires="v">
                <p:oleObj spid="_x0000_s9220" name="Equation" r:id="rId10" imgW="1257120" imgH="253800" progId="Equation.3">
                  <p:embed/>
                </p:oleObj>
              </mc:Choice>
              <mc:Fallback>
                <p:oleObj name="Equation" r:id="rId10" imgW="1257120" imgH="253800" progId="Equation.3">
                  <p:embed/>
                  <p:pic>
                    <p:nvPicPr>
                      <p:cNvPr id="6157"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7625" y="6107454"/>
                        <a:ext cx="1938338" cy="3937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506319" y="6075818"/>
            <a:ext cx="2404826" cy="400110"/>
          </a:xfrm>
          <a:prstGeom prst="rect">
            <a:avLst/>
          </a:prstGeom>
          <a:noFill/>
        </p:spPr>
        <p:txBody>
          <a:bodyPr wrap="none" rtlCol="0">
            <a:spAutoFit/>
          </a:bodyPr>
          <a:lstStyle/>
          <a:p>
            <a:r>
              <a:rPr lang="en-US" sz="2000" dirty="0"/>
              <a:t>Comparing with LMS </a:t>
            </a:r>
          </a:p>
        </p:txBody>
      </p:sp>
      <p:graphicFrame>
        <p:nvGraphicFramePr>
          <p:cNvPr id="6160" name="Object 16"/>
          <p:cNvGraphicFramePr>
            <a:graphicFrameLocks noChangeAspect="1"/>
          </p:cNvGraphicFramePr>
          <p:nvPr/>
        </p:nvGraphicFramePr>
        <p:xfrm>
          <a:off x="3435064" y="4739587"/>
          <a:ext cx="5205833" cy="675691"/>
        </p:xfrm>
        <a:graphic>
          <a:graphicData uri="http://schemas.openxmlformats.org/presentationml/2006/ole">
            <mc:AlternateContent xmlns:mc="http://schemas.openxmlformats.org/markup-compatibility/2006">
              <mc:Choice xmlns:v="urn:schemas-microsoft-com:vml" Requires="v">
                <p:oleObj spid="_x0000_s9221" name="Equation" r:id="rId12" imgW="3559578" imgH="462570" progId="Equation.3">
                  <p:embed/>
                </p:oleObj>
              </mc:Choice>
              <mc:Fallback>
                <p:oleObj name="Equation" r:id="rId12" imgW="3559578" imgH="462570" progId="Equation.3">
                  <p:embed/>
                  <p:pic>
                    <p:nvPicPr>
                      <p:cNvPr id="616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35064" y="4739587"/>
                        <a:ext cx="5205833" cy="6756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6161" name="Object 17"/>
          <p:cNvGraphicFramePr>
            <a:graphicFrameLocks noChangeAspect="1"/>
          </p:cNvGraphicFramePr>
          <p:nvPr/>
        </p:nvGraphicFramePr>
        <p:xfrm>
          <a:off x="3397652" y="5455683"/>
          <a:ext cx="6058493" cy="747830"/>
        </p:xfrm>
        <a:graphic>
          <a:graphicData uri="http://schemas.openxmlformats.org/presentationml/2006/ole">
            <mc:AlternateContent xmlns:mc="http://schemas.openxmlformats.org/markup-compatibility/2006">
              <mc:Choice xmlns:v="urn:schemas-microsoft-com:vml" Requires="v">
                <p:oleObj spid="_x0000_s9222" name="Equation" r:id="rId14" imgW="4204970" imgH="462570" progId="Equation.3">
                  <p:embed/>
                </p:oleObj>
              </mc:Choice>
              <mc:Fallback>
                <p:oleObj name="Equation" r:id="rId14" imgW="4204970" imgH="462570" progId="Equation.3">
                  <p:embed/>
                  <p:pic>
                    <p:nvPicPr>
                      <p:cNvPr id="6161" name="Object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97652" y="5455683"/>
                        <a:ext cx="6058493" cy="7478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47722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1"/>
          <p:cNvSpPr>
            <a:spLocks noGrp="1" noChangeArrowheads="1"/>
          </p:cNvSpPr>
          <p:nvPr>
            <p:ph type="title"/>
          </p:nvPr>
        </p:nvSpPr>
        <p:spPr>
          <a:xfrm>
            <a:off x="2541589" y="0"/>
            <a:ext cx="8010525" cy="1143000"/>
          </a:xfrm>
        </p:spPr>
        <p:txBody>
          <a:bodyPr/>
          <a:lstStyle/>
          <a:p>
            <a:pPr eaLnBrk="1" hangingPunct="1"/>
            <a:r>
              <a:rPr lang="en-US"/>
              <a:t>Information Theoretic Learning </a:t>
            </a:r>
            <a:br>
              <a:rPr lang="en-US"/>
            </a:br>
            <a:r>
              <a:rPr lang="en-US" sz="2400"/>
              <a:t>Backpropagation of Information Forces</a:t>
            </a:r>
          </a:p>
        </p:txBody>
      </p:sp>
      <p:sp>
        <p:nvSpPr>
          <p:cNvPr id="7172" name="Rectangle 32"/>
          <p:cNvSpPr>
            <a:spLocks noGrp="1" noChangeArrowheads="1"/>
          </p:cNvSpPr>
          <p:nvPr>
            <p:ph type="body" idx="1"/>
          </p:nvPr>
        </p:nvSpPr>
        <p:spPr>
          <a:xfrm>
            <a:off x="1270861" y="4851400"/>
            <a:ext cx="5140449" cy="2401888"/>
          </a:xfrm>
        </p:spPr>
        <p:txBody>
          <a:bodyPr/>
          <a:lstStyle/>
          <a:p>
            <a:pPr eaLnBrk="1" hangingPunct="1">
              <a:buFontTx/>
              <a:buNone/>
            </a:pPr>
            <a:endParaRPr lang="en-US" sz="2000" dirty="0"/>
          </a:p>
          <a:p>
            <a:pPr eaLnBrk="1" hangingPunct="1">
              <a:buFontTx/>
              <a:buNone/>
            </a:pPr>
            <a:r>
              <a:rPr lang="en-US" sz="2000" dirty="0"/>
              <a:t>	</a:t>
            </a:r>
            <a:r>
              <a:rPr lang="en-US" sz="2400" dirty="0"/>
              <a:t>Information forces become the </a:t>
            </a:r>
            <a:r>
              <a:rPr lang="en-US" sz="2400" b="1" dirty="0">
                <a:solidFill>
                  <a:schemeClr val="tx2"/>
                </a:solidFill>
              </a:rPr>
              <a:t>injected error</a:t>
            </a:r>
            <a:r>
              <a:rPr lang="en-US" sz="2400" dirty="0"/>
              <a:t> to the dual or </a:t>
            </a:r>
            <a:r>
              <a:rPr lang="en-US" sz="2400" dirty="0" err="1"/>
              <a:t>adjoint</a:t>
            </a:r>
            <a:r>
              <a:rPr lang="en-US" sz="2400" dirty="0"/>
              <a:t> network that determines the weight updates for adaptation.</a:t>
            </a:r>
            <a:endParaRPr lang="en-US" sz="2000" dirty="0"/>
          </a:p>
        </p:txBody>
      </p:sp>
      <p:grpSp>
        <p:nvGrpSpPr>
          <p:cNvPr id="7173" name="Group 37"/>
          <p:cNvGrpSpPr>
            <a:grpSpLocks/>
          </p:cNvGrpSpPr>
          <p:nvPr/>
        </p:nvGrpSpPr>
        <p:grpSpPr bwMode="auto">
          <a:xfrm>
            <a:off x="1812925" y="1449388"/>
            <a:ext cx="4386263" cy="2354263"/>
            <a:chOff x="644" y="1251"/>
            <a:chExt cx="2763" cy="1483"/>
          </a:xfrm>
        </p:grpSpPr>
        <p:sp>
          <p:nvSpPr>
            <p:cNvPr id="7175" name="Text Box 28"/>
            <p:cNvSpPr txBox="1">
              <a:spLocks noChangeArrowheads="1"/>
            </p:cNvSpPr>
            <p:nvPr/>
          </p:nvSpPr>
          <p:spPr bwMode="auto">
            <a:xfrm>
              <a:off x="2643" y="2025"/>
              <a:ext cx="764" cy="368"/>
            </a:xfrm>
            <a:prstGeom prst="rect">
              <a:avLst/>
            </a:prstGeom>
            <a:noFill/>
            <a:ln w="9525">
              <a:noFill/>
              <a:miter lim="800000"/>
              <a:headEnd/>
              <a:tailEnd/>
            </a:ln>
          </p:spPr>
          <p:txBody>
            <a:bodyPr wrap="none">
              <a:spAutoFit/>
            </a:bodyPr>
            <a:lstStyle/>
            <a:p>
              <a:r>
                <a:rPr lang="en-US" sz="1600">
                  <a:latin typeface="Arial" pitchFamily="34" charset="0"/>
                </a:rPr>
                <a:t>Information</a:t>
              </a:r>
            </a:p>
            <a:p>
              <a:r>
                <a:rPr lang="en-US" sz="1600">
                  <a:latin typeface="Arial" pitchFamily="34" charset="0"/>
                </a:rPr>
                <a:t>Forces</a:t>
              </a:r>
            </a:p>
          </p:txBody>
        </p:sp>
        <p:grpSp>
          <p:nvGrpSpPr>
            <p:cNvPr id="7176" name="Group 6"/>
            <p:cNvGrpSpPr>
              <a:grpSpLocks/>
            </p:cNvGrpSpPr>
            <p:nvPr/>
          </p:nvGrpSpPr>
          <p:grpSpPr bwMode="auto">
            <a:xfrm>
              <a:off x="1044" y="1594"/>
              <a:ext cx="677" cy="415"/>
              <a:chOff x="1875" y="1493"/>
              <a:chExt cx="677" cy="415"/>
            </a:xfrm>
          </p:grpSpPr>
          <p:sp>
            <p:nvSpPr>
              <p:cNvPr id="7194" name="Rectangle 4"/>
              <p:cNvSpPr>
                <a:spLocks noChangeArrowheads="1"/>
              </p:cNvSpPr>
              <p:nvPr/>
            </p:nvSpPr>
            <p:spPr bwMode="auto">
              <a:xfrm>
                <a:off x="1875" y="1506"/>
                <a:ext cx="677" cy="402"/>
              </a:xfrm>
              <a:prstGeom prst="rect">
                <a:avLst/>
              </a:prstGeom>
              <a:noFill/>
              <a:ln w="25400">
                <a:solidFill>
                  <a:srgbClr val="663300"/>
                </a:solidFill>
                <a:miter lim="800000"/>
                <a:headEnd/>
                <a:tailEnd/>
              </a:ln>
            </p:spPr>
            <p:txBody>
              <a:bodyPr wrap="none" anchor="ctr"/>
              <a:lstStyle/>
              <a:p>
                <a:endParaRPr lang="en-US"/>
              </a:p>
            </p:txBody>
          </p:sp>
          <p:sp>
            <p:nvSpPr>
              <p:cNvPr id="7195" name="Text Box 5"/>
              <p:cNvSpPr txBox="1">
                <a:spLocks noChangeArrowheads="1"/>
              </p:cNvSpPr>
              <p:nvPr/>
            </p:nvSpPr>
            <p:spPr bwMode="auto">
              <a:xfrm>
                <a:off x="1907" y="1493"/>
                <a:ext cx="618" cy="368"/>
              </a:xfrm>
              <a:prstGeom prst="rect">
                <a:avLst/>
              </a:prstGeom>
              <a:noFill/>
              <a:ln w="9525">
                <a:noFill/>
                <a:miter lim="800000"/>
                <a:headEnd/>
                <a:tailEnd/>
              </a:ln>
            </p:spPr>
            <p:txBody>
              <a:bodyPr wrap="none">
                <a:spAutoFit/>
              </a:bodyPr>
              <a:lstStyle/>
              <a:p>
                <a:pPr algn="ctr"/>
                <a:r>
                  <a:rPr lang="en-US" sz="1600">
                    <a:solidFill>
                      <a:schemeClr val="tx2"/>
                    </a:solidFill>
                    <a:latin typeface="Arial" pitchFamily="34" charset="0"/>
                  </a:rPr>
                  <a:t>Adaptive</a:t>
                </a:r>
              </a:p>
              <a:p>
                <a:pPr algn="ctr"/>
                <a:r>
                  <a:rPr lang="en-US" sz="1600">
                    <a:solidFill>
                      <a:schemeClr val="tx2"/>
                    </a:solidFill>
                    <a:latin typeface="Arial" pitchFamily="34" charset="0"/>
                  </a:rPr>
                  <a:t>System</a:t>
                </a:r>
              </a:p>
            </p:txBody>
          </p:sp>
        </p:grpSp>
        <p:grpSp>
          <p:nvGrpSpPr>
            <p:cNvPr id="7177" name="Group 7"/>
            <p:cNvGrpSpPr>
              <a:grpSpLocks/>
            </p:cNvGrpSpPr>
            <p:nvPr/>
          </p:nvGrpSpPr>
          <p:grpSpPr bwMode="auto">
            <a:xfrm>
              <a:off x="1496" y="2199"/>
              <a:ext cx="677" cy="415"/>
              <a:chOff x="1875" y="1493"/>
              <a:chExt cx="677" cy="415"/>
            </a:xfrm>
          </p:grpSpPr>
          <p:sp>
            <p:nvSpPr>
              <p:cNvPr id="7192" name="Rectangle 8"/>
              <p:cNvSpPr>
                <a:spLocks noChangeArrowheads="1"/>
              </p:cNvSpPr>
              <p:nvPr/>
            </p:nvSpPr>
            <p:spPr bwMode="auto">
              <a:xfrm>
                <a:off x="1875" y="1506"/>
                <a:ext cx="677" cy="402"/>
              </a:xfrm>
              <a:prstGeom prst="rect">
                <a:avLst/>
              </a:prstGeom>
              <a:noFill/>
              <a:ln w="25400">
                <a:solidFill>
                  <a:srgbClr val="663300"/>
                </a:solidFill>
                <a:miter lim="800000"/>
                <a:headEnd/>
                <a:tailEnd/>
              </a:ln>
            </p:spPr>
            <p:txBody>
              <a:bodyPr wrap="none" anchor="ctr"/>
              <a:lstStyle/>
              <a:p>
                <a:endParaRPr lang="en-US"/>
              </a:p>
            </p:txBody>
          </p:sp>
          <p:sp>
            <p:nvSpPr>
              <p:cNvPr id="7193" name="Text Box 9"/>
              <p:cNvSpPr txBox="1">
                <a:spLocks noChangeArrowheads="1"/>
              </p:cNvSpPr>
              <p:nvPr/>
            </p:nvSpPr>
            <p:spPr bwMode="auto">
              <a:xfrm>
                <a:off x="1923" y="1493"/>
                <a:ext cx="590" cy="368"/>
              </a:xfrm>
              <a:prstGeom prst="rect">
                <a:avLst/>
              </a:prstGeom>
              <a:noFill/>
              <a:ln w="9525">
                <a:noFill/>
                <a:miter lim="800000"/>
                <a:headEnd/>
                <a:tailEnd/>
              </a:ln>
            </p:spPr>
            <p:txBody>
              <a:bodyPr wrap="none">
                <a:spAutoFit/>
              </a:bodyPr>
              <a:lstStyle/>
              <a:p>
                <a:pPr algn="ctr"/>
                <a:r>
                  <a:rPr lang="en-US" sz="1600">
                    <a:solidFill>
                      <a:schemeClr val="tx2"/>
                    </a:solidFill>
                    <a:latin typeface="Arial" pitchFamily="34" charset="0"/>
                  </a:rPr>
                  <a:t>Adjoint</a:t>
                </a:r>
              </a:p>
              <a:p>
                <a:pPr algn="ctr"/>
                <a:r>
                  <a:rPr lang="en-US" sz="1600">
                    <a:solidFill>
                      <a:schemeClr val="tx2"/>
                    </a:solidFill>
                    <a:latin typeface="Arial" pitchFamily="34" charset="0"/>
                  </a:rPr>
                  <a:t>Network</a:t>
                </a:r>
              </a:p>
            </p:txBody>
          </p:sp>
        </p:grpSp>
        <p:sp>
          <p:nvSpPr>
            <p:cNvPr id="7178" name="Line 10"/>
            <p:cNvSpPr>
              <a:spLocks noChangeShapeType="1"/>
            </p:cNvSpPr>
            <p:nvPr/>
          </p:nvSpPr>
          <p:spPr bwMode="auto">
            <a:xfrm>
              <a:off x="729" y="1803"/>
              <a:ext cx="308" cy="0"/>
            </a:xfrm>
            <a:prstGeom prst="line">
              <a:avLst/>
            </a:prstGeom>
            <a:noFill/>
            <a:ln w="25400">
              <a:solidFill>
                <a:srgbClr val="663300"/>
              </a:solidFill>
              <a:round/>
              <a:headEnd/>
              <a:tailEnd type="triangle" w="med" len="med"/>
            </a:ln>
          </p:spPr>
          <p:txBody>
            <a:bodyPr/>
            <a:lstStyle/>
            <a:p>
              <a:endParaRPr lang="en-US"/>
            </a:p>
          </p:txBody>
        </p:sp>
        <p:sp>
          <p:nvSpPr>
            <p:cNvPr id="7179" name="Text Box 11"/>
            <p:cNvSpPr txBox="1">
              <a:spLocks noChangeArrowheads="1"/>
            </p:cNvSpPr>
            <p:nvPr/>
          </p:nvSpPr>
          <p:spPr bwMode="auto">
            <a:xfrm>
              <a:off x="644" y="1568"/>
              <a:ext cx="401" cy="212"/>
            </a:xfrm>
            <a:prstGeom prst="rect">
              <a:avLst/>
            </a:prstGeom>
            <a:noFill/>
            <a:ln w="9525">
              <a:noFill/>
              <a:miter lim="800000"/>
              <a:headEnd/>
              <a:tailEnd/>
            </a:ln>
          </p:spPr>
          <p:txBody>
            <a:bodyPr wrap="none">
              <a:spAutoFit/>
            </a:bodyPr>
            <a:lstStyle/>
            <a:p>
              <a:r>
                <a:rPr lang="en-US" sz="1600">
                  <a:latin typeface="Arial" pitchFamily="34" charset="0"/>
                </a:rPr>
                <a:t>Input</a:t>
              </a:r>
            </a:p>
          </p:txBody>
        </p:sp>
        <p:sp>
          <p:nvSpPr>
            <p:cNvPr id="7180" name="Line 12"/>
            <p:cNvSpPr>
              <a:spLocks noChangeShapeType="1"/>
            </p:cNvSpPr>
            <p:nvPr/>
          </p:nvSpPr>
          <p:spPr bwMode="auto">
            <a:xfrm>
              <a:off x="1722" y="1799"/>
              <a:ext cx="589" cy="0"/>
            </a:xfrm>
            <a:prstGeom prst="line">
              <a:avLst/>
            </a:prstGeom>
            <a:noFill/>
            <a:ln w="25400">
              <a:solidFill>
                <a:srgbClr val="663300"/>
              </a:solidFill>
              <a:round/>
              <a:headEnd/>
              <a:tailEnd type="triangle" w="med" len="med"/>
            </a:ln>
          </p:spPr>
          <p:txBody>
            <a:bodyPr/>
            <a:lstStyle/>
            <a:p>
              <a:endParaRPr lang="en-US"/>
            </a:p>
          </p:txBody>
        </p:sp>
        <p:sp>
          <p:nvSpPr>
            <p:cNvPr id="7181" name="Line 17"/>
            <p:cNvSpPr>
              <a:spLocks noChangeShapeType="1"/>
            </p:cNvSpPr>
            <p:nvPr/>
          </p:nvSpPr>
          <p:spPr bwMode="auto">
            <a:xfrm>
              <a:off x="2649" y="1294"/>
              <a:ext cx="0" cy="308"/>
            </a:xfrm>
            <a:prstGeom prst="line">
              <a:avLst/>
            </a:prstGeom>
            <a:noFill/>
            <a:ln w="25400">
              <a:solidFill>
                <a:srgbClr val="663300"/>
              </a:solidFill>
              <a:round/>
              <a:headEnd/>
              <a:tailEnd type="triangle" w="med" len="med"/>
            </a:ln>
          </p:spPr>
          <p:txBody>
            <a:bodyPr/>
            <a:lstStyle/>
            <a:p>
              <a:endParaRPr lang="en-US"/>
            </a:p>
          </p:txBody>
        </p:sp>
        <p:sp>
          <p:nvSpPr>
            <p:cNvPr id="7182" name="Text Box 18"/>
            <p:cNvSpPr txBox="1">
              <a:spLocks noChangeArrowheads="1"/>
            </p:cNvSpPr>
            <p:nvPr/>
          </p:nvSpPr>
          <p:spPr bwMode="auto">
            <a:xfrm>
              <a:off x="2124" y="1251"/>
              <a:ext cx="556" cy="212"/>
            </a:xfrm>
            <a:prstGeom prst="rect">
              <a:avLst/>
            </a:prstGeom>
            <a:noFill/>
            <a:ln w="9525">
              <a:noFill/>
              <a:miter lim="800000"/>
              <a:headEnd/>
              <a:tailEnd/>
            </a:ln>
          </p:spPr>
          <p:txBody>
            <a:bodyPr wrap="none">
              <a:spAutoFit/>
            </a:bodyPr>
            <a:lstStyle/>
            <a:p>
              <a:r>
                <a:rPr lang="en-US" sz="1600">
                  <a:latin typeface="Arial" pitchFamily="34" charset="0"/>
                </a:rPr>
                <a:t>Desired</a:t>
              </a:r>
            </a:p>
          </p:txBody>
        </p:sp>
        <p:grpSp>
          <p:nvGrpSpPr>
            <p:cNvPr id="7183" name="Group 20"/>
            <p:cNvGrpSpPr>
              <a:grpSpLocks/>
            </p:cNvGrpSpPr>
            <p:nvPr/>
          </p:nvGrpSpPr>
          <p:grpSpPr bwMode="auto">
            <a:xfrm>
              <a:off x="2316" y="1590"/>
              <a:ext cx="677" cy="415"/>
              <a:chOff x="1875" y="1493"/>
              <a:chExt cx="677" cy="415"/>
            </a:xfrm>
          </p:grpSpPr>
          <p:sp>
            <p:nvSpPr>
              <p:cNvPr id="7190" name="Rectangle 21"/>
              <p:cNvSpPr>
                <a:spLocks noChangeArrowheads="1"/>
              </p:cNvSpPr>
              <p:nvPr/>
            </p:nvSpPr>
            <p:spPr bwMode="auto">
              <a:xfrm>
                <a:off x="1875" y="1506"/>
                <a:ext cx="677" cy="402"/>
              </a:xfrm>
              <a:prstGeom prst="rect">
                <a:avLst/>
              </a:prstGeom>
              <a:noFill/>
              <a:ln w="25400">
                <a:solidFill>
                  <a:srgbClr val="663300"/>
                </a:solidFill>
                <a:miter lim="800000"/>
                <a:headEnd/>
                <a:tailEnd/>
              </a:ln>
            </p:spPr>
            <p:txBody>
              <a:bodyPr wrap="none" anchor="ctr"/>
              <a:lstStyle/>
              <a:p>
                <a:endParaRPr lang="en-US"/>
              </a:p>
            </p:txBody>
          </p:sp>
          <p:sp>
            <p:nvSpPr>
              <p:cNvPr id="7191" name="Text Box 22"/>
              <p:cNvSpPr txBox="1">
                <a:spLocks noChangeArrowheads="1"/>
              </p:cNvSpPr>
              <p:nvPr/>
            </p:nvSpPr>
            <p:spPr bwMode="auto">
              <a:xfrm>
                <a:off x="1915" y="1493"/>
                <a:ext cx="604" cy="368"/>
              </a:xfrm>
              <a:prstGeom prst="rect">
                <a:avLst/>
              </a:prstGeom>
              <a:noFill/>
              <a:ln w="9525">
                <a:noFill/>
                <a:miter lim="800000"/>
                <a:headEnd/>
                <a:tailEnd/>
              </a:ln>
            </p:spPr>
            <p:txBody>
              <a:bodyPr wrap="none">
                <a:spAutoFit/>
              </a:bodyPr>
              <a:lstStyle/>
              <a:p>
                <a:pPr algn="ctr"/>
                <a:r>
                  <a:rPr lang="en-US" sz="1600" dirty="0">
                    <a:solidFill>
                      <a:schemeClr val="tx2"/>
                    </a:solidFill>
                    <a:latin typeface="Arial" pitchFamily="34" charset="0"/>
                  </a:rPr>
                  <a:t>IT</a:t>
                </a:r>
              </a:p>
              <a:p>
                <a:pPr algn="ctr"/>
                <a:r>
                  <a:rPr lang="en-US" sz="1600" dirty="0">
                    <a:solidFill>
                      <a:schemeClr val="tx2"/>
                    </a:solidFill>
                    <a:latin typeface="Arial" pitchFamily="34" charset="0"/>
                  </a:rPr>
                  <a:t>Criterion</a:t>
                </a:r>
              </a:p>
            </p:txBody>
          </p:sp>
        </p:grpSp>
        <p:sp>
          <p:nvSpPr>
            <p:cNvPr id="7184" name="Text Box 23"/>
            <p:cNvSpPr txBox="1">
              <a:spLocks noChangeArrowheads="1"/>
            </p:cNvSpPr>
            <p:nvPr/>
          </p:nvSpPr>
          <p:spPr bwMode="auto">
            <a:xfrm>
              <a:off x="1773" y="1800"/>
              <a:ext cx="501" cy="212"/>
            </a:xfrm>
            <a:prstGeom prst="rect">
              <a:avLst/>
            </a:prstGeom>
            <a:noFill/>
            <a:ln w="9525">
              <a:noFill/>
              <a:miter lim="800000"/>
              <a:headEnd/>
              <a:tailEnd/>
            </a:ln>
          </p:spPr>
          <p:txBody>
            <a:bodyPr wrap="none">
              <a:spAutoFit/>
            </a:bodyPr>
            <a:lstStyle/>
            <a:p>
              <a:r>
                <a:rPr lang="en-US" sz="1600">
                  <a:latin typeface="Arial" pitchFamily="34" charset="0"/>
                </a:rPr>
                <a:t>Output</a:t>
              </a:r>
            </a:p>
          </p:txBody>
        </p:sp>
        <p:sp>
          <p:nvSpPr>
            <p:cNvPr id="7185" name="Line 24"/>
            <p:cNvSpPr>
              <a:spLocks noChangeShapeType="1"/>
            </p:cNvSpPr>
            <p:nvPr/>
          </p:nvSpPr>
          <p:spPr bwMode="auto">
            <a:xfrm>
              <a:off x="2658" y="2004"/>
              <a:ext cx="0" cy="402"/>
            </a:xfrm>
            <a:prstGeom prst="line">
              <a:avLst/>
            </a:prstGeom>
            <a:noFill/>
            <a:ln w="25400">
              <a:solidFill>
                <a:srgbClr val="663300"/>
              </a:solidFill>
              <a:round/>
              <a:headEnd/>
              <a:tailEnd/>
            </a:ln>
          </p:spPr>
          <p:txBody>
            <a:bodyPr/>
            <a:lstStyle/>
            <a:p>
              <a:endParaRPr lang="en-US"/>
            </a:p>
          </p:txBody>
        </p:sp>
        <p:sp>
          <p:nvSpPr>
            <p:cNvPr id="7186" name="Line 25"/>
            <p:cNvSpPr>
              <a:spLocks noChangeShapeType="1"/>
            </p:cNvSpPr>
            <p:nvPr/>
          </p:nvSpPr>
          <p:spPr bwMode="auto">
            <a:xfrm flipH="1">
              <a:off x="2168" y="2405"/>
              <a:ext cx="489" cy="0"/>
            </a:xfrm>
            <a:prstGeom prst="line">
              <a:avLst/>
            </a:prstGeom>
            <a:noFill/>
            <a:ln w="25400">
              <a:solidFill>
                <a:srgbClr val="663300"/>
              </a:solidFill>
              <a:round/>
              <a:headEnd/>
              <a:tailEnd type="triangle" w="med" len="med"/>
            </a:ln>
          </p:spPr>
          <p:txBody>
            <a:bodyPr/>
            <a:lstStyle/>
            <a:p>
              <a:endParaRPr lang="en-US"/>
            </a:p>
          </p:txBody>
        </p:sp>
        <p:sp>
          <p:nvSpPr>
            <p:cNvPr id="7187" name="Line 26"/>
            <p:cNvSpPr>
              <a:spLocks noChangeShapeType="1"/>
            </p:cNvSpPr>
            <p:nvPr/>
          </p:nvSpPr>
          <p:spPr bwMode="auto">
            <a:xfrm flipH="1">
              <a:off x="1204" y="2405"/>
              <a:ext cx="288" cy="0"/>
            </a:xfrm>
            <a:prstGeom prst="line">
              <a:avLst/>
            </a:prstGeom>
            <a:noFill/>
            <a:ln w="25400">
              <a:solidFill>
                <a:srgbClr val="663300"/>
              </a:solidFill>
              <a:round/>
              <a:headEnd/>
              <a:tailEnd/>
            </a:ln>
          </p:spPr>
          <p:txBody>
            <a:bodyPr/>
            <a:lstStyle/>
            <a:p>
              <a:endParaRPr lang="en-US"/>
            </a:p>
          </p:txBody>
        </p:sp>
        <p:sp>
          <p:nvSpPr>
            <p:cNvPr id="7188" name="Line 27"/>
            <p:cNvSpPr>
              <a:spLocks noChangeShapeType="1"/>
            </p:cNvSpPr>
            <p:nvPr/>
          </p:nvSpPr>
          <p:spPr bwMode="auto">
            <a:xfrm flipV="1">
              <a:off x="1211" y="1429"/>
              <a:ext cx="288" cy="977"/>
            </a:xfrm>
            <a:prstGeom prst="line">
              <a:avLst/>
            </a:prstGeom>
            <a:noFill/>
            <a:ln w="25400">
              <a:solidFill>
                <a:srgbClr val="663300"/>
              </a:solidFill>
              <a:round/>
              <a:headEnd/>
              <a:tailEnd type="triangle" w="med" len="med"/>
            </a:ln>
          </p:spPr>
          <p:txBody>
            <a:bodyPr/>
            <a:lstStyle/>
            <a:p>
              <a:endParaRPr lang="en-US"/>
            </a:p>
          </p:txBody>
        </p:sp>
        <p:sp>
          <p:nvSpPr>
            <p:cNvPr id="7189" name="Text Box 29"/>
            <p:cNvSpPr txBox="1">
              <a:spLocks noChangeArrowheads="1"/>
            </p:cNvSpPr>
            <p:nvPr/>
          </p:nvSpPr>
          <p:spPr bwMode="auto">
            <a:xfrm>
              <a:off x="972" y="2366"/>
              <a:ext cx="597" cy="368"/>
            </a:xfrm>
            <a:prstGeom prst="rect">
              <a:avLst/>
            </a:prstGeom>
            <a:noFill/>
            <a:ln w="9525">
              <a:noFill/>
              <a:miter lim="800000"/>
              <a:headEnd/>
              <a:tailEnd/>
            </a:ln>
          </p:spPr>
          <p:txBody>
            <a:bodyPr wrap="none">
              <a:spAutoFit/>
            </a:bodyPr>
            <a:lstStyle/>
            <a:p>
              <a:r>
                <a:rPr lang="en-US" sz="1600">
                  <a:latin typeface="Arial" pitchFamily="34" charset="0"/>
                </a:rPr>
                <a:t>Weight</a:t>
              </a:r>
            </a:p>
            <a:p>
              <a:r>
                <a:rPr lang="en-US" sz="1600">
                  <a:latin typeface="Arial" pitchFamily="34" charset="0"/>
                </a:rPr>
                <a:t>Updates</a:t>
              </a:r>
            </a:p>
          </p:txBody>
        </p:sp>
      </p:grpSp>
      <p:pic>
        <p:nvPicPr>
          <p:cNvPr id="43046" name="robotshapespread.avi">
            <a:hlinkClick r:id="" action="ppaction://media"/>
          </p:cNvPr>
          <p:cNvPicPr>
            <a:picLocks noRot="1" noChangeAspect="1" noChangeArrowheads="1"/>
          </p:cNvPicPr>
          <p:nvPr>
            <a:videoFile r:link="rId3"/>
            <p:extLst>
              <p:ext uri="{DAA4B4D4-6D71-4841-9C94-3DE7FCFB9230}">
                <p14:media xmlns:p14="http://schemas.microsoft.com/office/powerpoint/2010/main" r:link="rId2"/>
              </p:ext>
            </p:extLst>
          </p:nvPr>
        </p:nvPicPr>
        <p:blipFill>
          <a:blip r:embed="rId6" cstate="print"/>
          <a:srcRect/>
          <a:stretch>
            <a:fillRect/>
          </a:stretch>
        </p:blipFill>
        <p:spPr bwMode="auto">
          <a:xfrm>
            <a:off x="6551613" y="1662114"/>
            <a:ext cx="3903662" cy="4283075"/>
          </a:xfrm>
          <a:prstGeom prst="rect">
            <a:avLst/>
          </a:prstGeom>
          <a:noFill/>
          <a:ln w="9525">
            <a:noFill/>
            <a:miter lim="800000"/>
            <a:headEnd/>
            <a:tailEnd/>
          </a:ln>
        </p:spPr>
      </p:pic>
      <p:graphicFrame>
        <p:nvGraphicFramePr>
          <p:cNvPr id="7170" name="Object 39"/>
          <p:cNvGraphicFramePr>
            <a:graphicFrameLocks/>
          </p:cNvGraphicFramePr>
          <p:nvPr>
            <p:extLst>
              <p:ext uri="{D42A27DB-BD31-4B8C-83A1-F6EECF244321}">
                <p14:modId xmlns:p14="http://schemas.microsoft.com/office/powerpoint/2010/main" val="2624920073"/>
              </p:ext>
            </p:extLst>
          </p:nvPr>
        </p:nvGraphicFramePr>
        <p:xfrm>
          <a:off x="2582863" y="4097338"/>
          <a:ext cx="3263900" cy="1016002"/>
        </p:xfrm>
        <a:graphic>
          <a:graphicData uri="http://schemas.openxmlformats.org/presentationml/2006/ole">
            <mc:AlternateContent xmlns:mc="http://schemas.openxmlformats.org/markup-compatibility/2006">
              <mc:Choice xmlns:v="urn:schemas-microsoft-com:vml" Requires="v">
                <p:oleObj spid="_x0000_s10241" name="Equation" r:id="rId7" imgW="1701720" imgH="482400" progId="Equation.3">
                  <p:embed/>
                </p:oleObj>
              </mc:Choice>
              <mc:Fallback>
                <p:oleObj name="Equation" r:id="rId7" imgW="1701720" imgH="482400" progId="Equation.3">
                  <p:embed/>
                  <p:pic>
                    <p:nvPicPr>
                      <p:cNvPr id="7170" name="Object 3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82863" y="4097338"/>
                        <a:ext cx="3263900" cy="10160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031510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5000"/>
                                  </p:stCondLst>
                                  <p:childTnLst>
                                    <p:cmd type="call" cmd="playFrom(0.0)">
                                      <p:cBhvr>
                                        <p:cTn id="6" dur="9600" fill="hold"/>
                                        <p:tgtEl>
                                          <p:spTgt spid="4304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43046"/>
                </p:tgtEl>
              </p:cMediaNode>
            </p:video>
            <p:seq concurrent="1" nextAc="seek">
              <p:cTn id="8" restart="whenNotActive" fill="hold" evtFilter="cancelBubble" nodeType="interactiveSeq">
                <p:stCondLst>
                  <p:cond evt="onClick" delay="0">
                    <p:tgtEl>
                      <p:spTgt spid="4304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3046"/>
                                        </p:tgtEl>
                                      </p:cBhvr>
                                    </p:cmd>
                                  </p:childTnLst>
                                </p:cTn>
                              </p:par>
                            </p:childTnLst>
                          </p:cTn>
                        </p:par>
                      </p:childTnLst>
                    </p:cTn>
                  </p:par>
                </p:childTnLst>
              </p:cTn>
              <p:nextCondLst>
                <p:cond evt="onClick" delay="0">
                  <p:tgtEl>
                    <p:spTgt spid="4304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p:txBody>
          <a:bodyPr>
            <a:normAutofit fontScale="90000"/>
          </a:bodyPr>
          <a:lstStyle/>
          <a:p>
            <a:pPr eaLnBrk="1" hangingPunct="1"/>
            <a:r>
              <a:rPr lang="en-US" dirty="0"/>
              <a:t>Relation Between Minimum Error Entropy and Conventional Costs</a:t>
            </a:r>
            <a:br>
              <a:rPr lang="en-US" dirty="0"/>
            </a:br>
            <a:endParaRPr lang="en-US" sz="2400" dirty="0"/>
          </a:p>
        </p:txBody>
      </p:sp>
      <p:sp>
        <p:nvSpPr>
          <p:cNvPr id="8199" name="Rectangle 3"/>
          <p:cNvSpPr>
            <a:spLocks noGrp="1" noChangeArrowheads="1"/>
          </p:cNvSpPr>
          <p:nvPr>
            <p:ph type="body" idx="1"/>
          </p:nvPr>
        </p:nvSpPr>
        <p:spPr>
          <a:xfrm>
            <a:off x="573438" y="1315145"/>
            <a:ext cx="11484244" cy="4791075"/>
          </a:xfrm>
        </p:spPr>
        <p:txBody>
          <a:bodyPr/>
          <a:lstStyle/>
          <a:p>
            <a:pPr>
              <a:buNone/>
            </a:pPr>
            <a:endParaRPr lang="en-US" altLang="zh-CN" dirty="0">
              <a:ea typeface="SimSun" pitchFamily="2" charset="-122"/>
            </a:endParaRPr>
          </a:p>
          <a:p>
            <a:r>
              <a:rPr lang="en-US" altLang="zh-CN" dirty="0">
                <a:ea typeface="SimSun" pitchFamily="2" charset="-122"/>
              </a:rPr>
              <a:t> For Gaussian situations, the MEE criterion is equivalent to the MSE criterion</a:t>
            </a:r>
          </a:p>
          <a:p>
            <a:endParaRPr lang="en-US" altLang="zh-CN" dirty="0">
              <a:ea typeface="SimSun" pitchFamily="2" charset="-122"/>
            </a:endParaRPr>
          </a:p>
          <a:p>
            <a:r>
              <a:rPr lang="en-US" altLang="zh-CN" dirty="0">
                <a:ea typeface="SimSun" pitchFamily="2" charset="-122"/>
              </a:rPr>
              <a:t>Any error criteria            with                   is equivalent to the error entropy plus a </a:t>
            </a:r>
            <a:r>
              <a:rPr lang="en-US" altLang="zh-CN" dirty="0" err="1">
                <a:ea typeface="SimSun" pitchFamily="2" charset="-122"/>
              </a:rPr>
              <a:t>Kullback-Leibler</a:t>
            </a:r>
            <a:r>
              <a:rPr lang="en-US" altLang="zh-CN" dirty="0">
                <a:ea typeface="SimSun" pitchFamily="2" charset="-122"/>
              </a:rPr>
              <a:t> divergence term: </a:t>
            </a:r>
          </a:p>
          <a:p>
            <a:pPr>
              <a:buNone/>
            </a:pPr>
            <a:r>
              <a:rPr lang="en-US" altLang="zh-CN" dirty="0">
                <a:ea typeface="SimSun" pitchFamily="2" charset="-122"/>
              </a:rPr>
              <a:t>                                                                       where                                         </a:t>
            </a:r>
          </a:p>
          <a:p>
            <a:pPr>
              <a:buNone/>
            </a:pPr>
            <a:endParaRPr lang="en-US" altLang="zh-CN" dirty="0">
              <a:ea typeface="SimSun" pitchFamily="2" charset="-122"/>
            </a:endParaRPr>
          </a:p>
          <a:p>
            <a:r>
              <a:rPr lang="en-US" altLang="zh-CN" dirty="0">
                <a:ea typeface="SimSun" pitchFamily="2" charset="-122"/>
              </a:rPr>
              <a:t>We have recently shown that it is possible to perform asymptotic unbiased parameter estimation in additive noise using MEE. But the principle of error entropy minimization still requires much more theoretical and practical work </a:t>
            </a:r>
          </a:p>
          <a:p>
            <a:pPr eaLnBrk="1" hangingPunct="1">
              <a:lnSpc>
                <a:spcPct val="90000"/>
              </a:lnSpc>
              <a:buFontTx/>
              <a:buNone/>
            </a:pPr>
            <a:endParaRPr lang="en-US" dirty="0"/>
          </a:p>
        </p:txBody>
      </p:sp>
      <p:graphicFrame>
        <p:nvGraphicFramePr>
          <p:cNvPr id="141318" name="Object 3"/>
          <p:cNvGraphicFramePr>
            <a:graphicFrameLocks noChangeAspect="1"/>
          </p:cNvGraphicFramePr>
          <p:nvPr>
            <p:extLst>
              <p:ext uri="{D42A27DB-BD31-4B8C-83A1-F6EECF244321}">
                <p14:modId xmlns:p14="http://schemas.microsoft.com/office/powerpoint/2010/main" val="732167627"/>
              </p:ext>
            </p:extLst>
          </p:nvPr>
        </p:nvGraphicFramePr>
        <p:xfrm>
          <a:off x="1272764" y="3632100"/>
          <a:ext cx="4424363" cy="690563"/>
        </p:xfrm>
        <a:graphic>
          <a:graphicData uri="http://schemas.openxmlformats.org/presentationml/2006/ole">
            <mc:AlternateContent xmlns:mc="http://schemas.openxmlformats.org/markup-compatibility/2006">
              <mc:Choice xmlns:v="urn:schemas-microsoft-com:vml" Requires="v">
                <p:oleObj spid="_x0000_s11265" name="Equation" r:id="rId4" imgW="2476440" imgH="330120" progId="Equation.DSMT4">
                  <p:embed/>
                </p:oleObj>
              </mc:Choice>
              <mc:Fallback>
                <p:oleObj name="Equation" r:id="rId4" imgW="2476440" imgH="330120" progId="Equation.DSMT4">
                  <p:embed/>
                  <p:pic>
                    <p:nvPicPr>
                      <p:cNvPr id="141318"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2764" y="3632100"/>
                        <a:ext cx="4424363" cy="6905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41319" name="Object 4"/>
          <p:cNvGraphicFramePr>
            <a:graphicFrameLocks noChangeAspect="1"/>
          </p:cNvGraphicFramePr>
          <p:nvPr>
            <p:extLst>
              <p:ext uri="{D42A27DB-BD31-4B8C-83A1-F6EECF244321}">
                <p14:modId xmlns:p14="http://schemas.microsoft.com/office/powerpoint/2010/main" val="3690465983"/>
              </p:ext>
            </p:extLst>
          </p:nvPr>
        </p:nvGraphicFramePr>
        <p:xfrm>
          <a:off x="7470063" y="3710682"/>
          <a:ext cx="3071813" cy="533400"/>
        </p:xfrm>
        <a:graphic>
          <a:graphicData uri="http://schemas.openxmlformats.org/presentationml/2006/ole">
            <mc:AlternateContent xmlns:mc="http://schemas.openxmlformats.org/markup-compatibility/2006">
              <mc:Choice xmlns:v="urn:schemas-microsoft-com:vml" Requires="v">
                <p:oleObj spid="_x0000_s11266" name="Equation" r:id="rId6" imgW="1663700" imgH="279400" progId="Equation.DSMT4">
                  <p:embed/>
                </p:oleObj>
              </mc:Choice>
              <mc:Fallback>
                <p:oleObj name="Equation" r:id="rId6" imgW="1663700" imgH="279400" progId="Equation.DSMT4">
                  <p:embed/>
                  <p:pic>
                    <p:nvPicPr>
                      <p:cNvPr id="141319"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70063" y="3710682"/>
                        <a:ext cx="3071813"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41320" name="Object 6"/>
          <p:cNvGraphicFramePr>
            <a:graphicFrameLocks noChangeAspect="1"/>
          </p:cNvGraphicFramePr>
          <p:nvPr>
            <p:extLst>
              <p:ext uri="{D42A27DB-BD31-4B8C-83A1-F6EECF244321}">
                <p14:modId xmlns:p14="http://schemas.microsoft.com/office/powerpoint/2010/main" val="1553715376"/>
              </p:ext>
            </p:extLst>
          </p:nvPr>
        </p:nvGraphicFramePr>
        <p:xfrm>
          <a:off x="3387547" y="2939275"/>
          <a:ext cx="882650" cy="363538"/>
        </p:xfrm>
        <a:graphic>
          <a:graphicData uri="http://schemas.openxmlformats.org/presentationml/2006/ole">
            <mc:AlternateContent xmlns:mc="http://schemas.openxmlformats.org/markup-compatibility/2006">
              <mc:Choice xmlns:v="urn:schemas-microsoft-com:vml" Requires="v">
                <p:oleObj spid="_x0000_s11267" name="Equation" r:id="rId8" imgW="495000" imgH="203040" progId="Equation.3">
                  <p:embed/>
                </p:oleObj>
              </mc:Choice>
              <mc:Fallback>
                <p:oleObj name="Equation" r:id="rId8" imgW="495000" imgH="203040" progId="Equation.3">
                  <p:embed/>
                  <p:pic>
                    <p:nvPicPr>
                      <p:cNvPr id="14132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7547" y="2939275"/>
                        <a:ext cx="882650" cy="3635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41321" name="Object 6"/>
          <p:cNvGraphicFramePr>
            <a:graphicFrameLocks noChangeAspect="1"/>
          </p:cNvGraphicFramePr>
          <p:nvPr>
            <p:extLst>
              <p:ext uri="{D42A27DB-BD31-4B8C-83A1-F6EECF244321}">
                <p14:modId xmlns:p14="http://schemas.microsoft.com/office/powerpoint/2010/main" val="1132594604"/>
              </p:ext>
            </p:extLst>
          </p:nvPr>
        </p:nvGraphicFramePr>
        <p:xfrm>
          <a:off x="4972433" y="2885687"/>
          <a:ext cx="1449388" cy="544513"/>
        </p:xfrm>
        <a:graphic>
          <a:graphicData uri="http://schemas.openxmlformats.org/presentationml/2006/ole">
            <mc:AlternateContent xmlns:mc="http://schemas.openxmlformats.org/markup-compatibility/2006">
              <mc:Choice xmlns:v="urn:schemas-microsoft-com:vml" Requires="v">
                <p:oleObj spid="_x0000_s11268" name="Equation" r:id="rId10" imgW="812520" imgH="304560" progId="Equation.3">
                  <p:embed/>
                </p:oleObj>
              </mc:Choice>
              <mc:Fallback>
                <p:oleObj name="Equation" r:id="rId10" imgW="812520" imgH="304560" progId="Equation.3">
                  <p:embed/>
                  <p:pic>
                    <p:nvPicPr>
                      <p:cNvPr id="141321"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72433" y="2885687"/>
                        <a:ext cx="1449388" cy="5445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3" name="TextBox 12"/>
          <p:cNvSpPr txBox="1"/>
          <p:nvPr/>
        </p:nvSpPr>
        <p:spPr>
          <a:xfrm>
            <a:off x="634807" y="6119336"/>
            <a:ext cx="10922386" cy="738664"/>
          </a:xfrm>
          <a:prstGeom prst="rect">
            <a:avLst/>
          </a:prstGeom>
          <a:noFill/>
        </p:spPr>
        <p:txBody>
          <a:bodyPr wrap="square" rtlCol="0">
            <a:spAutoFit/>
          </a:bodyPr>
          <a:lstStyle/>
          <a:p>
            <a:r>
              <a:rPr lang="en-US" sz="1400" dirty="0"/>
              <a:t>Chen B., Hu J., Zhu Y., Sun Z., “Information Theoretic Interpretation of Error Criteria” A. Automata </a:t>
            </a:r>
            <a:r>
              <a:rPr lang="en-US" sz="1400" dirty="0" err="1"/>
              <a:t>Sinica</a:t>
            </a:r>
            <a:r>
              <a:rPr lang="en-US" sz="1400" dirty="0"/>
              <a:t>, Vol. 35, No. 10, 2009</a:t>
            </a:r>
          </a:p>
          <a:p>
            <a:r>
              <a:rPr lang="en-US" sz="1400" dirty="0"/>
              <a:t>Chen B., Liu X., Zhao H., Zheng N., Principe J.,” Insights into the Robustness of Minimum Error Entropy Estimation”, IEEE Trans. Neural Net. Learning Systems, Volume: 29, Issue: 3, 731-737 March 2018.</a:t>
            </a:r>
          </a:p>
        </p:txBody>
      </p:sp>
    </p:spTree>
    <p:extLst>
      <p:ext uri="{BB962C8B-B14F-4D97-AF65-F5344CB8AC3E}">
        <p14:creationId xmlns:p14="http://schemas.microsoft.com/office/powerpoint/2010/main" val="1110294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8" name="Rectangle 2"/>
          <p:cNvSpPr>
            <a:spLocks noGrp="1" noChangeArrowheads="1"/>
          </p:cNvSpPr>
          <p:nvPr>
            <p:ph type="title"/>
          </p:nvPr>
        </p:nvSpPr>
        <p:spPr>
          <a:xfrm>
            <a:off x="2590800" y="0"/>
            <a:ext cx="7772400" cy="1143000"/>
          </a:xfrm>
        </p:spPr>
        <p:txBody>
          <a:bodyPr/>
          <a:lstStyle/>
          <a:p>
            <a:pPr eaLnBrk="1" hangingPunct="1"/>
            <a:r>
              <a:rPr lang="en-US" dirty="0"/>
              <a:t>Information Theoretic Learning </a:t>
            </a:r>
            <a:br>
              <a:rPr lang="en-US" dirty="0"/>
            </a:br>
            <a:r>
              <a:rPr lang="en-US" sz="2400" dirty="0"/>
              <a:t>Quadratic distance measures in probability spaces</a:t>
            </a:r>
          </a:p>
        </p:txBody>
      </p:sp>
      <p:sp>
        <p:nvSpPr>
          <p:cNvPr id="8199" name="Rectangle 3"/>
          <p:cNvSpPr>
            <a:spLocks noGrp="1" noChangeArrowheads="1"/>
          </p:cNvSpPr>
          <p:nvPr>
            <p:ph type="body" idx="1"/>
          </p:nvPr>
        </p:nvSpPr>
        <p:spPr>
          <a:xfrm>
            <a:off x="431774" y="1709442"/>
            <a:ext cx="7769225" cy="4791075"/>
          </a:xfrm>
        </p:spPr>
        <p:txBody>
          <a:bodyPr>
            <a:normAutofit fontScale="92500" lnSpcReduction="20000"/>
          </a:bodyPr>
          <a:lstStyle/>
          <a:p>
            <a:pPr eaLnBrk="1" hangingPunct="1">
              <a:lnSpc>
                <a:spcPct val="90000"/>
              </a:lnSpc>
              <a:buFontTx/>
              <a:buNone/>
            </a:pPr>
            <a:r>
              <a:rPr lang="en-US" dirty="0" err="1"/>
              <a:t>Kulback-Liebler</a:t>
            </a:r>
            <a:r>
              <a:rPr lang="en-US" dirty="0"/>
              <a:t> </a:t>
            </a:r>
          </a:p>
          <a:p>
            <a:pPr eaLnBrk="1" hangingPunct="1">
              <a:lnSpc>
                <a:spcPct val="90000"/>
              </a:lnSpc>
              <a:buFontTx/>
              <a:buNone/>
            </a:pPr>
            <a:r>
              <a:rPr lang="en-US" dirty="0"/>
              <a:t>Divergence:</a:t>
            </a:r>
          </a:p>
          <a:p>
            <a:pPr eaLnBrk="1" hangingPunct="1">
              <a:lnSpc>
                <a:spcPct val="90000"/>
              </a:lnSpc>
              <a:buFontTx/>
              <a:buNone/>
            </a:pPr>
            <a:endParaRPr lang="en-US" dirty="0"/>
          </a:p>
          <a:p>
            <a:pPr eaLnBrk="1" hangingPunct="1">
              <a:lnSpc>
                <a:spcPct val="90000"/>
              </a:lnSpc>
              <a:buFontTx/>
              <a:buNone/>
            </a:pPr>
            <a:r>
              <a:rPr lang="en-US" dirty="0" err="1"/>
              <a:t>Renyi’s</a:t>
            </a:r>
            <a:r>
              <a:rPr lang="en-US" dirty="0"/>
              <a:t> Divergence:</a:t>
            </a:r>
          </a:p>
          <a:p>
            <a:pPr eaLnBrk="1" hangingPunct="1">
              <a:lnSpc>
                <a:spcPct val="90000"/>
              </a:lnSpc>
              <a:buFontTx/>
              <a:buNone/>
            </a:pPr>
            <a:endParaRPr lang="en-US" dirty="0"/>
          </a:p>
          <a:p>
            <a:pPr>
              <a:buNone/>
            </a:pPr>
            <a:r>
              <a:rPr lang="en-US" dirty="0" err="1"/>
              <a:t>Renyi’s</a:t>
            </a:r>
            <a:r>
              <a:rPr lang="en-US" dirty="0"/>
              <a:t> Relative Entropy :</a:t>
            </a:r>
          </a:p>
          <a:p>
            <a:pPr eaLnBrk="1" hangingPunct="1">
              <a:lnSpc>
                <a:spcPct val="90000"/>
              </a:lnSpc>
              <a:buFontTx/>
              <a:buNone/>
            </a:pPr>
            <a:endParaRPr lang="en-US" dirty="0"/>
          </a:p>
          <a:p>
            <a:pPr>
              <a:buNone/>
            </a:pPr>
            <a:r>
              <a:rPr lang="en-US" dirty="0"/>
              <a:t>Euclidean Distance : </a:t>
            </a:r>
          </a:p>
          <a:p>
            <a:pPr eaLnBrk="1" hangingPunct="1">
              <a:lnSpc>
                <a:spcPct val="90000"/>
              </a:lnSpc>
              <a:buFontTx/>
              <a:buNone/>
            </a:pPr>
            <a:endParaRPr lang="en-US" dirty="0"/>
          </a:p>
          <a:p>
            <a:pPr eaLnBrk="1" hangingPunct="1">
              <a:lnSpc>
                <a:spcPct val="90000"/>
              </a:lnSpc>
              <a:buFontTx/>
              <a:buNone/>
            </a:pPr>
            <a:r>
              <a:rPr lang="en-US" dirty="0"/>
              <a:t>Cauchy-Schwarz </a:t>
            </a:r>
          </a:p>
          <a:p>
            <a:pPr eaLnBrk="1" hangingPunct="1">
              <a:lnSpc>
                <a:spcPct val="90000"/>
              </a:lnSpc>
              <a:buFontTx/>
              <a:buNone/>
            </a:pPr>
            <a:r>
              <a:rPr lang="en-US" dirty="0"/>
              <a:t>divergence:</a:t>
            </a:r>
          </a:p>
        </p:txBody>
      </p:sp>
      <p:graphicFrame>
        <p:nvGraphicFramePr>
          <p:cNvPr id="8194" name="Object 4"/>
          <p:cNvGraphicFramePr>
            <a:graphicFrameLocks noChangeAspect="1"/>
          </p:cNvGraphicFramePr>
          <p:nvPr>
            <p:extLst>
              <p:ext uri="{D42A27DB-BD31-4B8C-83A1-F6EECF244321}">
                <p14:modId xmlns:p14="http://schemas.microsoft.com/office/powerpoint/2010/main" val="1055085410"/>
              </p:ext>
            </p:extLst>
          </p:nvPr>
        </p:nvGraphicFramePr>
        <p:xfrm>
          <a:off x="4497859" y="1641610"/>
          <a:ext cx="3065463" cy="700088"/>
        </p:xfrm>
        <a:graphic>
          <a:graphicData uri="http://schemas.openxmlformats.org/presentationml/2006/ole">
            <mc:AlternateContent xmlns:mc="http://schemas.openxmlformats.org/markup-compatibility/2006">
              <mc:Choice xmlns:v="urn:schemas-microsoft-com:vml" Requires="v">
                <p:oleObj spid="_x0000_s12289" name="Equation" r:id="rId4" imgW="1663560" imgH="380880" progId="Equation.3">
                  <p:embed/>
                </p:oleObj>
              </mc:Choice>
              <mc:Fallback>
                <p:oleObj name="Equation" r:id="rId4" imgW="1663560" imgH="380880" progId="Equation.3">
                  <p:embed/>
                  <p:pic>
                    <p:nvPicPr>
                      <p:cNvPr id="819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7859" y="1641610"/>
                        <a:ext cx="3065463" cy="700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195" name="Object 5"/>
          <p:cNvGraphicFramePr>
            <a:graphicFrameLocks noChangeAspect="1"/>
          </p:cNvGraphicFramePr>
          <p:nvPr>
            <p:extLst>
              <p:ext uri="{D42A27DB-BD31-4B8C-83A1-F6EECF244321}">
                <p14:modId xmlns:p14="http://schemas.microsoft.com/office/powerpoint/2010/main" val="2687814787"/>
              </p:ext>
            </p:extLst>
          </p:nvPr>
        </p:nvGraphicFramePr>
        <p:xfrm>
          <a:off x="4461993" y="2652806"/>
          <a:ext cx="4113212" cy="868363"/>
        </p:xfrm>
        <a:graphic>
          <a:graphicData uri="http://schemas.openxmlformats.org/presentationml/2006/ole">
            <mc:AlternateContent xmlns:mc="http://schemas.openxmlformats.org/markup-compatibility/2006">
              <mc:Choice xmlns:v="urn:schemas-microsoft-com:vml" Requires="v">
                <p:oleObj spid="_x0000_s12290" name="Equation" r:id="rId6" imgW="2158920" imgH="457200" progId="Equation.3">
                  <p:embed/>
                </p:oleObj>
              </mc:Choice>
              <mc:Fallback>
                <p:oleObj name="Equation" r:id="rId6" imgW="2158920" imgH="457200" progId="Equation.3">
                  <p:embed/>
                  <p:pic>
                    <p:nvPicPr>
                      <p:cNvPr id="8195"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1993" y="2652806"/>
                        <a:ext cx="4113212" cy="8683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196" name="Object 6"/>
          <p:cNvGraphicFramePr>
            <a:graphicFrameLocks noChangeAspect="1"/>
          </p:cNvGraphicFramePr>
          <p:nvPr>
            <p:extLst>
              <p:ext uri="{D42A27DB-BD31-4B8C-83A1-F6EECF244321}">
                <p14:modId xmlns:p14="http://schemas.microsoft.com/office/powerpoint/2010/main" val="3605283789"/>
              </p:ext>
            </p:extLst>
          </p:nvPr>
        </p:nvGraphicFramePr>
        <p:xfrm>
          <a:off x="4475635" y="4687056"/>
          <a:ext cx="3087687" cy="558800"/>
        </p:xfrm>
        <a:graphic>
          <a:graphicData uri="http://schemas.openxmlformats.org/presentationml/2006/ole">
            <mc:AlternateContent xmlns:mc="http://schemas.openxmlformats.org/markup-compatibility/2006">
              <mc:Choice xmlns:v="urn:schemas-microsoft-com:vml" Requires="v">
                <p:oleObj spid="_x0000_s12291" name="Equation" r:id="rId8" imgW="1612800" imgH="291960" progId="Equation.3">
                  <p:embed/>
                </p:oleObj>
              </mc:Choice>
              <mc:Fallback>
                <p:oleObj name="Equation" r:id="rId8" imgW="1612800" imgH="291960" progId="Equation.3">
                  <p:embed/>
                  <p:pic>
                    <p:nvPicPr>
                      <p:cNvPr id="819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5635" y="4687056"/>
                        <a:ext cx="3087687" cy="558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8197" name="Object 7"/>
          <p:cNvGraphicFramePr>
            <a:graphicFrameLocks noChangeAspect="1"/>
          </p:cNvGraphicFramePr>
          <p:nvPr>
            <p:extLst>
              <p:ext uri="{D42A27DB-BD31-4B8C-83A1-F6EECF244321}">
                <p14:modId xmlns:p14="http://schemas.microsoft.com/office/powerpoint/2010/main" val="2299030572"/>
              </p:ext>
            </p:extLst>
          </p:nvPr>
        </p:nvGraphicFramePr>
        <p:xfrm>
          <a:off x="4430464" y="5363290"/>
          <a:ext cx="3957638" cy="947738"/>
        </p:xfrm>
        <a:graphic>
          <a:graphicData uri="http://schemas.openxmlformats.org/presentationml/2006/ole">
            <mc:AlternateContent xmlns:mc="http://schemas.openxmlformats.org/markup-compatibility/2006">
              <mc:Choice xmlns:v="urn:schemas-microsoft-com:vml" Requires="v">
                <p:oleObj spid="_x0000_s12292" name="Equation" r:id="rId10" imgW="2489040" imgH="596880" progId="Equation.3">
                  <p:embed/>
                </p:oleObj>
              </mc:Choice>
              <mc:Fallback>
                <p:oleObj name="Equation" r:id="rId10" imgW="2489040" imgH="596880" progId="Equation.3">
                  <p:embed/>
                  <p:pic>
                    <p:nvPicPr>
                      <p:cNvPr id="8197"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30464" y="5363290"/>
                        <a:ext cx="3957638" cy="9477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3BFF84-B938-8B48-B881-C8F7866867DC}"/>
                  </a:ext>
                </a:extLst>
              </p:cNvPr>
              <p:cNvSpPr txBox="1"/>
              <p:nvPr/>
            </p:nvSpPr>
            <p:spPr>
              <a:xfrm>
                <a:off x="4461993" y="3647053"/>
                <a:ext cx="4638385" cy="970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𝐷</m:t>
                          </m:r>
                        </m:e>
                        <m:sub>
                          <m:r>
                            <a:rPr lang="en-US" i="1" smtClean="0">
                              <a:latin typeface="Cambria Math" panose="02040503050406030204" pitchFamily="18" charset="0"/>
                              <a:ea typeface="Cambria Math" panose="02040503050406030204" pitchFamily="18" charset="0"/>
                            </a:rPr>
                            <m:t>𝛼</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𝑙𝑜𝑔</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nary>
                            </m:e>
                            <m:sup>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box>
                                <m:boxPr>
                                  <m:ctrlPr>
                                    <a:rPr lang="en-US" b="0" i="1" smtClean="0">
                                      <a:latin typeface="Cambria Math" panose="02040503050406030204" pitchFamily="18" charset="0"/>
                                    </a:rPr>
                                  </m:ctrlPr>
                                </m:boxPr>
                                <m:e>
                                  <m:argPr>
                                    <m:argSz m:val="-1"/>
                                  </m:argP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den>
                                  </m:f>
                                </m:e>
                              </m:box>
                            </m:sup>
                          </m:sSup>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box>
                                    <m:boxPr>
                                      <m:ctrlPr>
                                        <a:rPr lang="en-US" b="0" i="1" smtClean="0">
                                          <a:latin typeface="Cambria Math" panose="02040503050406030204" pitchFamily="18" charset="0"/>
                                        </a:rPr>
                                      </m:ctrlPr>
                                    </m:boxPr>
                                    <m:e>
                                      <m:argPr>
                                        <m:argSz m:val="-1"/>
                                      </m:argP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𝛼</m:t>
                                          </m:r>
                                        </m:den>
                                      </m:f>
                                    </m:e>
                                  </m:box>
                                </m:sup>
                              </m:sSup>
                            </m:e>
                          </m:nary>
                        </m:num>
                        <m:den>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𝛼</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box>
                                    <m:boxPr>
                                      <m:ctrlPr>
                                        <a:rPr lang="en-US" b="0" i="1" smtClean="0">
                                          <a:latin typeface="Cambria Math" panose="02040503050406030204" pitchFamily="18" charset="0"/>
                                        </a:rPr>
                                      </m:ctrlPr>
                                    </m:boxPr>
                                    <m:e>
                                      <m:argPr>
                                        <m:argSz m:val="-1"/>
                                      </m:argP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den>
                                      </m:f>
                                    </m:e>
                                  </m:box>
                                </m:sup>
                              </m:sSup>
                            </m:e>
                          </m:nary>
                        </m:den>
                      </m:f>
                    </m:oMath>
                  </m:oMathPara>
                </a14:m>
                <a:endParaRPr lang="en-US" dirty="0"/>
              </a:p>
            </p:txBody>
          </p:sp>
        </mc:Choice>
        <mc:Fallback xmlns="">
          <p:sp>
            <p:nvSpPr>
              <p:cNvPr id="2" name="TextBox 1">
                <a:extLst>
                  <a:ext uri="{FF2B5EF4-FFF2-40B4-BE49-F238E27FC236}">
                    <a16:creationId xmlns:a16="http://schemas.microsoft.com/office/drawing/2014/main" id="{513BFF84-B938-8B48-B881-C8F7866867DC}"/>
                  </a:ext>
                </a:extLst>
              </p:cNvPr>
              <p:cNvSpPr txBox="1">
                <a:spLocks noRot="1" noChangeAspect="1" noMove="1" noResize="1" noEditPoints="1" noAdjustHandles="1" noChangeArrowheads="1" noChangeShapeType="1" noTextEdit="1"/>
              </p:cNvSpPr>
              <p:nvPr/>
            </p:nvSpPr>
            <p:spPr>
              <a:xfrm>
                <a:off x="4461993" y="3647053"/>
                <a:ext cx="4638385" cy="970843"/>
              </a:xfrm>
              <a:prstGeom prst="rect">
                <a:avLst/>
              </a:prstGeom>
              <a:blipFill>
                <a:blip r:embed="rId12"/>
                <a:stretch>
                  <a:fillRect l="-545" t="-43590" b="-79487"/>
                </a:stretch>
              </a:blipFill>
            </p:spPr>
            <p:txBody>
              <a:bodyPr/>
              <a:lstStyle/>
              <a:p>
                <a:r>
                  <a:rPr lang="en-US">
                    <a:noFill/>
                  </a:rPr>
                  <a:t> </a:t>
                </a:r>
              </a:p>
            </p:txBody>
          </p:sp>
        </mc:Fallback>
      </mc:AlternateContent>
      <p:sp>
        <p:nvSpPr>
          <p:cNvPr id="11" name="文本框 6">
            <a:extLst>
              <a:ext uri="{FF2B5EF4-FFF2-40B4-BE49-F238E27FC236}">
                <a16:creationId xmlns:a16="http://schemas.microsoft.com/office/drawing/2014/main" id="{9D9FBDE1-0026-1942-B51B-5AAC52FB3858}"/>
              </a:ext>
            </a:extLst>
          </p:cNvPr>
          <p:cNvSpPr txBox="1">
            <a:spLocks noChangeArrowheads="1"/>
          </p:cNvSpPr>
          <p:nvPr/>
        </p:nvSpPr>
        <p:spPr bwMode="auto">
          <a:xfrm>
            <a:off x="636670" y="6191340"/>
            <a:ext cx="90526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spcBef>
                <a:spcPct val="0"/>
              </a:spcBef>
              <a:buClrTx/>
              <a:buFont typeface="Arial" panose="020B0604020202020204" pitchFamily="34" charset="0"/>
              <a:buNone/>
            </a:pPr>
            <a:r>
              <a:rPr lang="en-US" altLang="zh-CN" sz="1200" dirty="0">
                <a:solidFill>
                  <a:schemeClr val="tx1"/>
                </a:solidFill>
                <a:ea typeface="SimSun" panose="02010600030101010101" pitchFamily="2" charset="-122"/>
              </a:rPr>
              <a:t>2. J. C. Principe, Information theoretic learning: Renyi’s entropy and kernel perspectives. Springer Science &amp; Business Media, 2010.</a:t>
            </a:r>
          </a:p>
          <a:p>
            <a:pPr eaLnBrk="1" hangingPunct="1">
              <a:spcBef>
                <a:spcPct val="0"/>
              </a:spcBef>
              <a:buClrTx/>
              <a:buFont typeface="Arial" panose="020B0604020202020204" pitchFamily="34" charset="0"/>
              <a:buNone/>
            </a:pPr>
            <a:r>
              <a:rPr lang="en-US" altLang="zh-CN" sz="1200" dirty="0">
                <a:solidFill>
                  <a:schemeClr val="tx1"/>
                </a:solidFill>
                <a:ea typeface="SimSun" panose="02010600030101010101" pitchFamily="2" charset="-122"/>
              </a:rPr>
              <a:t>3. E. </a:t>
            </a:r>
            <a:r>
              <a:rPr lang="en-US" altLang="zh-CN" sz="1200" dirty="0" err="1">
                <a:solidFill>
                  <a:schemeClr val="tx1"/>
                </a:solidFill>
                <a:ea typeface="SimSun" panose="02010600030101010101" pitchFamily="2" charset="-122"/>
              </a:rPr>
              <a:t>Lutwak</a:t>
            </a:r>
            <a:r>
              <a:rPr lang="en-US" altLang="zh-CN" sz="1200" dirty="0">
                <a:solidFill>
                  <a:schemeClr val="tx1"/>
                </a:solidFill>
                <a:ea typeface="SimSun" panose="02010600030101010101" pitchFamily="2" charset="-122"/>
              </a:rPr>
              <a:t>, D. Yang, and G. Zhang, “Cramer-</a:t>
            </a:r>
            <a:r>
              <a:rPr lang="en-US" altLang="zh-CN" sz="1200" dirty="0" err="1">
                <a:solidFill>
                  <a:schemeClr val="tx1"/>
                </a:solidFill>
                <a:ea typeface="SimSun" panose="02010600030101010101" pitchFamily="2" charset="-122"/>
              </a:rPr>
              <a:t>rao</a:t>
            </a:r>
            <a:r>
              <a:rPr lang="en-US" altLang="zh-CN" sz="1200" dirty="0">
                <a:solidFill>
                  <a:schemeClr val="tx1"/>
                </a:solidFill>
                <a:ea typeface="SimSun" panose="02010600030101010101" pitchFamily="2" charset="-122"/>
              </a:rPr>
              <a:t> and moment entropy inequalities for </a:t>
            </a:r>
            <a:r>
              <a:rPr lang="en-US" altLang="zh-CN" sz="1200" dirty="0" err="1">
                <a:solidFill>
                  <a:schemeClr val="tx1"/>
                </a:solidFill>
                <a:ea typeface="SimSun" panose="02010600030101010101" pitchFamily="2" charset="-122"/>
              </a:rPr>
              <a:t>renyi</a:t>
            </a:r>
            <a:r>
              <a:rPr lang="en-US" altLang="zh-CN" sz="1200" dirty="0">
                <a:solidFill>
                  <a:schemeClr val="tx1"/>
                </a:solidFill>
                <a:ea typeface="SimSun" panose="02010600030101010101" pitchFamily="2" charset="-122"/>
              </a:rPr>
              <a:t> entropy and generalized fisher information,” IEEE Transactions on Information Theory, vol. 51, no. 2, pp. 473–478, 2005.</a:t>
            </a:r>
          </a:p>
        </p:txBody>
      </p:sp>
    </p:spTree>
    <p:extLst>
      <p:ext uri="{BB962C8B-B14F-4D97-AF65-F5344CB8AC3E}">
        <p14:creationId xmlns:p14="http://schemas.microsoft.com/office/powerpoint/2010/main" val="2091524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91" name="Rectangle 3">
                <a:extLst>
                  <a:ext uri="{FF2B5EF4-FFF2-40B4-BE49-F238E27FC236}">
                    <a16:creationId xmlns:a16="http://schemas.microsoft.com/office/drawing/2014/main" id="{49E3C741-7557-4846-B829-755219B06269}"/>
                  </a:ext>
                </a:extLst>
              </p:cNvPr>
              <p:cNvSpPr txBox="1">
                <a:spLocks noChangeArrowheads="1"/>
              </p:cNvSpPr>
              <p:nvPr/>
            </p:nvSpPr>
            <p:spPr bwMode="auto">
              <a:xfrm>
                <a:off x="398393" y="1605825"/>
                <a:ext cx="11708130" cy="3086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800100" indent="-34290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marL="0" indent="0">
                  <a:lnSpc>
                    <a:spcPct val="90000"/>
                  </a:lnSpc>
                  <a:buClr>
                    <a:schemeClr val="tx1"/>
                  </a:buClr>
                  <a:buNone/>
                </a:pPr>
                <a:r>
                  <a:rPr lang="en-US" altLang="en-US" sz="2400" dirty="0">
                    <a:solidFill>
                      <a:schemeClr val="tx1"/>
                    </a:solidFill>
                    <a:latin typeface="Arial" panose="020B0604020202020204" pitchFamily="34" charset="0"/>
                    <a:ea typeface="MS PGothic" panose="020B0600070205080204" pitchFamily="34" charset="-128"/>
                    <a:cs typeface="Arial" panose="020B0604020202020204" pitchFamily="34" charset="0"/>
                  </a:rPr>
                  <a:t>Matrix-based Renyi's entropy functional for high dimensional data </a:t>
                </a:r>
                <a:r>
                  <a:rPr lang="en-US" altLang="en-US" sz="2400" baseline="30000" dirty="0">
                    <a:solidFill>
                      <a:schemeClr val="tx1"/>
                    </a:solidFill>
                    <a:latin typeface="Arial" panose="020B0604020202020204" pitchFamily="34" charset="0"/>
                    <a:ea typeface="MS PGothic" panose="020B0600070205080204" pitchFamily="34" charset="-128"/>
                    <a:cs typeface="Arial" panose="020B0604020202020204" pitchFamily="34" charset="0"/>
                  </a:rPr>
                  <a:t>4</a:t>
                </a:r>
                <a:endPar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marL="0" indent="0" eaLnBrk="1" hangingPunct="1">
                  <a:lnSpc>
                    <a:spcPct val="90000"/>
                  </a:lnSpc>
                  <a:buClr>
                    <a:schemeClr val="tx1"/>
                  </a:buClr>
                  <a:buNone/>
                </a:pPr>
                <a:endParaRPr lang="en-US" altLang="en-US" sz="2400" baseline="30000" dirty="0">
                  <a:solidFill>
                    <a:schemeClr val="tx1"/>
                  </a:solidFill>
                  <a:latin typeface="Arial" panose="020B0604020202020204" pitchFamily="34" charset="0"/>
                  <a:ea typeface="MS PGothic" panose="020B0600070205080204" pitchFamily="34" charset="-128"/>
                  <a:cs typeface="Arial" panose="020B0604020202020204" pitchFamily="34" charset="0"/>
                </a:endParaRPr>
              </a:p>
              <a:p>
                <a:pPr>
                  <a:lnSpc>
                    <a:spcPct val="90000"/>
                  </a:lnSpc>
                  <a:buClr>
                    <a:schemeClr val="tx1"/>
                  </a:buClr>
                </a:pPr>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IN RKHS it is possible to define information quantities directly from data in terms of the eigen spectrum of normalized Hermitian matrix (Gram matrix created from the data).</a:t>
                </a:r>
              </a:p>
              <a:p>
                <a:pPr lvl="2" eaLnBrk="1" hangingPunct="1">
                  <a:lnSpc>
                    <a:spcPct val="90000"/>
                  </a:lnSpc>
                  <a:buClr>
                    <a:schemeClr val="tx1"/>
                  </a:buClr>
                </a:pPr>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Given </a:t>
                </a:r>
                <a14:m>
                  <m:oMath xmlns:m="http://schemas.openxmlformats.org/officeDocument/2006/math">
                    <m:r>
                      <a:rPr lang="en-US" altLang="en-US" sz="2000" i="1">
                        <a:solidFill>
                          <a:schemeClr val="tx1"/>
                        </a:solidFill>
                        <a:latin typeface="Cambria Math" panose="02040503050406030204" pitchFamily="18" charset="0"/>
                        <a:ea typeface="MS PGothic" panose="020B0600070205080204" pitchFamily="34" charset="-128"/>
                      </a:rPr>
                      <m:t>𝑋</m:t>
                    </m:r>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1</m:t>
                        </m:r>
                      </m:sub>
                    </m:sSub>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2</m:t>
                        </m:r>
                      </m:sub>
                    </m:sSub>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𝑁</m:t>
                        </m:r>
                      </m:sub>
                    </m:sSub>
                    <m:r>
                      <a:rPr lang="en-US" altLang="en-US" sz="2000" i="1">
                        <a:solidFill>
                          <a:schemeClr val="tx1"/>
                        </a:solidFill>
                        <a:latin typeface="Cambria Math" panose="02040503050406030204" pitchFamily="18" charset="0"/>
                        <a:ea typeface="MS PGothic" panose="020B0600070205080204" pitchFamily="34" charset="-128"/>
                      </a:rPr>
                      <m:t>}</m:t>
                    </m:r>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 and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m:t>
                        </m:r>
                        <m:r>
                          <a:rPr lang="en-US" altLang="en-US" sz="2000" i="1">
                            <a:solidFill>
                              <a:schemeClr val="tx1"/>
                            </a:solidFill>
                            <a:latin typeface="Cambria Math" panose="02040503050406030204" pitchFamily="18" charset="0"/>
                            <a:ea typeface="MS PGothic" panose="020B0600070205080204" pitchFamily="34" charset="-128"/>
                          </a:rPr>
                          <m:t>𝐾</m:t>
                        </m:r>
                        <m:r>
                          <a:rPr lang="en-US" altLang="en-US" sz="2000" i="1">
                            <a:solidFill>
                              <a:schemeClr val="tx1"/>
                            </a:solidFill>
                            <a:latin typeface="Cambria Math" panose="02040503050406030204" pitchFamily="18" charset="0"/>
                            <a:ea typeface="MS PGothic" panose="020B0600070205080204" pitchFamily="34" charset="-128"/>
                          </a:rPr>
                          <m:t>)</m:t>
                        </m:r>
                      </m:e>
                      <m:sub>
                        <m:r>
                          <a:rPr lang="en-US" altLang="en-US" sz="2000" i="1">
                            <a:solidFill>
                              <a:schemeClr val="tx1"/>
                            </a:solidFill>
                            <a:latin typeface="Cambria Math" panose="02040503050406030204" pitchFamily="18" charset="0"/>
                            <a:ea typeface="MS PGothic" panose="020B0600070205080204" pitchFamily="34" charset="-128"/>
                          </a:rPr>
                          <m:t>𝑖𝑗</m:t>
                        </m:r>
                      </m:sub>
                    </m:sSub>
                    <m:r>
                      <a:rPr lang="en-US" altLang="en-US" sz="2000" i="1">
                        <a:solidFill>
                          <a:schemeClr val="tx1"/>
                        </a:solidFill>
                        <a:latin typeface="Cambria Math" panose="02040503050406030204" pitchFamily="18" charset="0"/>
                        <a:ea typeface="MS PGothic" panose="020B0600070205080204" pitchFamily="34" charset="-128"/>
                      </a:rPr>
                      <m:t>=</m:t>
                    </m:r>
                    <m:r>
                      <a:rPr lang="en-US" altLang="en-US" sz="2000" i="1">
                        <a:solidFill>
                          <a:schemeClr val="tx1"/>
                        </a:solidFill>
                        <a:latin typeface="Cambria Math" panose="02040503050406030204" pitchFamily="18" charset="0"/>
                        <a:ea typeface="Cambria Math" panose="02040503050406030204" pitchFamily="18" charset="0"/>
                      </a:rPr>
                      <m:t>𝜅</m:t>
                    </m:r>
                    <m:d>
                      <m:dPr>
                        <m:ctrlPr>
                          <a:rPr lang="en-US" altLang="en-US" sz="2000" i="1">
                            <a:solidFill>
                              <a:schemeClr val="tx1"/>
                            </a:solidFill>
                            <a:latin typeface="Cambria Math" panose="02040503050406030204" pitchFamily="18" charset="0"/>
                            <a:ea typeface="Cambria Math" panose="02040503050406030204" pitchFamily="18" charset="0"/>
                          </a:rPr>
                        </m:ctrlPr>
                      </m:dPr>
                      <m:e>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𝑥</m:t>
                            </m:r>
                          </m:e>
                          <m:sub>
                            <m:r>
                              <a:rPr lang="en-US" altLang="en-US" sz="2000" i="1">
                                <a:solidFill>
                                  <a:schemeClr val="tx1"/>
                                </a:solidFill>
                                <a:latin typeface="Cambria Math" panose="02040503050406030204" pitchFamily="18" charset="0"/>
                                <a:ea typeface="Cambria Math" panose="02040503050406030204" pitchFamily="18" charset="0"/>
                              </a:rPr>
                              <m:t>𝑖</m:t>
                            </m:r>
                          </m:sub>
                        </m:sSub>
                        <m:r>
                          <a:rPr lang="en-US" altLang="en-US" sz="2000" i="1">
                            <a:solidFill>
                              <a:schemeClr val="tx1"/>
                            </a:solidFill>
                            <a:latin typeface="Cambria Math" panose="02040503050406030204" pitchFamily="18" charset="0"/>
                            <a:ea typeface="Cambria Math" panose="02040503050406030204" pitchFamily="18" charset="0"/>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𝑥</m:t>
                            </m:r>
                          </m:e>
                          <m:sub>
                            <m:r>
                              <a:rPr lang="en-US" altLang="en-US" sz="2000" i="1">
                                <a:solidFill>
                                  <a:schemeClr val="tx1"/>
                                </a:solidFill>
                                <a:latin typeface="Cambria Math" panose="02040503050406030204" pitchFamily="18" charset="0"/>
                                <a:ea typeface="Cambria Math" panose="02040503050406030204" pitchFamily="18" charset="0"/>
                              </a:rPr>
                              <m:t>𝑗</m:t>
                            </m:r>
                          </m:sub>
                        </m:sSub>
                      </m:e>
                    </m:d>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a:t>
                </a:r>
              </a:p>
              <a:p>
                <a:pPr marL="1371600" lvl="3" indent="0">
                  <a:lnSpc>
                    <a:spcPct val="90000"/>
                  </a:lnSpc>
                  <a:buClr>
                    <a:schemeClr val="tx1"/>
                  </a:buClr>
                  <a:buNone/>
                </a:pPr>
                <a:r>
                  <a:rPr lang="en-US" altLang="en-US" b="1" dirty="0">
                    <a:solidFill>
                      <a:schemeClr val="tx1"/>
                    </a:solidFill>
                    <a:latin typeface="Arial" panose="020B0604020202020204" pitchFamily="34" charset="0"/>
                    <a:ea typeface="MS PGothic" panose="020B0600070205080204" pitchFamily="34" charset="-128"/>
                    <a:cs typeface="Arial" panose="020B0604020202020204" pitchFamily="34" charset="0"/>
                  </a:rPr>
                  <a:t>Renyi’s </a:t>
                </a:r>
                <a14:m>
                  <m:oMath xmlns:m="http://schemas.openxmlformats.org/officeDocument/2006/math">
                    <m:r>
                      <a:rPr lang="en-US" altLang="en-US" b="1" i="1">
                        <a:solidFill>
                          <a:schemeClr val="tx1"/>
                        </a:solidFill>
                        <a:latin typeface="Cambria Math" panose="02040503050406030204" pitchFamily="18" charset="0"/>
                        <a:ea typeface="Cambria Math" panose="02040503050406030204" pitchFamily="18" charset="0"/>
                      </a:rPr>
                      <m:t>𝜶</m:t>
                    </m:r>
                  </m:oMath>
                </a14:m>
                <a:r>
                  <a:rPr lang="en-US" altLang="en-US" b="1" dirty="0">
                    <a:solidFill>
                      <a:schemeClr val="tx1"/>
                    </a:solidFill>
                    <a:latin typeface="Arial" panose="020B0604020202020204" pitchFamily="34" charset="0"/>
                    <a:ea typeface="MS PGothic" panose="020B0600070205080204" pitchFamily="34" charset="-128"/>
                    <a:cs typeface="Arial" panose="020B0604020202020204" pitchFamily="34" charset="0"/>
                  </a:rPr>
                  <a:t>-entropy</a:t>
                </a:r>
                <a:r>
                  <a:rPr lang="en-US" altLang="en-US" dirty="0">
                    <a:solidFill>
                      <a:schemeClr val="tx1"/>
                    </a:solidFill>
                    <a:latin typeface="Arial" panose="020B0604020202020204" pitchFamily="34" charset="0"/>
                    <a:ea typeface="MS PGothic" panose="020B0600070205080204" pitchFamily="34" charset="-128"/>
                    <a:cs typeface="Arial" panose="020B0604020202020204" pitchFamily="34" charset="0"/>
                  </a:rPr>
                  <a:t>: </a:t>
                </a:r>
                <a14:m>
                  <m:oMath xmlns:m="http://schemas.openxmlformats.org/officeDocument/2006/math">
                    <m:sSub>
                      <m:sSubPr>
                        <m:ctrlPr>
                          <a:rPr lang="en-US" altLang="en-US" i="1">
                            <a:solidFill>
                              <a:schemeClr val="tx1"/>
                            </a:solidFill>
                            <a:latin typeface="Cambria Math" panose="02040503050406030204" pitchFamily="18" charset="0"/>
                            <a:ea typeface="MS PGothic" panose="020B0600070205080204" pitchFamily="34" charset="-128"/>
                          </a:rPr>
                        </m:ctrlPr>
                      </m:sSubPr>
                      <m:e>
                        <m:r>
                          <a:rPr lang="en-US" altLang="en-US" b="1">
                            <a:solidFill>
                              <a:schemeClr val="tx1"/>
                            </a:solidFill>
                            <a:latin typeface="Cambria Math" panose="02040503050406030204" pitchFamily="18" charset="0"/>
                            <a:ea typeface="MS PGothic" panose="020B0600070205080204" pitchFamily="34" charset="-128"/>
                          </a:rPr>
                          <m:t>𝐒</m:t>
                        </m:r>
                      </m:e>
                      <m:sub>
                        <m:r>
                          <a:rPr lang="en-US" altLang="en-US" i="1">
                            <a:solidFill>
                              <a:schemeClr val="tx1"/>
                            </a:solidFill>
                            <a:latin typeface="Cambria Math" panose="02040503050406030204" pitchFamily="18" charset="0"/>
                            <a:ea typeface="Cambria Math" panose="02040503050406030204" pitchFamily="18" charset="0"/>
                          </a:rPr>
                          <m:t>𝛼</m:t>
                        </m:r>
                      </m:sub>
                    </m:sSub>
                    <m:d>
                      <m:dPr>
                        <m:ctrlPr>
                          <a:rPr lang="en-US" altLang="en-US" i="1">
                            <a:solidFill>
                              <a:schemeClr val="tx1"/>
                            </a:solidFill>
                            <a:latin typeface="Cambria Math" panose="02040503050406030204" pitchFamily="18" charset="0"/>
                            <a:ea typeface="MS PGothic" panose="020B0600070205080204" pitchFamily="34" charset="-128"/>
                          </a:rPr>
                        </m:ctrlPr>
                      </m:dPr>
                      <m:e>
                        <m:r>
                          <a:rPr lang="en-US" altLang="en-US" i="1">
                            <a:solidFill>
                              <a:schemeClr val="tx1"/>
                            </a:solidFill>
                            <a:latin typeface="Cambria Math" panose="02040503050406030204" pitchFamily="18" charset="0"/>
                            <a:ea typeface="MS PGothic" panose="020B0600070205080204" pitchFamily="34" charset="-128"/>
                          </a:rPr>
                          <m:t>𝐴</m:t>
                        </m:r>
                      </m:e>
                    </m:d>
                    <m:r>
                      <a:rPr lang="en-US" altLang="en-US" i="1">
                        <a:solidFill>
                          <a:schemeClr val="tx1"/>
                        </a:solidFill>
                        <a:latin typeface="Cambria Math" panose="02040503050406030204" pitchFamily="18" charset="0"/>
                        <a:ea typeface="MS PGothic" panose="020B0600070205080204" pitchFamily="34" charset="-128"/>
                      </a:rPr>
                      <m:t>=</m:t>
                    </m:r>
                    <m:f>
                      <m:fPr>
                        <m:ctrlPr>
                          <a:rPr lang="en-US" altLang="en-US" i="1">
                            <a:solidFill>
                              <a:schemeClr val="tx1"/>
                            </a:solidFill>
                            <a:latin typeface="Cambria Math" panose="02040503050406030204" pitchFamily="18" charset="0"/>
                            <a:ea typeface="MS PGothic" panose="020B0600070205080204" pitchFamily="34" charset="-128"/>
                          </a:rPr>
                        </m:ctrlPr>
                      </m:fPr>
                      <m:num>
                        <m:r>
                          <a:rPr lang="en-US" altLang="en-US" i="1">
                            <a:solidFill>
                              <a:schemeClr val="tx1"/>
                            </a:solidFill>
                            <a:latin typeface="Cambria Math" panose="02040503050406030204" pitchFamily="18" charset="0"/>
                            <a:ea typeface="MS PGothic" panose="020B0600070205080204" pitchFamily="34" charset="-128"/>
                          </a:rPr>
                          <m:t>1</m:t>
                        </m:r>
                      </m:num>
                      <m:den>
                        <m:r>
                          <a:rPr lang="en-US" altLang="en-US" i="1">
                            <a:solidFill>
                              <a:schemeClr val="tx1"/>
                            </a:solidFill>
                            <a:latin typeface="Cambria Math" panose="02040503050406030204" pitchFamily="18" charset="0"/>
                            <a:ea typeface="MS PGothic" panose="020B0600070205080204" pitchFamily="34" charset="-128"/>
                          </a:rPr>
                          <m:t>1−</m:t>
                        </m:r>
                        <m:r>
                          <a:rPr lang="en-US" altLang="en-US" i="1">
                            <a:solidFill>
                              <a:schemeClr val="tx1"/>
                            </a:solidFill>
                            <a:latin typeface="Cambria Math" panose="02040503050406030204" pitchFamily="18" charset="0"/>
                            <a:ea typeface="Cambria Math" panose="02040503050406030204" pitchFamily="18" charset="0"/>
                          </a:rPr>
                          <m:t>𝛼</m:t>
                        </m:r>
                      </m:den>
                    </m:f>
                    <m:func>
                      <m:funcPr>
                        <m:ctrlPr>
                          <a:rPr lang="en-US" altLang="en-US" i="1">
                            <a:solidFill>
                              <a:schemeClr val="tx1"/>
                            </a:solidFill>
                            <a:latin typeface="Cambria Math" panose="02040503050406030204" pitchFamily="18" charset="0"/>
                            <a:ea typeface="MS PGothic" panose="020B0600070205080204" pitchFamily="34" charset="-128"/>
                          </a:rPr>
                        </m:ctrlPr>
                      </m:funcPr>
                      <m:fName>
                        <m:r>
                          <m:rPr>
                            <m:sty m:val="p"/>
                          </m:rPr>
                          <a:rPr lang="en-US" altLang="en-US">
                            <a:solidFill>
                              <a:schemeClr val="tx1"/>
                            </a:solidFill>
                            <a:latin typeface="Cambria Math" panose="02040503050406030204" pitchFamily="18" charset="0"/>
                            <a:ea typeface="MS PGothic" panose="020B0600070205080204" pitchFamily="34" charset="-128"/>
                          </a:rPr>
                          <m:t>log</m:t>
                        </m:r>
                      </m:fName>
                      <m:e>
                        <m:r>
                          <a:rPr lang="en-US" altLang="en-US" i="1">
                            <a:solidFill>
                              <a:schemeClr val="tx1"/>
                            </a:solidFill>
                            <a:latin typeface="Cambria Math" panose="02040503050406030204" pitchFamily="18" charset="0"/>
                            <a:ea typeface="MS PGothic" panose="020B0600070205080204" pitchFamily="34" charset="-128"/>
                          </a:rPr>
                          <m:t>[</m:t>
                        </m:r>
                        <m:nary>
                          <m:naryPr>
                            <m:chr m:val="∑"/>
                            <m:limLoc m:val="subSup"/>
                            <m:ctrlPr>
                              <a:rPr lang="en-US" altLang="en-US" i="1">
                                <a:solidFill>
                                  <a:schemeClr val="tx1"/>
                                </a:solidFill>
                                <a:latin typeface="Cambria Math" panose="02040503050406030204" pitchFamily="18" charset="0"/>
                                <a:ea typeface="MS PGothic" panose="020B0600070205080204" pitchFamily="34" charset="-128"/>
                              </a:rPr>
                            </m:ctrlPr>
                          </m:naryPr>
                          <m:sub>
                            <m:r>
                              <m:rPr>
                                <m:brk m:alnAt="25"/>
                              </m:rPr>
                              <a:rPr lang="en-US" altLang="en-US" i="1">
                                <a:solidFill>
                                  <a:schemeClr val="tx1"/>
                                </a:solidFill>
                                <a:latin typeface="Cambria Math" panose="02040503050406030204" pitchFamily="18" charset="0"/>
                                <a:ea typeface="MS PGothic" panose="020B0600070205080204" pitchFamily="34" charset="-128"/>
                              </a:rPr>
                              <m:t>𝑖</m:t>
                            </m:r>
                            <m:r>
                              <a:rPr lang="en-US" altLang="en-US" i="1">
                                <a:solidFill>
                                  <a:schemeClr val="tx1"/>
                                </a:solidFill>
                                <a:latin typeface="Cambria Math" panose="02040503050406030204" pitchFamily="18" charset="0"/>
                                <a:ea typeface="MS PGothic" panose="020B0600070205080204" pitchFamily="34" charset="-128"/>
                              </a:rPr>
                              <m:t>=1</m:t>
                            </m:r>
                          </m:sub>
                          <m:sup>
                            <m:r>
                              <a:rPr lang="en-US" altLang="en-US" i="1">
                                <a:solidFill>
                                  <a:schemeClr val="tx1"/>
                                </a:solidFill>
                                <a:latin typeface="Cambria Math" panose="02040503050406030204" pitchFamily="18" charset="0"/>
                                <a:ea typeface="MS PGothic" panose="020B0600070205080204" pitchFamily="34" charset="-128"/>
                              </a:rPr>
                              <m:t>𝑁</m:t>
                            </m:r>
                          </m:sup>
                          <m:e>
                            <m:sSub>
                              <m:sSubPr>
                                <m:ctrlPr>
                                  <a:rPr lang="en-US" altLang="en-US" i="1">
                                    <a:solidFill>
                                      <a:schemeClr val="tx1"/>
                                    </a:solidFill>
                                    <a:latin typeface="Cambria Math" panose="02040503050406030204" pitchFamily="18" charset="0"/>
                                    <a:ea typeface="MS PGothic" panose="020B0600070205080204" pitchFamily="34" charset="-128"/>
                                  </a:rPr>
                                </m:ctrlPr>
                              </m:sSubPr>
                              <m:e>
                                <m:r>
                                  <a:rPr lang="en-US" altLang="en-US" i="1">
                                    <a:solidFill>
                                      <a:schemeClr val="tx1"/>
                                    </a:solidFill>
                                    <a:latin typeface="Cambria Math" panose="02040503050406030204" pitchFamily="18" charset="0"/>
                                    <a:ea typeface="Cambria Math" panose="02040503050406030204" pitchFamily="18" charset="0"/>
                                  </a:rPr>
                                  <m:t>𝜆</m:t>
                                </m:r>
                              </m:e>
                              <m:sub>
                                <m:r>
                                  <a:rPr lang="en-US" altLang="en-US" i="1">
                                    <a:solidFill>
                                      <a:schemeClr val="tx1"/>
                                    </a:solidFill>
                                    <a:latin typeface="Cambria Math" panose="02040503050406030204" pitchFamily="18" charset="0"/>
                                    <a:ea typeface="MS PGothic" panose="020B0600070205080204" pitchFamily="34" charset="-128"/>
                                  </a:rPr>
                                  <m:t>𝑖</m:t>
                                </m:r>
                              </m:sub>
                            </m:sSub>
                            <m:sSup>
                              <m:sSupPr>
                                <m:ctrlPr>
                                  <a:rPr lang="en-US" altLang="en-US" i="1">
                                    <a:solidFill>
                                      <a:schemeClr val="tx1"/>
                                    </a:solidFill>
                                    <a:latin typeface="Cambria Math" panose="02040503050406030204" pitchFamily="18" charset="0"/>
                                    <a:ea typeface="MS PGothic" panose="020B0600070205080204" pitchFamily="34" charset="-128"/>
                                  </a:rPr>
                                </m:ctrlPr>
                              </m:sSupPr>
                              <m:e>
                                <m:r>
                                  <a:rPr lang="en-US" altLang="en-US" i="1">
                                    <a:solidFill>
                                      <a:schemeClr val="tx1"/>
                                    </a:solidFill>
                                    <a:latin typeface="Cambria Math" panose="02040503050406030204" pitchFamily="18" charset="0"/>
                                    <a:ea typeface="MS PGothic" panose="020B0600070205080204" pitchFamily="34" charset="-128"/>
                                  </a:rPr>
                                  <m:t>(</m:t>
                                </m:r>
                                <m:r>
                                  <a:rPr lang="en-US" altLang="en-US" i="1">
                                    <a:solidFill>
                                      <a:schemeClr val="tx1"/>
                                    </a:solidFill>
                                    <a:latin typeface="Cambria Math" panose="02040503050406030204" pitchFamily="18" charset="0"/>
                                    <a:ea typeface="MS PGothic" panose="020B0600070205080204" pitchFamily="34" charset="-128"/>
                                  </a:rPr>
                                  <m:t>𝐴</m:t>
                                </m:r>
                                <m:r>
                                  <a:rPr lang="en-US" altLang="en-US" i="1">
                                    <a:solidFill>
                                      <a:schemeClr val="tx1"/>
                                    </a:solidFill>
                                    <a:latin typeface="Cambria Math" panose="02040503050406030204" pitchFamily="18" charset="0"/>
                                    <a:ea typeface="MS PGothic" panose="020B0600070205080204" pitchFamily="34" charset="-128"/>
                                  </a:rPr>
                                  <m:t>)</m:t>
                                </m:r>
                              </m:e>
                              <m:sup>
                                <m:r>
                                  <a:rPr lang="en-US" altLang="en-US" i="1">
                                    <a:solidFill>
                                      <a:schemeClr val="tx1"/>
                                    </a:solidFill>
                                    <a:latin typeface="Cambria Math" panose="02040503050406030204" pitchFamily="18" charset="0"/>
                                    <a:ea typeface="Cambria Math" panose="02040503050406030204" pitchFamily="18" charset="0"/>
                                  </a:rPr>
                                  <m:t>𝛼</m:t>
                                </m:r>
                              </m:sup>
                            </m:sSup>
                          </m:e>
                        </m:nary>
                        <m:r>
                          <a:rPr lang="en-US" altLang="en-US" i="1">
                            <a:solidFill>
                              <a:schemeClr val="tx1"/>
                            </a:solidFill>
                            <a:latin typeface="Cambria Math" panose="02040503050406030204" pitchFamily="18" charset="0"/>
                            <a:ea typeface="MS PGothic" panose="020B0600070205080204" pitchFamily="34" charset="-128"/>
                          </a:rPr>
                          <m:t>]</m:t>
                        </m:r>
                      </m:e>
                    </m:func>
                  </m:oMath>
                </a14:m>
                <a:r>
                  <a:rPr lang="en-US" altLang="en-US" dirty="0">
                    <a:solidFill>
                      <a:schemeClr val="tx1"/>
                    </a:solidFill>
                    <a:latin typeface="Arial" panose="020B0604020202020204" pitchFamily="34" charset="0"/>
                    <a:ea typeface="MS PGothic" panose="020B0600070205080204" pitchFamily="34" charset="-128"/>
                    <a:cs typeface="Arial" panose="020B0604020202020204" pitchFamily="34" charset="0"/>
                  </a:rPr>
                  <a:t>, with</a:t>
                </a:r>
              </a:p>
              <a:p>
                <a:pPr lvl="2">
                  <a:lnSpc>
                    <a:spcPct val="90000"/>
                  </a:lnSpc>
                  <a:buClr>
                    <a:schemeClr val="tx1"/>
                  </a:buClr>
                  <a:buFont typeface="Arial" panose="020B0604020202020204" pitchFamily="34" charset="0"/>
                  <a:buChar char="•"/>
                </a:pPr>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Given </a:t>
                </a:r>
                <a14:m>
                  <m:oMath xmlns:m="http://schemas.openxmlformats.org/officeDocument/2006/math">
                    <m:sSubSup>
                      <m:sSubSupPr>
                        <m:ctrlPr>
                          <a:rPr lang="en-US" altLang="en-US" sz="2000" i="1">
                            <a:solidFill>
                              <a:schemeClr val="tx1"/>
                            </a:solidFill>
                            <a:latin typeface="Cambria Math" panose="02040503050406030204" pitchFamily="18" charset="0"/>
                            <a:ea typeface="MS PGothic" panose="020B0600070205080204" pitchFamily="34" charset="-128"/>
                          </a:rPr>
                        </m:ctrlPr>
                      </m:sSubSupPr>
                      <m:e>
                        <m:d>
                          <m:dPr>
                            <m:begChr m:val="{"/>
                            <m:endChr m:val="}"/>
                            <m:ctrlPr>
                              <a:rPr lang="en-US" altLang="en-US" sz="2000" i="1">
                                <a:solidFill>
                                  <a:schemeClr val="tx1"/>
                                </a:solidFill>
                                <a:latin typeface="Cambria Math" panose="02040503050406030204" pitchFamily="18" charset="0"/>
                                <a:ea typeface="MS PGothic" panose="020B0600070205080204" pitchFamily="34" charset="-128"/>
                              </a:rPr>
                            </m:ctrlPr>
                          </m:dPr>
                          <m:e>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𝑖</m:t>
                                </m:r>
                              </m:sub>
                            </m:sSub>
                            <m:r>
                              <a:rPr lang="en-US" altLang="en-US" sz="2000" i="1">
                                <a:solidFill>
                                  <a:schemeClr val="tx1"/>
                                </a:solidFill>
                                <a:latin typeface="Cambria Math" panose="02040503050406030204" pitchFamily="18" charset="0"/>
                                <a:ea typeface="MS PGothic" panose="020B0600070205080204" pitchFamily="34" charset="-128"/>
                              </a:rPr>
                              <m:t>, </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𝑦</m:t>
                                </m:r>
                              </m:e>
                              <m:sub>
                                <m:r>
                                  <a:rPr lang="en-US" altLang="en-US" sz="2000" i="1">
                                    <a:solidFill>
                                      <a:schemeClr val="tx1"/>
                                    </a:solidFill>
                                    <a:latin typeface="Cambria Math" panose="02040503050406030204" pitchFamily="18" charset="0"/>
                                    <a:ea typeface="MS PGothic" panose="020B0600070205080204" pitchFamily="34" charset="-128"/>
                                  </a:rPr>
                                  <m:t>𝑖</m:t>
                                </m:r>
                              </m:sub>
                            </m:sSub>
                            <m:r>
                              <a:rPr lang="en-US" altLang="en-US" sz="2000" i="1">
                                <a:solidFill>
                                  <a:schemeClr val="tx1"/>
                                </a:solidFill>
                                <a:latin typeface="Cambria Math" panose="02040503050406030204" pitchFamily="18" charset="0"/>
                                <a:ea typeface="MS PGothic" panose="020B0600070205080204" pitchFamily="34" charset="-128"/>
                              </a:rPr>
                              <m:t>)</m:t>
                            </m:r>
                          </m:e>
                        </m:d>
                      </m:e>
                      <m:sub>
                        <m:r>
                          <a:rPr lang="en-US" altLang="en-US" sz="2000" i="1">
                            <a:solidFill>
                              <a:schemeClr val="tx1"/>
                            </a:solidFill>
                            <a:latin typeface="Cambria Math" panose="02040503050406030204" pitchFamily="18" charset="0"/>
                            <a:ea typeface="MS PGothic" panose="020B0600070205080204" pitchFamily="34" charset="-128"/>
                          </a:rPr>
                          <m:t>𝑖</m:t>
                        </m:r>
                        <m:r>
                          <a:rPr lang="en-US" altLang="en-US" sz="2000" i="1">
                            <a:solidFill>
                              <a:schemeClr val="tx1"/>
                            </a:solidFill>
                            <a:latin typeface="Cambria Math" panose="02040503050406030204" pitchFamily="18" charset="0"/>
                            <a:ea typeface="MS PGothic" panose="020B0600070205080204" pitchFamily="34" charset="-128"/>
                          </a:rPr>
                          <m:t>=1</m:t>
                        </m:r>
                      </m:sub>
                      <m:sup>
                        <m:r>
                          <a:rPr lang="en-US" altLang="en-US" sz="2000" i="1">
                            <a:solidFill>
                              <a:schemeClr val="tx1"/>
                            </a:solidFill>
                            <a:latin typeface="Cambria Math" panose="02040503050406030204" pitchFamily="18" charset="0"/>
                            <a:ea typeface="MS PGothic" panose="020B0600070205080204" pitchFamily="34" charset="-128"/>
                          </a:rPr>
                          <m:t>𝑁</m:t>
                        </m:r>
                      </m:sup>
                    </m:sSubSup>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 and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𝐾</m:t>
                            </m:r>
                          </m:e>
                          <m:sub>
                            <m:r>
                              <a:rPr lang="en-US" altLang="en-US" sz="2000" i="1">
                                <a:solidFill>
                                  <a:schemeClr val="tx1"/>
                                </a:solidFill>
                                <a:latin typeface="Cambria Math" panose="02040503050406030204" pitchFamily="18" charset="0"/>
                                <a:ea typeface="MS PGothic" panose="020B0600070205080204" pitchFamily="34" charset="-128"/>
                              </a:rPr>
                              <m:t>1</m:t>
                            </m:r>
                          </m:sub>
                        </m:sSub>
                        <m:r>
                          <a:rPr lang="en-US" altLang="en-US" sz="2000" i="1">
                            <a:solidFill>
                              <a:schemeClr val="tx1"/>
                            </a:solidFill>
                            <a:latin typeface="Cambria Math" panose="02040503050406030204" pitchFamily="18" charset="0"/>
                            <a:ea typeface="MS PGothic" panose="020B0600070205080204" pitchFamily="34" charset="-128"/>
                          </a:rPr>
                          <m:t>)</m:t>
                        </m:r>
                      </m:e>
                      <m:sub>
                        <m:r>
                          <a:rPr lang="en-US" altLang="en-US" sz="2000" i="1">
                            <a:solidFill>
                              <a:schemeClr val="tx1"/>
                            </a:solidFill>
                            <a:latin typeface="Cambria Math" panose="02040503050406030204" pitchFamily="18" charset="0"/>
                            <a:ea typeface="MS PGothic" panose="020B0600070205080204" pitchFamily="34" charset="-128"/>
                          </a:rPr>
                          <m:t>𝑖𝑗</m:t>
                        </m:r>
                      </m:sub>
                    </m:sSub>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Cambria Math" panose="02040503050406030204" pitchFamily="18" charset="0"/>
                          </a:rPr>
                          <m:t>𝜅</m:t>
                        </m:r>
                      </m:e>
                      <m:sub>
                        <m:r>
                          <a:rPr lang="en-US" altLang="en-US" sz="2000" i="1">
                            <a:solidFill>
                              <a:schemeClr val="tx1"/>
                            </a:solidFill>
                            <a:latin typeface="Cambria Math" panose="02040503050406030204" pitchFamily="18" charset="0"/>
                            <a:ea typeface="MS PGothic" panose="020B0600070205080204" pitchFamily="34" charset="-128"/>
                          </a:rPr>
                          <m:t>1</m:t>
                        </m:r>
                      </m:sub>
                    </m:sSub>
                    <m:d>
                      <m:dPr>
                        <m:ctrlPr>
                          <a:rPr lang="en-US" altLang="en-US" sz="2000" i="1">
                            <a:solidFill>
                              <a:schemeClr val="tx1"/>
                            </a:solidFill>
                            <a:latin typeface="Cambria Math" panose="02040503050406030204" pitchFamily="18" charset="0"/>
                            <a:ea typeface="Cambria Math" panose="02040503050406030204" pitchFamily="18" charset="0"/>
                          </a:rPr>
                        </m:ctrlPr>
                      </m:dPr>
                      <m:e>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𝑥</m:t>
                            </m:r>
                          </m:e>
                          <m:sub>
                            <m:r>
                              <a:rPr lang="en-US" altLang="en-US" sz="2000" i="1">
                                <a:solidFill>
                                  <a:schemeClr val="tx1"/>
                                </a:solidFill>
                                <a:latin typeface="Cambria Math" panose="02040503050406030204" pitchFamily="18" charset="0"/>
                                <a:ea typeface="Cambria Math" panose="02040503050406030204" pitchFamily="18" charset="0"/>
                              </a:rPr>
                              <m:t>𝑖</m:t>
                            </m:r>
                          </m:sub>
                        </m:sSub>
                        <m:r>
                          <a:rPr lang="en-US" altLang="en-US" sz="2000" i="1">
                            <a:solidFill>
                              <a:schemeClr val="tx1"/>
                            </a:solidFill>
                            <a:latin typeface="Cambria Math" panose="02040503050406030204" pitchFamily="18" charset="0"/>
                            <a:ea typeface="Cambria Math" panose="02040503050406030204" pitchFamily="18" charset="0"/>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𝑥</m:t>
                            </m:r>
                          </m:e>
                          <m:sub>
                            <m:r>
                              <a:rPr lang="en-US" altLang="en-US" sz="2000" i="1">
                                <a:solidFill>
                                  <a:schemeClr val="tx1"/>
                                </a:solidFill>
                                <a:latin typeface="Cambria Math" panose="02040503050406030204" pitchFamily="18" charset="0"/>
                                <a:ea typeface="Cambria Math" panose="02040503050406030204" pitchFamily="18" charset="0"/>
                              </a:rPr>
                              <m:t>𝑗</m:t>
                            </m:r>
                          </m:sub>
                        </m:sSub>
                      </m:e>
                    </m:d>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𝐾</m:t>
                            </m:r>
                          </m:e>
                          <m:sub>
                            <m:r>
                              <a:rPr lang="en-US" altLang="en-US" sz="2000" i="1">
                                <a:solidFill>
                                  <a:schemeClr val="tx1"/>
                                </a:solidFill>
                                <a:latin typeface="Cambria Math" panose="02040503050406030204" pitchFamily="18" charset="0"/>
                                <a:ea typeface="MS PGothic" panose="020B0600070205080204" pitchFamily="34" charset="-128"/>
                              </a:rPr>
                              <m:t>2</m:t>
                            </m:r>
                          </m:sub>
                        </m:sSub>
                        <m:r>
                          <a:rPr lang="en-US" altLang="en-US" sz="2000" i="1">
                            <a:solidFill>
                              <a:schemeClr val="tx1"/>
                            </a:solidFill>
                            <a:latin typeface="Cambria Math" panose="02040503050406030204" pitchFamily="18" charset="0"/>
                            <a:ea typeface="MS PGothic" panose="020B0600070205080204" pitchFamily="34" charset="-128"/>
                          </a:rPr>
                          <m:t>)</m:t>
                        </m:r>
                      </m:e>
                      <m:sub>
                        <m:r>
                          <a:rPr lang="en-US" altLang="en-US" sz="2000" i="1">
                            <a:solidFill>
                              <a:schemeClr val="tx1"/>
                            </a:solidFill>
                            <a:latin typeface="Cambria Math" panose="02040503050406030204" pitchFamily="18" charset="0"/>
                            <a:ea typeface="MS PGothic" panose="020B0600070205080204" pitchFamily="34" charset="-128"/>
                          </a:rPr>
                          <m:t>𝑖𝑗</m:t>
                        </m:r>
                      </m:sub>
                    </m:sSub>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Cambria Math" panose="02040503050406030204" pitchFamily="18" charset="0"/>
                          </a:rPr>
                          <m:t>𝜅</m:t>
                        </m:r>
                      </m:e>
                      <m:sub>
                        <m:r>
                          <a:rPr lang="en-US" altLang="en-US" sz="2000" i="1">
                            <a:solidFill>
                              <a:schemeClr val="tx1"/>
                            </a:solidFill>
                            <a:latin typeface="Cambria Math" panose="02040503050406030204" pitchFamily="18" charset="0"/>
                            <a:ea typeface="Cambria Math" panose="02040503050406030204" pitchFamily="18" charset="0"/>
                          </a:rPr>
                          <m:t>2</m:t>
                        </m:r>
                      </m:sub>
                    </m:sSub>
                    <m:d>
                      <m:dPr>
                        <m:ctrlPr>
                          <a:rPr lang="en-US" altLang="en-US" sz="2000" i="1">
                            <a:solidFill>
                              <a:schemeClr val="tx1"/>
                            </a:solidFill>
                            <a:latin typeface="Cambria Math" panose="02040503050406030204" pitchFamily="18" charset="0"/>
                            <a:ea typeface="Cambria Math" panose="02040503050406030204" pitchFamily="18" charset="0"/>
                          </a:rPr>
                        </m:ctrlPr>
                      </m:dPr>
                      <m:e>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𝑦</m:t>
                            </m:r>
                          </m:e>
                          <m:sub>
                            <m:r>
                              <a:rPr lang="en-US" altLang="en-US" sz="2000" i="1">
                                <a:solidFill>
                                  <a:schemeClr val="tx1"/>
                                </a:solidFill>
                                <a:latin typeface="Cambria Math" panose="02040503050406030204" pitchFamily="18" charset="0"/>
                                <a:ea typeface="Cambria Math" panose="02040503050406030204" pitchFamily="18" charset="0"/>
                              </a:rPr>
                              <m:t>𝑖</m:t>
                            </m:r>
                          </m:sub>
                        </m:sSub>
                        <m:r>
                          <a:rPr lang="en-US" altLang="en-US" sz="2000" i="1">
                            <a:solidFill>
                              <a:schemeClr val="tx1"/>
                            </a:solidFill>
                            <a:latin typeface="Cambria Math" panose="02040503050406030204" pitchFamily="18" charset="0"/>
                            <a:ea typeface="Cambria Math" panose="02040503050406030204" pitchFamily="18" charset="0"/>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𝑦</m:t>
                            </m:r>
                          </m:e>
                          <m:sub>
                            <m:r>
                              <a:rPr lang="en-US" altLang="en-US" sz="2000" i="1">
                                <a:solidFill>
                                  <a:schemeClr val="tx1"/>
                                </a:solidFill>
                                <a:latin typeface="Cambria Math" panose="02040503050406030204" pitchFamily="18" charset="0"/>
                                <a:ea typeface="Cambria Math" panose="02040503050406030204" pitchFamily="18" charset="0"/>
                              </a:rPr>
                              <m:t>𝑗</m:t>
                            </m:r>
                          </m:sub>
                        </m:sSub>
                      </m:e>
                    </m:d>
                  </m:oMath>
                </a14:m>
                <a:endPar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endParaRPr>
              </a:p>
              <a:p>
                <a:pPr marL="1371600" lvl="3" indent="0">
                  <a:lnSpc>
                    <a:spcPct val="90000"/>
                  </a:lnSpc>
                  <a:buClr>
                    <a:schemeClr val="tx1"/>
                  </a:buClr>
                  <a:buNone/>
                </a:pPr>
                <a:r>
                  <a:rPr lang="en-US" altLang="en-US" b="1" dirty="0">
                    <a:solidFill>
                      <a:schemeClr val="tx1"/>
                    </a:solidFill>
                    <a:latin typeface="Arial" panose="020B0604020202020204" pitchFamily="34" charset="0"/>
                    <a:ea typeface="MS PGothic" panose="020B0600070205080204" pitchFamily="34" charset="-128"/>
                    <a:cs typeface="Arial" panose="020B0604020202020204" pitchFamily="34" charset="0"/>
                  </a:rPr>
                  <a:t>Joint entropy</a:t>
                </a:r>
                <a:r>
                  <a:rPr lang="en-US" altLang="en-US" dirty="0">
                    <a:solidFill>
                      <a:schemeClr val="tx1"/>
                    </a:solidFill>
                    <a:latin typeface="Arial" panose="020B0604020202020204" pitchFamily="34" charset="0"/>
                    <a:ea typeface="MS PGothic" panose="020B0600070205080204" pitchFamily="34" charset="-128"/>
                    <a:cs typeface="Arial" panose="020B0604020202020204" pitchFamily="34" charset="0"/>
                  </a:rPr>
                  <a:t>: </a:t>
                </a:r>
                <a14:m>
                  <m:oMath xmlns:m="http://schemas.openxmlformats.org/officeDocument/2006/math">
                    <m:sSub>
                      <m:sSubPr>
                        <m:ctrlPr>
                          <a:rPr lang="en-US" altLang="en-US" i="1">
                            <a:solidFill>
                              <a:schemeClr val="tx1"/>
                            </a:solidFill>
                            <a:latin typeface="Cambria Math" panose="02040503050406030204" pitchFamily="18" charset="0"/>
                            <a:ea typeface="MS PGothic" panose="020B0600070205080204" pitchFamily="34" charset="-128"/>
                          </a:rPr>
                        </m:ctrlPr>
                      </m:sSubPr>
                      <m:e>
                        <m:r>
                          <a:rPr lang="en-US" altLang="en-US" b="1">
                            <a:solidFill>
                              <a:schemeClr val="tx1"/>
                            </a:solidFill>
                            <a:latin typeface="Cambria Math" panose="02040503050406030204" pitchFamily="18" charset="0"/>
                            <a:ea typeface="MS PGothic" panose="020B0600070205080204" pitchFamily="34" charset="-128"/>
                          </a:rPr>
                          <m:t>𝐒</m:t>
                        </m:r>
                      </m:e>
                      <m:sub>
                        <m:r>
                          <a:rPr lang="en-US" altLang="en-US" i="1">
                            <a:solidFill>
                              <a:schemeClr val="tx1"/>
                            </a:solidFill>
                            <a:latin typeface="Cambria Math" panose="02040503050406030204" pitchFamily="18" charset="0"/>
                            <a:ea typeface="Cambria Math" panose="02040503050406030204" pitchFamily="18" charset="0"/>
                          </a:rPr>
                          <m:t>𝛼</m:t>
                        </m:r>
                      </m:sub>
                    </m:sSub>
                    <m:d>
                      <m:dPr>
                        <m:ctrlPr>
                          <a:rPr lang="en-US" altLang="en-US" i="1">
                            <a:solidFill>
                              <a:schemeClr val="tx1"/>
                            </a:solidFill>
                            <a:latin typeface="Cambria Math" panose="02040503050406030204" pitchFamily="18" charset="0"/>
                            <a:ea typeface="MS PGothic" panose="020B0600070205080204" pitchFamily="34" charset="-128"/>
                          </a:rPr>
                        </m:ctrlPr>
                      </m:dPr>
                      <m:e>
                        <m:r>
                          <a:rPr lang="en-US" altLang="en-US" i="1">
                            <a:solidFill>
                              <a:schemeClr val="tx1"/>
                            </a:solidFill>
                            <a:latin typeface="Cambria Math" panose="02040503050406030204" pitchFamily="18" charset="0"/>
                            <a:ea typeface="MS PGothic" panose="020B0600070205080204" pitchFamily="34" charset="-128"/>
                          </a:rPr>
                          <m:t>𝐴</m:t>
                        </m:r>
                        <m:r>
                          <a:rPr lang="en-US" altLang="en-US" i="1">
                            <a:solidFill>
                              <a:schemeClr val="tx1"/>
                            </a:solidFill>
                            <a:latin typeface="Cambria Math" panose="02040503050406030204" pitchFamily="18" charset="0"/>
                            <a:ea typeface="MS PGothic" panose="020B0600070205080204" pitchFamily="34" charset="-128"/>
                          </a:rPr>
                          <m:t>,</m:t>
                        </m:r>
                        <m:r>
                          <a:rPr lang="en-US" altLang="en-US" i="1">
                            <a:solidFill>
                              <a:schemeClr val="tx1"/>
                            </a:solidFill>
                            <a:latin typeface="Cambria Math" panose="02040503050406030204" pitchFamily="18" charset="0"/>
                            <a:ea typeface="MS PGothic" panose="020B0600070205080204" pitchFamily="34" charset="-128"/>
                          </a:rPr>
                          <m:t>𝐵</m:t>
                        </m:r>
                      </m:e>
                    </m:d>
                    <m:r>
                      <a:rPr lang="en-US" altLang="en-US" i="1">
                        <a:solidFill>
                          <a:schemeClr val="tx1"/>
                        </a:solidFill>
                        <a:latin typeface="Cambria Math" panose="02040503050406030204" pitchFamily="18" charset="0"/>
                        <a:ea typeface="MS PGothic" panose="020B0600070205080204" pitchFamily="34" charset="-128"/>
                      </a:rPr>
                      <m:t>=</m:t>
                    </m:r>
                    <m:sSub>
                      <m:sSubPr>
                        <m:ctrlPr>
                          <a:rPr lang="en-US" altLang="en-US" i="1">
                            <a:solidFill>
                              <a:schemeClr val="tx1"/>
                            </a:solidFill>
                            <a:latin typeface="Cambria Math" panose="02040503050406030204" pitchFamily="18" charset="0"/>
                            <a:ea typeface="MS PGothic" panose="020B0600070205080204" pitchFamily="34" charset="-128"/>
                          </a:rPr>
                        </m:ctrlPr>
                      </m:sSubPr>
                      <m:e>
                        <m:r>
                          <a:rPr lang="en-US" altLang="en-US" b="1">
                            <a:solidFill>
                              <a:schemeClr val="tx1"/>
                            </a:solidFill>
                            <a:latin typeface="Cambria Math" panose="02040503050406030204" pitchFamily="18" charset="0"/>
                            <a:ea typeface="MS PGothic" panose="020B0600070205080204" pitchFamily="34" charset="-128"/>
                          </a:rPr>
                          <m:t>𝐒</m:t>
                        </m:r>
                      </m:e>
                      <m:sub>
                        <m:r>
                          <a:rPr lang="en-US" altLang="en-US" i="1">
                            <a:solidFill>
                              <a:schemeClr val="tx1"/>
                            </a:solidFill>
                            <a:latin typeface="Cambria Math" panose="02040503050406030204" pitchFamily="18" charset="0"/>
                            <a:ea typeface="Cambria Math" panose="02040503050406030204" pitchFamily="18" charset="0"/>
                          </a:rPr>
                          <m:t>𝛼</m:t>
                        </m:r>
                      </m:sub>
                    </m:sSub>
                    <m:d>
                      <m:dPr>
                        <m:ctrlPr>
                          <a:rPr lang="en-US" altLang="en-US" i="1">
                            <a:solidFill>
                              <a:schemeClr val="tx1"/>
                            </a:solidFill>
                            <a:latin typeface="Cambria Math" panose="02040503050406030204" pitchFamily="18" charset="0"/>
                            <a:ea typeface="MS PGothic" panose="020B0600070205080204" pitchFamily="34" charset="-128"/>
                          </a:rPr>
                        </m:ctrlPr>
                      </m:dPr>
                      <m:e>
                        <m:f>
                          <m:fPr>
                            <m:ctrlPr>
                              <a:rPr lang="en-US" altLang="en-US" i="1">
                                <a:solidFill>
                                  <a:schemeClr val="tx1"/>
                                </a:solidFill>
                                <a:latin typeface="Cambria Math" panose="02040503050406030204" pitchFamily="18" charset="0"/>
                                <a:ea typeface="MS PGothic" panose="020B0600070205080204" pitchFamily="34" charset="-128"/>
                              </a:rPr>
                            </m:ctrlPr>
                          </m:fPr>
                          <m:num>
                            <m:r>
                              <a:rPr lang="en-US" altLang="en-US" i="1">
                                <a:solidFill>
                                  <a:schemeClr val="tx1"/>
                                </a:solidFill>
                                <a:latin typeface="Cambria Math" panose="02040503050406030204" pitchFamily="18" charset="0"/>
                                <a:ea typeface="MS PGothic" panose="020B0600070205080204" pitchFamily="34" charset="-128"/>
                              </a:rPr>
                              <m:t>𝐴</m:t>
                            </m:r>
                            <m:r>
                              <a:rPr lang="en-US" altLang="en-US" i="1">
                                <a:solidFill>
                                  <a:schemeClr val="tx1"/>
                                </a:solidFill>
                                <a:latin typeface="Cambria Math" panose="02040503050406030204" pitchFamily="18" charset="0"/>
                                <a:ea typeface="Cambria Math" panose="02040503050406030204" pitchFamily="18" charset="0"/>
                              </a:rPr>
                              <m:t>∘</m:t>
                            </m:r>
                            <m:r>
                              <a:rPr lang="en-US" altLang="en-US" i="1">
                                <a:solidFill>
                                  <a:schemeClr val="tx1"/>
                                </a:solidFill>
                                <a:latin typeface="Cambria Math" panose="02040503050406030204" pitchFamily="18" charset="0"/>
                                <a:ea typeface="MS PGothic" panose="020B0600070205080204" pitchFamily="34" charset="-128"/>
                              </a:rPr>
                              <m:t>𝐵</m:t>
                            </m:r>
                          </m:num>
                          <m:den>
                            <m:r>
                              <m:rPr>
                                <m:sty m:val="p"/>
                              </m:rPr>
                              <a:rPr lang="en-US" altLang="en-US">
                                <a:solidFill>
                                  <a:schemeClr val="tx1"/>
                                </a:solidFill>
                                <a:latin typeface="Cambria Math" panose="02040503050406030204" pitchFamily="18" charset="0"/>
                                <a:ea typeface="MS PGothic" panose="020B0600070205080204" pitchFamily="34" charset="-128"/>
                              </a:rPr>
                              <m:t>tr</m:t>
                            </m:r>
                            <m:r>
                              <a:rPr lang="en-US" altLang="en-US" i="1">
                                <a:solidFill>
                                  <a:schemeClr val="tx1"/>
                                </a:solidFill>
                                <a:latin typeface="Cambria Math" panose="02040503050406030204" pitchFamily="18" charset="0"/>
                                <a:ea typeface="MS PGothic" panose="020B0600070205080204" pitchFamily="34" charset="-128"/>
                              </a:rPr>
                              <m:t>(</m:t>
                            </m:r>
                            <m:r>
                              <a:rPr lang="en-US" altLang="en-US" i="1">
                                <a:solidFill>
                                  <a:schemeClr val="tx1"/>
                                </a:solidFill>
                                <a:latin typeface="Cambria Math" panose="02040503050406030204" pitchFamily="18" charset="0"/>
                                <a:ea typeface="MS PGothic" panose="020B0600070205080204" pitchFamily="34" charset="-128"/>
                              </a:rPr>
                              <m:t>𝐴</m:t>
                            </m:r>
                            <m:r>
                              <a:rPr lang="en-US" altLang="en-US" i="1">
                                <a:solidFill>
                                  <a:schemeClr val="tx1"/>
                                </a:solidFill>
                                <a:latin typeface="Cambria Math" panose="02040503050406030204" pitchFamily="18" charset="0"/>
                                <a:ea typeface="Cambria Math" panose="02040503050406030204" pitchFamily="18" charset="0"/>
                              </a:rPr>
                              <m:t>∘</m:t>
                            </m:r>
                            <m:r>
                              <a:rPr lang="en-US" altLang="en-US" i="1">
                                <a:solidFill>
                                  <a:schemeClr val="tx1"/>
                                </a:solidFill>
                                <a:latin typeface="Cambria Math" panose="02040503050406030204" pitchFamily="18" charset="0"/>
                                <a:ea typeface="MS PGothic" panose="020B0600070205080204" pitchFamily="34" charset="-128"/>
                              </a:rPr>
                              <m:t>𝐵</m:t>
                            </m:r>
                            <m:r>
                              <a:rPr lang="en-US" altLang="en-US" i="1">
                                <a:solidFill>
                                  <a:schemeClr val="tx1"/>
                                </a:solidFill>
                                <a:latin typeface="Cambria Math" panose="02040503050406030204" pitchFamily="18" charset="0"/>
                                <a:ea typeface="MS PGothic" panose="020B0600070205080204" pitchFamily="34" charset="-128"/>
                              </a:rPr>
                              <m:t>)</m:t>
                            </m:r>
                          </m:den>
                        </m:f>
                      </m:e>
                    </m:d>
                  </m:oMath>
                </a14:m>
                <a:r>
                  <a:rPr lang="en-US" altLang="en-US" dirty="0">
                    <a:solidFill>
                      <a:schemeClr val="tx1"/>
                    </a:solidFill>
                    <a:latin typeface="Arial" panose="020B0604020202020204" pitchFamily="34" charset="0"/>
                    <a:ea typeface="MS PGothic" panose="020B0600070205080204" pitchFamily="34" charset="-128"/>
                    <a:cs typeface="Arial" panose="020B0604020202020204" pitchFamily="34" charset="0"/>
                  </a:rPr>
                  <a:t> where </a:t>
                </a:r>
                <a14:m>
                  <m:oMath xmlns:m="http://schemas.openxmlformats.org/officeDocument/2006/math">
                    <m:r>
                      <a:rPr lang="en-US" altLang="en-US" i="1">
                        <a:solidFill>
                          <a:schemeClr val="tx1"/>
                        </a:solidFill>
                        <a:latin typeface="Cambria Math" panose="02040503050406030204" pitchFamily="18" charset="0"/>
                        <a:ea typeface="Cambria Math" panose="02040503050406030204" pitchFamily="18" charset="0"/>
                      </a:rPr>
                      <m:t>∘</m:t>
                    </m:r>
                  </m:oMath>
                </a14:m>
                <a:r>
                  <a:rPr lang="en-US" altLang="en-US" dirty="0">
                    <a:solidFill>
                      <a:schemeClr val="tx1"/>
                    </a:solidFill>
                    <a:latin typeface="Arial" panose="020B0604020202020204" pitchFamily="34" charset="0"/>
                    <a:ea typeface="MS PGothic" panose="020B0600070205080204" pitchFamily="34" charset="-128"/>
                    <a:cs typeface="Arial" panose="020B0604020202020204" pitchFamily="34" charset="0"/>
                  </a:rPr>
                  <a:t> denotes Hadamard product</a:t>
                </a:r>
              </a:p>
              <a:p>
                <a:pPr lvl="3">
                  <a:lnSpc>
                    <a:spcPct val="90000"/>
                  </a:lnSpc>
                  <a:buClr>
                    <a:schemeClr val="tx1"/>
                  </a:buClr>
                  <a:buFont typeface="Arial" panose="020B0604020202020204" pitchFamily="34" charset="0"/>
                  <a:buChar char="•"/>
                </a:pPr>
                <a:endParaRPr lang="en-US" altLang="en-US" sz="1800" dirty="0">
                  <a:solidFill>
                    <a:schemeClr val="tx1"/>
                  </a:solidFill>
                  <a:latin typeface="Arial" panose="020B0604020202020204" pitchFamily="34" charset="0"/>
                  <a:ea typeface="MS PGothic" panose="020B0600070205080204" pitchFamily="34" charset="-128"/>
                  <a:cs typeface="Arial" panose="020B0604020202020204" pitchFamily="34" charset="0"/>
                </a:endParaRPr>
              </a:p>
              <a:p>
                <a:pPr marL="1371600" lvl="3" indent="0">
                  <a:lnSpc>
                    <a:spcPct val="90000"/>
                  </a:lnSpc>
                  <a:buClr>
                    <a:schemeClr val="tx1"/>
                  </a:buClr>
                  <a:buNone/>
                </a:pPr>
                <a:endParaRPr lang="en-US" altLang="en-US" sz="1800" dirty="0">
                  <a:solidFill>
                    <a:schemeClr val="tx1"/>
                  </a:solidFill>
                  <a:latin typeface="Arial" panose="020B0604020202020204" pitchFamily="34" charset="0"/>
                  <a:ea typeface="MS PGothic" panose="020B0600070205080204" pitchFamily="34" charset="-128"/>
                  <a:cs typeface="Arial" panose="020B0604020202020204" pitchFamily="34" charset="0"/>
                </a:endParaRPr>
              </a:p>
              <a:p>
                <a:pPr marL="1371600" lvl="3" indent="0">
                  <a:lnSpc>
                    <a:spcPct val="90000"/>
                  </a:lnSpc>
                  <a:buClr>
                    <a:schemeClr val="tx1"/>
                  </a:buClr>
                  <a:buNone/>
                </a:pPr>
                <a:endParaRPr lang="en-US" altLang="en-US" sz="1800" dirty="0">
                  <a:solidFill>
                    <a:schemeClr val="tx1"/>
                  </a:solidFill>
                  <a:latin typeface="Arial" panose="020B0604020202020204" pitchFamily="34" charset="0"/>
                  <a:ea typeface="MS PGothic" panose="020B0600070205080204" pitchFamily="34" charset="-128"/>
                  <a:cs typeface="Arial" panose="020B0604020202020204" pitchFamily="34" charset="0"/>
                </a:endParaRPr>
              </a:p>
              <a:p>
                <a:pPr lvl="3">
                  <a:lnSpc>
                    <a:spcPct val="90000"/>
                  </a:lnSpc>
                  <a:buClr>
                    <a:schemeClr val="tx1"/>
                  </a:buClr>
                  <a:buFont typeface="Arial" panose="020B0604020202020204" pitchFamily="34" charset="0"/>
                  <a:buChar char="•"/>
                </a:pPr>
                <a:r>
                  <a:rPr lang="en-US" altLang="en-US" b="1" dirty="0">
                    <a:solidFill>
                      <a:schemeClr val="tx1"/>
                    </a:solidFill>
                    <a:latin typeface="Arial" panose="020B0604020202020204" pitchFamily="34" charset="0"/>
                    <a:ea typeface="MS PGothic" panose="020B0600070205080204" pitchFamily="34" charset="-128"/>
                    <a:cs typeface="Arial" panose="020B0604020202020204" pitchFamily="34" charset="0"/>
                  </a:rPr>
                  <a:t>Mutual information</a:t>
                </a:r>
                <a:r>
                  <a:rPr lang="en-US" altLang="en-US" sz="1800" dirty="0">
                    <a:solidFill>
                      <a:schemeClr val="tx1"/>
                    </a:solidFill>
                    <a:ea typeface="MS PGothic" panose="020B0600070205080204" pitchFamily="34" charset="-128"/>
                  </a:rPr>
                  <a:t>: </a:t>
                </a:r>
                <a14:m>
                  <m:oMath xmlns:m="http://schemas.openxmlformats.org/officeDocument/2006/math">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b="1">
                            <a:solidFill>
                              <a:schemeClr val="tx1"/>
                            </a:solidFill>
                            <a:latin typeface="Cambria Math" panose="02040503050406030204" pitchFamily="18" charset="0"/>
                            <a:ea typeface="MS PGothic" panose="020B0600070205080204" pitchFamily="34" charset="-128"/>
                          </a:rPr>
                          <m:t>𝐈</m:t>
                        </m:r>
                      </m:e>
                      <m:sub>
                        <m:r>
                          <a:rPr lang="en-US" altLang="en-US" sz="1800" i="1">
                            <a:solidFill>
                              <a:schemeClr val="tx1"/>
                            </a:solidFill>
                            <a:latin typeface="Cambria Math" panose="02040503050406030204" pitchFamily="18" charset="0"/>
                            <a:ea typeface="Cambria Math" panose="02040503050406030204" pitchFamily="18" charset="0"/>
                          </a:rPr>
                          <m:t>𝛼</m:t>
                        </m:r>
                      </m:sub>
                    </m:sSub>
                    <m:d>
                      <m:dPr>
                        <m:ctrlPr>
                          <a:rPr lang="en-US" altLang="en-US" sz="1800" i="1">
                            <a:solidFill>
                              <a:schemeClr val="tx1"/>
                            </a:solidFill>
                            <a:latin typeface="Cambria Math" panose="02040503050406030204" pitchFamily="18" charset="0"/>
                            <a:ea typeface="MS PGothic" panose="020B0600070205080204" pitchFamily="34" charset="-128"/>
                          </a:rPr>
                        </m:ctrlPr>
                      </m:dPr>
                      <m:e>
                        <m:r>
                          <a:rPr lang="en-US" altLang="en-US" sz="1800" i="1">
                            <a:solidFill>
                              <a:schemeClr val="tx1"/>
                            </a:solidFill>
                            <a:latin typeface="Cambria Math" panose="02040503050406030204" pitchFamily="18" charset="0"/>
                            <a:ea typeface="MS PGothic" panose="020B0600070205080204" pitchFamily="34" charset="-128"/>
                          </a:rPr>
                          <m:t>𝐴</m:t>
                        </m:r>
                        <m:r>
                          <a:rPr lang="en-US" altLang="en-US" sz="1800" i="1">
                            <a:solidFill>
                              <a:schemeClr val="tx1"/>
                            </a:solidFill>
                            <a:latin typeface="Cambria Math" panose="02040503050406030204" pitchFamily="18" charset="0"/>
                            <a:ea typeface="MS PGothic" panose="020B0600070205080204" pitchFamily="34" charset="-128"/>
                          </a:rPr>
                          <m:t>;</m:t>
                        </m:r>
                        <m:r>
                          <a:rPr lang="en-US" altLang="en-US" sz="1800" i="1">
                            <a:solidFill>
                              <a:schemeClr val="tx1"/>
                            </a:solidFill>
                            <a:latin typeface="Cambria Math" panose="02040503050406030204" pitchFamily="18" charset="0"/>
                            <a:ea typeface="MS PGothic" panose="020B0600070205080204" pitchFamily="34" charset="-128"/>
                          </a:rPr>
                          <m:t>𝐵</m:t>
                        </m:r>
                      </m:e>
                    </m:d>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b="1">
                            <a:solidFill>
                              <a:schemeClr val="tx1"/>
                            </a:solidFill>
                            <a:latin typeface="Cambria Math" panose="02040503050406030204" pitchFamily="18" charset="0"/>
                            <a:ea typeface="MS PGothic" panose="020B0600070205080204" pitchFamily="34" charset="-128"/>
                          </a:rPr>
                          <m:t>𝐒</m:t>
                        </m:r>
                      </m:e>
                      <m:sub>
                        <m:r>
                          <a:rPr lang="en-US" altLang="en-US" sz="1800" i="1">
                            <a:solidFill>
                              <a:schemeClr val="tx1"/>
                            </a:solidFill>
                            <a:latin typeface="Cambria Math" panose="02040503050406030204" pitchFamily="18" charset="0"/>
                            <a:ea typeface="Cambria Math" panose="02040503050406030204" pitchFamily="18" charset="0"/>
                          </a:rPr>
                          <m:t>𝛼</m:t>
                        </m:r>
                      </m:sub>
                    </m:sSub>
                    <m:d>
                      <m:dPr>
                        <m:ctrlPr>
                          <a:rPr lang="en-US" altLang="en-US" sz="1800" i="1">
                            <a:solidFill>
                              <a:schemeClr val="tx1"/>
                            </a:solidFill>
                            <a:latin typeface="Cambria Math" panose="02040503050406030204" pitchFamily="18" charset="0"/>
                            <a:ea typeface="MS PGothic" panose="020B0600070205080204" pitchFamily="34" charset="-128"/>
                          </a:rPr>
                        </m:ctrlPr>
                      </m:dPr>
                      <m:e>
                        <m:r>
                          <a:rPr lang="en-US" altLang="en-US" sz="1800" i="1">
                            <a:solidFill>
                              <a:schemeClr val="tx1"/>
                            </a:solidFill>
                            <a:latin typeface="Cambria Math" panose="02040503050406030204" pitchFamily="18" charset="0"/>
                            <a:ea typeface="MS PGothic" panose="020B0600070205080204" pitchFamily="34" charset="-128"/>
                          </a:rPr>
                          <m:t>𝐴</m:t>
                        </m:r>
                      </m:e>
                    </m:d>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b="1">
                            <a:solidFill>
                              <a:schemeClr val="tx1"/>
                            </a:solidFill>
                            <a:latin typeface="Cambria Math" panose="02040503050406030204" pitchFamily="18" charset="0"/>
                            <a:ea typeface="MS PGothic" panose="020B0600070205080204" pitchFamily="34" charset="-128"/>
                          </a:rPr>
                          <m:t>𝐒</m:t>
                        </m:r>
                      </m:e>
                      <m:sub>
                        <m:r>
                          <a:rPr lang="en-US" altLang="en-US" sz="1800" i="1">
                            <a:solidFill>
                              <a:schemeClr val="tx1"/>
                            </a:solidFill>
                            <a:latin typeface="Cambria Math" panose="02040503050406030204" pitchFamily="18" charset="0"/>
                            <a:ea typeface="Cambria Math" panose="02040503050406030204" pitchFamily="18" charset="0"/>
                          </a:rPr>
                          <m:t>𝛼</m:t>
                        </m:r>
                      </m:sub>
                    </m:sSub>
                    <m:d>
                      <m:dPr>
                        <m:ctrlPr>
                          <a:rPr lang="en-US" altLang="en-US" sz="1800" i="1">
                            <a:solidFill>
                              <a:schemeClr val="tx1"/>
                            </a:solidFill>
                            <a:latin typeface="Cambria Math" panose="02040503050406030204" pitchFamily="18" charset="0"/>
                            <a:ea typeface="MS PGothic" panose="020B0600070205080204" pitchFamily="34" charset="-128"/>
                          </a:rPr>
                        </m:ctrlPr>
                      </m:dPr>
                      <m:e>
                        <m:r>
                          <a:rPr lang="en-US" altLang="en-US" sz="1800" i="1">
                            <a:solidFill>
                              <a:schemeClr val="tx1"/>
                            </a:solidFill>
                            <a:latin typeface="Cambria Math" panose="02040503050406030204" pitchFamily="18" charset="0"/>
                            <a:ea typeface="MS PGothic" panose="020B0600070205080204" pitchFamily="34" charset="-128"/>
                          </a:rPr>
                          <m:t>𝐵</m:t>
                        </m:r>
                      </m:e>
                    </m:d>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b="1">
                            <a:solidFill>
                              <a:schemeClr val="tx1"/>
                            </a:solidFill>
                            <a:latin typeface="Cambria Math" panose="02040503050406030204" pitchFamily="18" charset="0"/>
                            <a:ea typeface="MS PGothic" panose="020B0600070205080204" pitchFamily="34" charset="-128"/>
                          </a:rPr>
                          <m:t>𝐒</m:t>
                        </m:r>
                      </m:e>
                      <m:sub>
                        <m:r>
                          <a:rPr lang="en-US" altLang="en-US" sz="1800" i="1">
                            <a:solidFill>
                              <a:schemeClr val="tx1"/>
                            </a:solidFill>
                            <a:latin typeface="Cambria Math" panose="02040503050406030204" pitchFamily="18" charset="0"/>
                            <a:ea typeface="Cambria Math" panose="02040503050406030204" pitchFamily="18" charset="0"/>
                          </a:rPr>
                          <m:t>𝛼</m:t>
                        </m:r>
                      </m:sub>
                    </m:sSub>
                    <m:d>
                      <m:dPr>
                        <m:ctrlPr>
                          <a:rPr lang="en-US" altLang="en-US" sz="1800" i="1">
                            <a:solidFill>
                              <a:schemeClr val="tx1"/>
                            </a:solidFill>
                            <a:latin typeface="Cambria Math" panose="02040503050406030204" pitchFamily="18" charset="0"/>
                            <a:ea typeface="MS PGothic" panose="020B0600070205080204" pitchFamily="34" charset="-128"/>
                          </a:rPr>
                        </m:ctrlPr>
                      </m:dPr>
                      <m:e>
                        <m:r>
                          <a:rPr lang="en-US" altLang="en-US" sz="1800" i="1">
                            <a:solidFill>
                              <a:schemeClr val="tx1"/>
                            </a:solidFill>
                            <a:latin typeface="Cambria Math" panose="02040503050406030204" pitchFamily="18" charset="0"/>
                            <a:ea typeface="MS PGothic" panose="020B0600070205080204" pitchFamily="34" charset="-128"/>
                          </a:rPr>
                          <m:t>𝐴</m:t>
                        </m:r>
                        <m:r>
                          <a:rPr lang="en-US" altLang="en-US" sz="1800" i="1">
                            <a:solidFill>
                              <a:schemeClr val="tx1"/>
                            </a:solidFill>
                            <a:latin typeface="Cambria Math" panose="02040503050406030204" pitchFamily="18" charset="0"/>
                            <a:ea typeface="MS PGothic" panose="020B0600070205080204" pitchFamily="34" charset="-128"/>
                          </a:rPr>
                          <m:t>,</m:t>
                        </m:r>
                        <m:r>
                          <a:rPr lang="en-US" altLang="en-US" sz="1800" i="1">
                            <a:solidFill>
                              <a:schemeClr val="tx1"/>
                            </a:solidFill>
                            <a:latin typeface="Cambria Math" panose="02040503050406030204" pitchFamily="18" charset="0"/>
                            <a:ea typeface="MS PGothic" panose="020B0600070205080204" pitchFamily="34" charset="-128"/>
                          </a:rPr>
                          <m:t>𝐵</m:t>
                        </m:r>
                      </m:e>
                    </m:d>
                  </m:oMath>
                </a14:m>
                <a:endParaRPr lang="en-US" altLang="en-US" sz="1800" dirty="0">
                  <a:solidFill>
                    <a:schemeClr val="tx1"/>
                  </a:solidFill>
                  <a:ea typeface="MS PGothic" panose="020B0600070205080204" pitchFamily="34" charset="-128"/>
                </a:endParaRPr>
              </a:p>
            </p:txBody>
          </p:sp>
        </mc:Choice>
        <mc:Fallback xmlns="">
          <p:sp>
            <p:nvSpPr>
              <p:cNvPr id="12291" name="Rectangle 3">
                <a:extLst>
                  <a:ext uri="{FF2B5EF4-FFF2-40B4-BE49-F238E27FC236}">
                    <a16:creationId xmlns:a16="http://schemas.microsoft.com/office/drawing/2014/main" id="{49E3C741-7557-4846-B829-755219B06269}"/>
                  </a:ext>
                </a:extLst>
              </p:cNvPr>
              <p:cNvSpPr txBox="1">
                <a:spLocks noRot="1" noChangeAspect="1" noMove="1" noResize="1" noEditPoints="1" noAdjustHandles="1" noChangeArrowheads="1" noChangeShapeType="1" noTextEdit="1"/>
              </p:cNvSpPr>
              <p:nvPr/>
            </p:nvSpPr>
            <p:spPr bwMode="auto">
              <a:xfrm>
                <a:off x="398393" y="1605825"/>
                <a:ext cx="11708130" cy="3086100"/>
              </a:xfrm>
              <a:prstGeom prst="rect">
                <a:avLst/>
              </a:prstGeom>
              <a:blipFill>
                <a:blip r:embed="rId3"/>
                <a:stretch>
                  <a:fillRect l="-650" t="-2459" b="-434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3" name="Rectangle 12">
            <a:extLst>
              <a:ext uri="{FF2B5EF4-FFF2-40B4-BE49-F238E27FC236}">
                <a16:creationId xmlns:a16="http://schemas.microsoft.com/office/drawing/2014/main" id="{1BCDDD03-014F-461F-923D-E53A9CD878A3}"/>
              </a:ext>
            </a:extLst>
          </p:cNvPr>
          <p:cNvSpPr/>
          <p:nvPr/>
        </p:nvSpPr>
        <p:spPr>
          <a:xfrm>
            <a:off x="4470410" y="5576040"/>
            <a:ext cx="3688080" cy="3447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76C47B9-17A9-4EF0-A8CD-FC703C8E1B64}"/>
              </a:ext>
            </a:extLst>
          </p:cNvPr>
          <p:cNvSpPr/>
          <p:nvPr/>
        </p:nvSpPr>
        <p:spPr>
          <a:xfrm>
            <a:off x="3539305" y="4118499"/>
            <a:ext cx="2536030" cy="5832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292" name="Object 47">
            <a:extLst>
              <a:ext uri="{FF2B5EF4-FFF2-40B4-BE49-F238E27FC236}">
                <a16:creationId xmlns:a16="http://schemas.microsoft.com/office/drawing/2014/main" id="{13C8B2E7-FE9C-405F-BC4A-8F4F8C16537E}"/>
              </a:ext>
            </a:extLst>
          </p:cNvPr>
          <p:cNvGraphicFramePr>
            <a:graphicFrameLocks/>
          </p:cNvGraphicFramePr>
          <p:nvPr/>
        </p:nvGraphicFramePr>
        <p:xfrm>
          <a:off x="6643696" y="2521749"/>
          <a:ext cx="85725" cy="133351"/>
        </p:xfrm>
        <a:graphic>
          <a:graphicData uri="http://schemas.openxmlformats.org/presentationml/2006/ole">
            <mc:AlternateContent xmlns:mc="http://schemas.openxmlformats.org/markup-compatibility/2006">
              <mc:Choice xmlns:v="urn:schemas-microsoft-com:vml" Requires="v">
                <p:oleObj spid="_x0000_s13313" r:id="rId4" imgW="114102" imgH="177492" progId="Equation.DSMT4">
                  <p:embed/>
                </p:oleObj>
              </mc:Choice>
              <mc:Fallback>
                <p:oleObj r:id="rId4" imgW="114102" imgH="177492" progId="Equation.DSMT4">
                  <p:embed/>
                  <p:pic>
                    <p:nvPicPr>
                      <p:cNvPr id="12292" name="Object 47">
                        <a:extLst>
                          <a:ext uri="{FF2B5EF4-FFF2-40B4-BE49-F238E27FC236}">
                            <a16:creationId xmlns:a16="http://schemas.microsoft.com/office/drawing/2014/main" id="{13C8B2E7-FE9C-405F-BC4A-8F4F8C16537E}"/>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3696" y="2521749"/>
                        <a:ext cx="85725" cy="13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0" name="Rectangle 9">
            <a:extLst>
              <a:ext uri="{FF2B5EF4-FFF2-40B4-BE49-F238E27FC236}">
                <a16:creationId xmlns:a16="http://schemas.microsoft.com/office/drawing/2014/main" id="{D59BAD1E-566C-4B0D-85D6-C22D18067C2B}"/>
              </a:ext>
            </a:extLst>
          </p:cNvPr>
          <p:cNvSpPr/>
          <p:nvPr/>
        </p:nvSpPr>
        <p:spPr>
          <a:xfrm>
            <a:off x="113491" y="6581001"/>
            <a:ext cx="11965012" cy="276999"/>
          </a:xfrm>
          <a:prstGeom prst="rect">
            <a:avLst/>
          </a:prstGeom>
        </p:spPr>
        <p:txBody>
          <a:bodyPr wrap="square">
            <a:spAutoFit/>
          </a:bodyPr>
          <a:lstStyle/>
          <a:p>
            <a:pPr>
              <a:spcBef>
                <a:spcPct val="0"/>
              </a:spcBef>
              <a:defRPr/>
            </a:pPr>
            <a:r>
              <a:rPr lang="en-US" sz="1200" dirty="0">
                <a:latin typeface="Times" panose="02020603050405020304" pitchFamily="18" charset="0"/>
                <a:ea typeface="SimSun" panose="02010600030101010101" pitchFamily="2" charset="-122"/>
              </a:rPr>
              <a:t>4. </a:t>
            </a:r>
            <a:r>
              <a:rPr lang="en-US" sz="1200" dirty="0" err="1">
                <a:latin typeface="Times" panose="02020603050405020304" pitchFamily="18" charset="0"/>
                <a:ea typeface="SimSun" panose="02010600030101010101" pitchFamily="2" charset="-122"/>
              </a:rPr>
              <a:t>Giraldo</a:t>
            </a:r>
            <a:r>
              <a:rPr lang="en-US" sz="1200" dirty="0">
                <a:latin typeface="Times" panose="02020603050405020304" pitchFamily="18" charset="0"/>
                <a:ea typeface="SimSun" panose="02010600030101010101" pitchFamily="2" charset="-122"/>
              </a:rPr>
              <a:t>, Luis, Rao Murali, and Jose C. Principe. "Measures of entropy from data using infinitely divisible kernels." IEEE Transactions on Information Theory 61, no. 1 (2015): 535-548.</a:t>
            </a:r>
          </a:p>
        </p:txBody>
      </p:sp>
      <p:sp>
        <p:nvSpPr>
          <p:cNvPr id="11" name="Rectangle 2">
            <a:extLst>
              <a:ext uri="{FF2B5EF4-FFF2-40B4-BE49-F238E27FC236}">
                <a16:creationId xmlns:a16="http://schemas.microsoft.com/office/drawing/2014/main" id="{931D957F-DFF6-4AAD-89E2-002EBE5510D1}"/>
              </a:ext>
            </a:extLst>
          </p:cNvPr>
          <p:cNvSpPr>
            <a:spLocks noGrp="1" noChangeArrowheads="1"/>
          </p:cNvSpPr>
          <p:nvPr>
            <p:ph type="title"/>
          </p:nvPr>
        </p:nvSpPr>
        <p:spPr>
          <a:xfrm>
            <a:off x="255722" y="22769"/>
            <a:ext cx="11639227" cy="1325563"/>
          </a:xfrm>
        </p:spPr>
        <p:txBody>
          <a:bodyPr>
            <a:normAutofit/>
          </a:bodyPr>
          <a:lstStyle/>
          <a:p>
            <a:r>
              <a:rPr lang="en-US" altLang="zh-CN" dirty="0">
                <a:ea typeface="SimSun" panose="02010600030101010101" pitchFamily="2" charset="-122"/>
              </a:rPr>
              <a:t>Estimation of Information Theoretic Quantities</a:t>
            </a:r>
            <a:br>
              <a:rPr lang="en-US" altLang="zh-CN" dirty="0">
                <a:ea typeface="SimSun" panose="02010600030101010101" pitchFamily="2" charset="-122"/>
              </a:rPr>
            </a:br>
            <a:r>
              <a:rPr lang="en-US" altLang="zh-CN" sz="3200" dirty="0">
                <a:ea typeface="SimSun" panose="02010600030101010101" pitchFamily="2" charset="-122"/>
              </a:rPr>
              <a:t>    High dimensional data</a:t>
            </a:r>
            <a:endParaRPr lang="zh-CN" altLang="en-US" dirty="0">
              <a:ea typeface="SimSun" panose="02010600030101010101" pitchFamily="2" charset="-122"/>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48D0845-33C6-4174-A8C3-6E93282727DF}"/>
                  </a:ext>
                </a:extLst>
              </p:cNvPr>
              <p:cNvSpPr/>
              <p:nvPr/>
            </p:nvSpPr>
            <p:spPr>
              <a:xfrm>
                <a:off x="8060256" y="3141315"/>
                <a:ext cx="1794594" cy="7351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𝑖𝑗</m:t>
                          </m:r>
                        </m:sub>
                      </m:sSub>
                      <m:r>
                        <a:rPr lang="en-US" altLang="en-US" i="1">
                          <a:latin typeface="Cambria Math" panose="02040503050406030204" pitchFamily="18" charset="0"/>
                          <a:ea typeface="MS PGothic" panose="020B0600070205080204" pitchFamily="34" charset="-128"/>
                        </a:rPr>
                        <m:t>=</m:t>
                      </m:r>
                      <m:f>
                        <m:fPr>
                          <m:ctrlPr>
                            <a:rPr lang="en-US" altLang="en-US" i="1">
                              <a:latin typeface="Cambria Math" panose="02040503050406030204" pitchFamily="18" charset="0"/>
                              <a:ea typeface="MS PGothic" panose="020B0600070205080204" pitchFamily="34" charset="-128"/>
                            </a:rPr>
                          </m:ctrlPr>
                        </m:fPr>
                        <m:num>
                          <m:r>
                            <a:rPr lang="en-US" altLang="en-US" i="1">
                              <a:latin typeface="Cambria Math" panose="02040503050406030204" pitchFamily="18" charset="0"/>
                              <a:ea typeface="MS PGothic" panose="020B0600070205080204" pitchFamily="34" charset="-128"/>
                            </a:rPr>
                            <m:t>1</m:t>
                          </m:r>
                        </m:num>
                        <m:den>
                          <m:r>
                            <a:rPr lang="en-US" altLang="en-US" i="1">
                              <a:latin typeface="Cambria Math" panose="02040503050406030204" pitchFamily="18" charset="0"/>
                              <a:ea typeface="MS PGothic" panose="020B0600070205080204" pitchFamily="34" charset="-128"/>
                            </a:rPr>
                            <m:t>𝑁</m:t>
                          </m:r>
                        </m:den>
                      </m:f>
                      <m:f>
                        <m:fPr>
                          <m:ctrlPr>
                            <a:rPr lang="en-US" altLang="en-US" i="1">
                              <a:latin typeface="Cambria Math" panose="02040503050406030204" pitchFamily="18" charset="0"/>
                              <a:ea typeface="MS PGothic" panose="020B0600070205080204" pitchFamily="34" charset="-128"/>
                            </a:rPr>
                          </m:ctrlPr>
                        </m:fPr>
                        <m:num>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𝐾</m:t>
                              </m:r>
                            </m:e>
                            <m:sub>
                              <m:r>
                                <a:rPr lang="en-US" altLang="en-US" i="1">
                                  <a:latin typeface="Cambria Math" panose="02040503050406030204" pitchFamily="18" charset="0"/>
                                  <a:ea typeface="MS PGothic" panose="020B0600070205080204" pitchFamily="34" charset="-128"/>
                                </a:rPr>
                                <m:t>𝑖𝑗</m:t>
                              </m:r>
                            </m:sub>
                          </m:sSub>
                        </m:num>
                        <m:den>
                          <m:rad>
                            <m:radPr>
                              <m:degHide m:val="on"/>
                              <m:ctrlPr>
                                <a:rPr lang="en-US" altLang="en-US" i="1">
                                  <a:latin typeface="Cambria Math" panose="02040503050406030204" pitchFamily="18" charset="0"/>
                                  <a:ea typeface="MS PGothic" panose="020B0600070205080204" pitchFamily="34" charset="-128"/>
                                </a:rPr>
                              </m:ctrlPr>
                            </m:radPr>
                            <m:deg/>
                            <m:e>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𝐾</m:t>
                                  </m:r>
                                </m:e>
                                <m:sub>
                                  <m:r>
                                    <a:rPr lang="en-US" altLang="en-US" i="1">
                                      <a:latin typeface="Cambria Math" panose="02040503050406030204" pitchFamily="18" charset="0"/>
                                      <a:ea typeface="MS PGothic" panose="020B0600070205080204" pitchFamily="34" charset="-128"/>
                                    </a:rPr>
                                    <m:t>𝑖𝑖</m:t>
                                  </m:r>
                                </m:sub>
                              </m:sSub>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𝐾</m:t>
                                  </m:r>
                                </m:e>
                                <m:sub>
                                  <m:r>
                                    <a:rPr lang="en-US" altLang="en-US" i="1">
                                      <a:latin typeface="Cambria Math" panose="02040503050406030204" pitchFamily="18" charset="0"/>
                                      <a:ea typeface="MS PGothic" panose="020B0600070205080204" pitchFamily="34" charset="-128"/>
                                    </a:rPr>
                                    <m:t>𝑗𝑗</m:t>
                                  </m:r>
                                </m:sub>
                              </m:sSub>
                            </m:e>
                          </m:rad>
                        </m:den>
                      </m:f>
                    </m:oMath>
                  </m:oMathPara>
                </a14:m>
                <a:endParaRPr lang="en-US" dirty="0">
                  <a:latin typeface="Times" panose="02020603050405020304" pitchFamily="18" charset="0"/>
                  <a:cs typeface="Times" panose="02020603050405020304" pitchFamily="18" charset="0"/>
                </a:endParaRPr>
              </a:p>
            </p:txBody>
          </p:sp>
        </mc:Choice>
        <mc:Fallback xmlns="">
          <p:sp>
            <p:nvSpPr>
              <p:cNvPr id="2" name="Rectangle 1">
                <a:extLst>
                  <a:ext uri="{FF2B5EF4-FFF2-40B4-BE49-F238E27FC236}">
                    <a16:creationId xmlns:a16="http://schemas.microsoft.com/office/drawing/2014/main" id="{748D0845-33C6-4174-A8C3-6E93282727DF}"/>
                  </a:ext>
                </a:extLst>
              </p:cNvPr>
              <p:cNvSpPr>
                <a:spLocks noRot="1" noChangeAspect="1" noMove="1" noResize="1" noEditPoints="1" noAdjustHandles="1" noChangeArrowheads="1" noChangeShapeType="1" noTextEdit="1"/>
              </p:cNvSpPr>
              <p:nvPr/>
            </p:nvSpPr>
            <p:spPr>
              <a:xfrm>
                <a:off x="8060256" y="3141315"/>
                <a:ext cx="1794594" cy="735138"/>
              </a:xfrm>
              <a:prstGeom prst="rect">
                <a:avLst/>
              </a:prstGeom>
              <a:blipFill>
                <a:blip r:embed="rId6"/>
                <a:stretch>
                  <a:fillRect b="-3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4FD09FC-2D1C-4057-B0D0-80F5E023AC44}"/>
                  </a:ext>
                </a:extLst>
              </p:cNvPr>
              <p:cNvSpPr/>
              <p:nvPr/>
            </p:nvSpPr>
            <p:spPr>
              <a:xfrm>
                <a:off x="4807320" y="4717954"/>
                <a:ext cx="1817229" cy="898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1600" i="1">
                              <a:latin typeface="Cambria Math" panose="02040503050406030204" pitchFamily="18" charset="0"/>
                              <a:ea typeface="MS PGothic" panose="020B0600070205080204" pitchFamily="34" charset="-128"/>
                            </a:rPr>
                          </m:ctrlPr>
                        </m:sSubPr>
                        <m:e>
                          <m:r>
                            <a:rPr lang="en-US" altLang="en-US" sz="1600" i="1">
                              <a:latin typeface="Cambria Math" panose="02040503050406030204" pitchFamily="18" charset="0"/>
                              <a:ea typeface="MS PGothic" panose="020B0600070205080204" pitchFamily="34" charset="-128"/>
                            </a:rPr>
                            <m:t>𝐴</m:t>
                          </m:r>
                        </m:e>
                        <m:sub>
                          <m:r>
                            <a:rPr lang="en-US" altLang="en-US" sz="1600" i="1">
                              <a:latin typeface="Cambria Math" panose="02040503050406030204" pitchFamily="18" charset="0"/>
                              <a:ea typeface="MS PGothic" panose="020B0600070205080204" pitchFamily="34" charset="-128"/>
                            </a:rPr>
                            <m:t>𝑖𝑗</m:t>
                          </m:r>
                        </m:sub>
                      </m:sSub>
                      <m:r>
                        <a:rPr lang="en-US" altLang="en-US" sz="1600" i="1">
                          <a:latin typeface="Cambria Math" panose="02040503050406030204" pitchFamily="18" charset="0"/>
                          <a:ea typeface="MS PGothic" panose="020B0600070205080204" pitchFamily="34" charset="-128"/>
                        </a:rPr>
                        <m:t>=</m:t>
                      </m:r>
                      <m:f>
                        <m:fPr>
                          <m:ctrlPr>
                            <a:rPr lang="en-US" altLang="en-US" sz="1600" i="1">
                              <a:latin typeface="Cambria Math" panose="02040503050406030204" pitchFamily="18" charset="0"/>
                              <a:ea typeface="MS PGothic" panose="020B0600070205080204" pitchFamily="34" charset="-128"/>
                            </a:rPr>
                          </m:ctrlPr>
                        </m:fPr>
                        <m:num>
                          <m:r>
                            <a:rPr lang="en-US" altLang="en-US" sz="1600" i="1">
                              <a:latin typeface="Cambria Math" panose="02040503050406030204" pitchFamily="18" charset="0"/>
                              <a:ea typeface="MS PGothic" panose="020B0600070205080204" pitchFamily="34" charset="-128"/>
                            </a:rPr>
                            <m:t>1</m:t>
                          </m:r>
                        </m:num>
                        <m:den>
                          <m:r>
                            <a:rPr lang="en-US" altLang="en-US" sz="1600" i="1">
                              <a:latin typeface="Cambria Math" panose="02040503050406030204" pitchFamily="18" charset="0"/>
                              <a:ea typeface="MS PGothic" panose="020B0600070205080204" pitchFamily="34" charset="-128"/>
                            </a:rPr>
                            <m:t>𝑁</m:t>
                          </m:r>
                        </m:den>
                      </m:f>
                      <m:f>
                        <m:fPr>
                          <m:ctrlPr>
                            <a:rPr lang="en-US" altLang="en-US" sz="1600" i="1">
                              <a:latin typeface="Cambria Math" panose="02040503050406030204" pitchFamily="18" charset="0"/>
                              <a:ea typeface="MS PGothic" panose="020B0600070205080204" pitchFamily="34" charset="-128"/>
                            </a:rPr>
                          </m:ctrlPr>
                        </m:fPr>
                        <m:num>
                          <m:sSub>
                            <m:sSubPr>
                              <m:ctrlPr>
                                <a:rPr lang="en-US" altLang="en-US" sz="1600" i="1">
                                  <a:latin typeface="Cambria Math" panose="02040503050406030204" pitchFamily="18" charset="0"/>
                                  <a:ea typeface="MS PGothic" panose="020B0600070205080204" pitchFamily="34" charset="-128"/>
                                </a:rPr>
                              </m:ctrlPr>
                            </m:sSubPr>
                            <m:e>
                              <m:sSub>
                                <m:sSubPr>
                                  <m:ctrlPr>
                                    <a:rPr lang="en-US" altLang="en-US" sz="1600" i="1">
                                      <a:latin typeface="Cambria Math" panose="02040503050406030204" pitchFamily="18" charset="0"/>
                                      <a:ea typeface="MS PGothic" panose="020B0600070205080204" pitchFamily="34" charset="-128"/>
                                    </a:rPr>
                                  </m:ctrlPr>
                                </m:sSubPr>
                                <m:e>
                                  <m:r>
                                    <a:rPr lang="en-US" altLang="en-US" sz="1600" i="1">
                                      <a:latin typeface="Cambria Math" panose="02040503050406030204" pitchFamily="18" charset="0"/>
                                      <a:ea typeface="MS PGothic" panose="020B0600070205080204" pitchFamily="34" charset="-128"/>
                                    </a:rPr>
                                    <m:t>𝐾</m:t>
                                  </m:r>
                                </m:e>
                                <m:sub>
                                  <m:r>
                                    <a:rPr lang="en-US" altLang="en-US" sz="1600" i="1">
                                      <a:latin typeface="Cambria Math" panose="02040503050406030204" pitchFamily="18" charset="0"/>
                                      <a:ea typeface="MS PGothic" panose="020B0600070205080204" pitchFamily="34" charset="-128"/>
                                    </a:rPr>
                                    <m:t>1</m:t>
                                  </m:r>
                                </m:sub>
                              </m:sSub>
                            </m:e>
                            <m:sub>
                              <m:r>
                                <a:rPr lang="en-US" altLang="en-US" sz="1600" i="1">
                                  <a:latin typeface="Cambria Math" panose="02040503050406030204" pitchFamily="18" charset="0"/>
                                  <a:ea typeface="MS PGothic" panose="020B0600070205080204" pitchFamily="34" charset="-128"/>
                                </a:rPr>
                                <m:t>𝑖𝑗</m:t>
                              </m:r>
                            </m:sub>
                          </m:sSub>
                        </m:num>
                        <m:den>
                          <m:rad>
                            <m:radPr>
                              <m:degHide m:val="on"/>
                              <m:ctrlPr>
                                <a:rPr lang="en-US" altLang="en-US" sz="1600" i="1">
                                  <a:latin typeface="Cambria Math" panose="02040503050406030204" pitchFamily="18" charset="0"/>
                                  <a:ea typeface="MS PGothic" panose="020B0600070205080204" pitchFamily="34" charset="-128"/>
                                </a:rPr>
                              </m:ctrlPr>
                            </m:radPr>
                            <m:deg/>
                            <m:e>
                              <m:sSub>
                                <m:sSubPr>
                                  <m:ctrlPr>
                                    <a:rPr lang="en-US" altLang="en-US" sz="1600" i="1">
                                      <a:latin typeface="Cambria Math" panose="02040503050406030204" pitchFamily="18" charset="0"/>
                                      <a:ea typeface="MS PGothic" panose="020B0600070205080204" pitchFamily="34" charset="-128"/>
                                    </a:rPr>
                                  </m:ctrlPr>
                                </m:sSubPr>
                                <m:e>
                                  <m:sSub>
                                    <m:sSubPr>
                                      <m:ctrlPr>
                                        <a:rPr lang="en-US" altLang="en-US" sz="1600" i="1">
                                          <a:latin typeface="Cambria Math" panose="02040503050406030204" pitchFamily="18" charset="0"/>
                                          <a:ea typeface="MS PGothic" panose="020B0600070205080204" pitchFamily="34" charset="-128"/>
                                        </a:rPr>
                                      </m:ctrlPr>
                                    </m:sSubPr>
                                    <m:e>
                                      <m:r>
                                        <a:rPr lang="en-US" altLang="en-US" sz="1600" i="1">
                                          <a:latin typeface="Cambria Math" panose="02040503050406030204" pitchFamily="18" charset="0"/>
                                          <a:ea typeface="MS PGothic" panose="020B0600070205080204" pitchFamily="34" charset="-128"/>
                                        </a:rPr>
                                        <m:t>𝐾</m:t>
                                      </m:r>
                                    </m:e>
                                    <m:sub>
                                      <m:r>
                                        <a:rPr lang="en-US" altLang="en-US" sz="1600" i="1">
                                          <a:latin typeface="Cambria Math" panose="02040503050406030204" pitchFamily="18" charset="0"/>
                                          <a:ea typeface="MS PGothic" panose="020B0600070205080204" pitchFamily="34" charset="-128"/>
                                        </a:rPr>
                                        <m:t>1</m:t>
                                      </m:r>
                                    </m:sub>
                                  </m:sSub>
                                </m:e>
                                <m:sub>
                                  <m:r>
                                    <a:rPr lang="en-US" altLang="en-US" sz="1600" i="1">
                                      <a:latin typeface="Cambria Math" panose="02040503050406030204" pitchFamily="18" charset="0"/>
                                      <a:ea typeface="MS PGothic" panose="020B0600070205080204" pitchFamily="34" charset="-128"/>
                                    </a:rPr>
                                    <m:t>𝑖𝑖</m:t>
                                  </m:r>
                                </m:sub>
                              </m:sSub>
                              <m:sSub>
                                <m:sSubPr>
                                  <m:ctrlPr>
                                    <a:rPr lang="en-US" altLang="en-US" sz="1600" i="1">
                                      <a:latin typeface="Cambria Math" panose="02040503050406030204" pitchFamily="18" charset="0"/>
                                      <a:ea typeface="MS PGothic" panose="020B0600070205080204" pitchFamily="34" charset="-128"/>
                                    </a:rPr>
                                  </m:ctrlPr>
                                </m:sSubPr>
                                <m:e>
                                  <m:sSub>
                                    <m:sSubPr>
                                      <m:ctrlPr>
                                        <a:rPr lang="en-US" altLang="en-US" sz="1600" i="1">
                                          <a:latin typeface="Cambria Math" panose="02040503050406030204" pitchFamily="18" charset="0"/>
                                          <a:ea typeface="MS PGothic" panose="020B0600070205080204" pitchFamily="34" charset="-128"/>
                                        </a:rPr>
                                      </m:ctrlPr>
                                    </m:sSubPr>
                                    <m:e>
                                      <m:r>
                                        <a:rPr lang="en-US" altLang="en-US" sz="1600" i="1">
                                          <a:latin typeface="Cambria Math" panose="02040503050406030204" pitchFamily="18" charset="0"/>
                                          <a:ea typeface="MS PGothic" panose="020B0600070205080204" pitchFamily="34" charset="-128"/>
                                        </a:rPr>
                                        <m:t>𝐾</m:t>
                                      </m:r>
                                    </m:e>
                                    <m:sub>
                                      <m:r>
                                        <a:rPr lang="en-US" altLang="en-US" sz="1600" i="1">
                                          <a:latin typeface="Cambria Math" panose="02040503050406030204" pitchFamily="18" charset="0"/>
                                          <a:ea typeface="MS PGothic" panose="020B0600070205080204" pitchFamily="34" charset="-128"/>
                                        </a:rPr>
                                        <m:t>1</m:t>
                                      </m:r>
                                    </m:sub>
                                  </m:sSub>
                                </m:e>
                                <m:sub>
                                  <m:r>
                                    <a:rPr lang="en-US" altLang="en-US" sz="1600" i="1">
                                      <a:latin typeface="Cambria Math" panose="02040503050406030204" pitchFamily="18" charset="0"/>
                                      <a:ea typeface="MS PGothic" panose="020B0600070205080204" pitchFamily="34" charset="-128"/>
                                    </a:rPr>
                                    <m:t>𝑗𝑗</m:t>
                                  </m:r>
                                </m:sub>
                              </m:sSub>
                            </m:e>
                          </m:rad>
                        </m:den>
                      </m:f>
                    </m:oMath>
                  </m:oMathPara>
                </a14:m>
                <a:endParaRPr lang="en-US" sz="1600" dirty="0"/>
              </a:p>
            </p:txBody>
          </p:sp>
        </mc:Choice>
        <mc:Fallback xmlns="">
          <p:sp>
            <p:nvSpPr>
              <p:cNvPr id="3" name="Rectangle 2">
                <a:extLst>
                  <a:ext uri="{FF2B5EF4-FFF2-40B4-BE49-F238E27FC236}">
                    <a16:creationId xmlns:a16="http://schemas.microsoft.com/office/drawing/2014/main" id="{14FD09FC-2D1C-4057-B0D0-80F5E023AC44}"/>
                  </a:ext>
                </a:extLst>
              </p:cNvPr>
              <p:cNvSpPr>
                <a:spLocks noRot="1" noChangeAspect="1" noMove="1" noResize="1" noEditPoints="1" noAdjustHandles="1" noChangeArrowheads="1" noChangeShapeType="1" noTextEdit="1"/>
              </p:cNvSpPr>
              <p:nvPr/>
            </p:nvSpPr>
            <p:spPr>
              <a:xfrm>
                <a:off x="4807320" y="4717954"/>
                <a:ext cx="1817229" cy="89870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999D6BD-EBF5-4676-8B2E-640A53969823}"/>
                  </a:ext>
                </a:extLst>
              </p:cNvPr>
              <p:cNvSpPr/>
              <p:nvPr/>
            </p:nvSpPr>
            <p:spPr>
              <a:xfrm>
                <a:off x="6942539" y="4701731"/>
                <a:ext cx="1822487" cy="8987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en-US" sz="1600" i="1">
                              <a:latin typeface="Cambria Math" panose="02040503050406030204" pitchFamily="18" charset="0"/>
                              <a:ea typeface="MS PGothic" panose="020B0600070205080204" pitchFamily="34" charset="-128"/>
                            </a:rPr>
                          </m:ctrlPr>
                        </m:sSubPr>
                        <m:e>
                          <m:r>
                            <a:rPr lang="en-US" altLang="en-US" sz="1600" i="1">
                              <a:latin typeface="Cambria Math" panose="02040503050406030204" pitchFamily="18" charset="0"/>
                              <a:ea typeface="MS PGothic" panose="020B0600070205080204" pitchFamily="34" charset="-128"/>
                            </a:rPr>
                            <m:t>𝐵</m:t>
                          </m:r>
                        </m:e>
                        <m:sub>
                          <m:r>
                            <a:rPr lang="en-US" altLang="en-US" sz="1600" i="1">
                              <a:latin typeface="Cambria Math" panose="02040503050406030204" pitchFamily="18" charset="0"/>
                              <a:ea typeface="MS PGothic" panose="020B0600070205080204" pitchFamily="34" charset="-128"/>
                            </a:rPr>
                            <m:t>𝑖𝑗</m:t>
                          </m:r>
                        </m:sub>
                      </m:sSub>
                      <m:r>
                        <a:rPr lang="en-US" altLang="en-US" sz="1600" i="1">
                          <a:latin typeface="Cambria Math" panose="02040503050406030204" pitchFamily="18" charset="0"/>
                          <a:ea typeface="MS PGothic" panose="020B0600070205080204" pitchFamily="34" charset="-128"/>
                        </a:rPr>
                        <m:t>=</m:t>
                      </m:r>
                      <m:f>
                        <m:fPr>
                          <m:ctrlPr>
                            <a:rPr lang="en-US" altLang="en-US" sz="1600" i="1">
                              <a:latin typeface="Cambria Math" panose="02040503050406030204" pitchFamily="18" charset="0"/>
                              <a:ea typeface="MS PGothic" panose="020B0600070205080204" pitchFamily="34" charset="-128"/>
                            </a:rPr>
                          </m:ctrlPr>
                        </m:fPr>
                        <m:num>
                          <m:r>
                            <a:rPr lang="en-US" altLang="en-US" sz="1600" i="1">
                              <a:latin typeface="Cambria Math" panose="02040503050406030204" pitchFamily="18" charset="0"/>
                              <a:ea typeface="MS PGothic" panose="020B0600070205080204" pitchFamily="34" charset="-128"/>
                            </a:rPr>
                            <m:t>1</m:t>
                          </m:r>
                        </m:num>
                        <m:den>
                          <m:r>
                            <a:rPr lang="en-US" altLang="en-US" sz="1600" i="1">
                              <a:latin typeface="Cambria Math" panose="02040503050406030204" pitchFamily="18" charset="0"/>
                              <a:ea typeface="MS PGothic" panose="020B0600070205080204" pitchFamily="34" charset="-128"/>
                            </a:rPr>
                            <m:t>𝑁</m:t>
                          </m:r>
                        </m:den>
                      </m:f>
                      <m:f>
                        <m:fPr>
                          <m:ctrlPr>
                            <a:rPr lang="en-US" altLang="en-US" sz="1600" i="1">
                              <a:latin typeface="Cambria Math" panose="02040503050406030204" pitchFamily="18" charset="0"/>
                              <a:ea typeface="MS PGothic" panose="020B0600070205080204" pitchFamily="34" charset="-128"/>
                            </a:rPr>
                          </m:ctrlPr>
                        </m:fPr>
                        <m:num>
                          <m:sSub>
                            <m:sSubPr>
                              <m:ctrlPr>
                                <a:rPr lang="en-US" altLang="en-US" sz="1600" i="1">
                                  <a:latin typeface="Cambria Math" panose="02040503050406030204" pitchFamily="18" charset="0"/>
                                  <a:ea typeface="MS PGothic" panose="020B0600070205080204" pitchFamily="34" charset="-128"/>
                                </a:rPr>
                              </m:ctrlPr>
                            </m:sSubPr>
                            <m:e>
                              <m:sSub>
                                <m:sSubPr>
                                  <m:ctrlPr>
                                    <a:rPr lang="en-US" altLang="en-US" sz="1600" i="1">
                                      <a:latin typeface="Cambria Math" panose="02040503050406030204" pitchFamily="18" charset="0"/>
                                      <a:ea typeface="MS PGothic" panose="020B0600070205080204" pitchFamily="34" charset="-128"/>
                                    </a:rPr>
                                  </m:ctrlPr>
                                </m:sSubPr>
                                <m:e>
                                  <m:r>
                                    <a:rPr lang="en-US" altLang="en-US" sz="1600" i="1">
                                      <a:latin typeface="Cambria Math" panose="02040503050406030204" pitchFamily="18" charset="0"/>
                                      <a:ea typeface="MS PGothic" panose="020B0600070205080204" pitchFamily="34" charset="-128"/>
                                    </a:rPr>
                                    <m:t>𝐾</m:t>
                                  </m:r>
                                </m:e>
                                <m:sub>
                                  <m:r>
                                    <a:rPr lang="en-US" altLang="en-US" sz="1600" i="1">
                                      <a:latin typeface="Cambria Math" panose="02040503050406030204" pitchFamily="18" charset="0"/>
                                      <a:ea typeface="MS PGothic" panose="020B0600070205080204" pitchFamily="34" charset="-128"/>
                                    </a:rPr>
                                    <m:t>2</m:t>
                                  </m:r>
                                </m:sub>
                              </m:sSub>
                            </m:e>
                            <m:sub>
                              <m:r>
                                <a:rPr lang="en-US" altLang="en-US" sz="1600" i="1">
                                  <a:latin typeface="Cambria Math" panose="02040503050406030204" pitchFamily="18" charset="0"/>
                                  <a:ea typeface="MS PGothic" panose="020B0600070205080204" pitchFamily="34" charset="-128"/>
                                </a:rPr>
                                <m:t>𝑖𝑗</m:t>
                              </m:r>
                            </m:sub>
                          </m:sSub>
                        </m:num>
                        <m:den>
                          <m:rad>
                            <m:radPr>
                              <m:degHide m:val="on"/>
                              <m:ctrlPr>
                                <a:rPr lang="en-US" altLang="en-US" sz="1600" i="1">
                                  <a:latin typeface="Cambria Math" panose="02040503050406030204" pitchFamily="18" charset="0"/>
                                  <a:ea typeface="MS PGothic" panose="020B0600070205080204" pitchFamily="34" charset="-128"/>
                                </a:rPr>
                              </m:ctrlPr>
                            </m:radPr>
                            <m:deg/>
                            <m:e>
                              <m:sSub>
                                <m:sSubPr>
                                  <m:ctrlPr>
                                    <a:rPr lang="en-US" altLang="en-US" sz="1600" i="1">
                                      <a:latin typeface="Cambria Math" panose="02040503050406030204" pitchFamily="18" charset="0"/>
                                      <a:ea typeface="MS PGothic" panose="020B0600070205080204" pitchFamily="34" charset="-128"/>
                                    </a:rPr>
                                  </m:ctrlPr>
                                </m:sSubPr>
                                <m:e>
                                  <m:sSub>
                                    <m:sSubPr>
                                      <m:ctrlPr>
                                        <a:rPr lang="en-US" altLang="en-US" sz="1600" i="1">
                                          <a:latin typeface="Cambria Math" panose="02040503050406030204" pitchFamily="18" charset="0"/>
                                          <a:ea typeface="MS PGothic" panose="020B0600070205080204" pitchFamily="34" charset="-128"/>
                                        </a:rPr>
                                      </m:ctrlPr>
                                    </m:sSubPr>
                                    <m:e>
                                      <m:r>
                                        <a:rPr lang="en-US" altLang="en-US" sz="1600" i="1">
                                          <a:latin typeface="Cambria Math" panose="02040503050406030204" pitchFamily="18" charset="0"/>
                                          <a:ea typeface="MS PGothic" panose="020B0600070205080204" pitchFamily="34" charset="-128"/>
                                        </a:rPr>
                                        <m:t>𝐾</m:t>
                                      </m:r>
                                    </m:e>
                                    <m:sub>
                                      <m:r>
                                        <a:rPr lang="en-US" altLang="en-US" sz="1600" i="1">
                                          <a:latin typeface="Cambria Math" panose="02040503050406030204" pitchFamily="18" charset="0"/>
                                          <a:ea typeface="MS PGothic" panose="020B0600070205080204" pitchFamily="34" charset="-128"/>
                                        </a:rPr>
                                        <m:t>2</m:t>
                                      </m:r>
                                    </m:sub>
                                  </m:sSub>
                                </m:e>
                                <m:sub>
                                  <m:r>
                                    <a:rPr lang="en-US" altLang="en-US" sz="1600" i="1">
                                      <a:latin typeface="Cambria Math" panose="02040503050406030204" pitchFamily="18" charset="0"/>
                                      <a:ea typeface="MS PGothic" panose="020B0600070205080204" pitchFamily="34" charset="-128"/>
                                    </a:rPr>
                                    <m:t>𝑖𝑖</m:t>
                                  </m:r>
                                </m:sub>
                              </m:sSub>
                              <m:sSub>
                                <m:sSubPr>
                                  <m:ctrlPr>
                                    <a:rPr lang="en-US" altLang="en-US" sz="1600" i="1">
                                      <a:latin typeface="Cambria Math" panose="02040503050406030204" pitchFamily="18" charset="0"/>
                                      <a:ea typeface="MS PGothic" panose="020B0600070205080204" pitchFamily="34" charset="-128"/>
                                    </a:rPr>
                                  </m:ctrlPr>
                                </m:sSubPr>
                                <m:e>
                                  <m:sSub>
                                    <m:sSubPr>
                                      <m:ctrlPr>
                                        <a:rPr lang="en-US" altLang="en-US" sz="1600" i="1">
                                          <a:latin typeface="Cambria Math" panose="02040503050406030204" pitchFamily="18" charset="0"/>
                                          <a:ea typeface="MS PGothic" panose="020B0600070205080204" pitchFamily="34" charset="-128"/>
                                        </a:rPr>
                                      </m:ctrlPr>
                                    </m:sSubPr>
                                    <m:e>
                                      <m:r>
                                        <a:rPr lang="en-US" altLang="en-US" sz="1600" i="1">
                                          <a:latin typeface="Cambria Math" panose="02040503050406030204" pitchFamily="18" charset="0"/>
                                          <a:ea typeface="MS PGothic" panose="020B0600070205080204" pitchFamily="34" charset="-128"/>
                                        </a:rPr>
                                        <m:t>𝐾</m:t>
                                      </m:r>
                                    </m:e>
                                    <m:sub>
                                      <m:r>
                                        <a:rPr lang="en-US" altLang="en-US" sz="1600" i="1">
                                          <a:latin typeface="Cambria Math" panose="02040503050406030204" pitchFamily="18" charset="0"/>
                                          <a:ea typeface="MS PGothic" panose="020B0600070205080204" pitchFamily="34" charset="-128"/>
                                        </a:rPr>
                                        <m:t>2</m:t>
                                      </m:r>
                                    </m:sub>
                                  </m:sSub>
                                </m:e>
                                <m:sub>
                                  <m:r>
                                    <a:rPr lang="en-US" altLang="en-US" sz="1600" i="1">
                                      <a:latin typeface="Cambria Math" panose="02040503050406030204" pitchFamily="18" charset="0"/>
                                      <a:ea typeface="MS PGothic" panose="020B0600070205080204" pitchFamily="34" charset="-128"/>
                                    </a:rPr>
                                    <m:t>𝑗𝑗</m:t>
                                  </m:r>
                                </m:sub>
                              </m:sSub>
                            </m:e>
                          </m:rad>
                        </m:den>
                      </m:f>
                    </m:oMath>
                  </m:oMathPara>
                </a14:m>
                <a:endParaRPr lang="en-US" sz="1600" dirty="0"/>
              </a:p>
            </p:txBody>
          </p:sp>
        </mc:Choice>
        <mc:Fallback xmlns="">
          <p:sp>
            <p:nvSpPr>
              <p:cNvPr id="4" name="Rectangle 3">
                <a:extLst>
                  <a:ext uri="{FF2B5EF4-FFF2-40B4-BE49-F238E27FC236}">
                    <a16:creationId xmlns:a16="http://schemas.microsoft.com/office/drawing/2014/main" id="{E999D6BD-EBF5-4676-8B2E-640A53969823}"/>
                  </a:ext>
                </a:extLst>
              </p:cNvPr>
              <p:cNvSpPr>
                <a:spLocks noRot="1" noChangeAspect="1" noMove="1" noResize="1" noEditPoints="1" noAdjustHandles="1" noChangeArrowheads="1" noChangeShapeType="1" noTextEdit="1"/>
              </p:cNvSpPr>
              <p:nvPr/>
            </p:nvSpPr>
            <p:spPr>
              <a:xfrm>
                <a:off x="6942539" y="4701731"/>
                <a:ext cx="1822487" cy="898708"/>
              </a:xfrm>
              <a:prstGeom prst="rect">
                <a:avLst/>
              </a:prstGeom>
              <a:blipFill>
                <a:blip r:embed="rId8"/>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FC4D5E7-9B93-47C6-906C-D01E8710996F}"/>
              </a:ext>
            </a:extLst>
          </p:cNvPr>
          <p:cNvSpPr/>
          <p:nvPr/>
        </p:nvSpPr>
        <p:spPr>
          <a:xfrm>
            <a:off x="4084862" y="3313036"/>
            <a:ext cx="3284659" cy="4576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970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65E44ECC-20E5-4232-81AF-0C03986ACDC0}"/>
                  </a:ext>
                </a:extLst>
              </p:cNvPr>
              <p:cNvSpPr txBox="1">
                <a:spLocks noChangeArrowheads="1"/>
              </p:cNvSpPr>
              <p:nvPr/>
            </p:nvSpPr>
            <p:spPr bwMode="auto">
              <a:xfrm>
                <a:off x="712923" y="1479729"/>
                <a:ext cx="11479077" cy="3086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800100" indent="-34290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MS PGothic" panose="020B0600070205080204" pitchFamily="34" charset="-128"/>
                    <a:cs typeface="Arial" panose="020B0604020202020204" pitchFamily="34" charset="0"/>
                  </a:rPr>
                  <a:t>Matrix-based Renyi's entropy functional extension</a:t>
                </a:r>
                <a:endParaRPr lang="en-US" altLang="en-US" sz="2000" baseline="30000" dirty="0">
                  <a:solidFill>
                    <a:schemeClr val="tx1"/>
                  </a:solidFill>
                  <a:latin typeface="Arial" panose="020B0604020202020204" pitchFamily="34" charset="0"/>
                  <a:ea typeface="MS PGothic" panose="020B0600070205080204" pitchFamily="34" charset="-128"/>
                  <a:cs typeface="Arial" panose="020B0604020202020204" pitchFamily="34" charset="0"/>
                </a:endParaRPr>
              </a:p>
              <a:p>
                <a:pPr lvl="1">
                  <a:lnSpc>
                    <a:spcPct val="90000"/>
                  </a:lnSpc>
                  <a:buClr>
                    <a:schemeClr val="tx1"/>
                  </a:buClr>
                  <a:buFont typeface="Arial" panose="020B0604020202020204" pitchFamily="34" charset="0"/>
                  <a:buChar char="•"/>
                </a:pPr>
                <a:r>
                  <a:rPr lang="en-US" altLang="en-US" sz="2400" dirty="0">
                    <a:solidFill>
                      <a:schemeClr val="tx1"/>
                    </a:solidFill>
                    <a:latin typeface="Arial" panose="020B0604020202020204" pitchFamily="34" charset="0"/>
                    <a:ea typeface="MS PGothic" panose="020B0600070205080204" pitchFamily="34" charset="-128"/>
                    <a:cs typeface="Arial" panose="020B0604020202020204" pitchFamily="34" charset="0"/>
                  </a:rPr>
                  <a:t>Joint entropy among </a:t>
                </a:r>
                <a14:m>
                  <m:oMath xmlns:m="http://schemas.openxmlformats.org/officeDocument/2006/math">
                    <m:r>
                      <a:rPr lang="en-US" altLang="en-US" sz="2400" i="1" dirty="0">
                        <a:solidFill>
                          <a:schemeClr val="tx1"/>
                        </a:solidFill>
                        <a:latin typeface="Cambria Math" panose="02040503050406030204" pitchFamily="18" charset="0"/>
                        <a:ea typeface="MS PGothic" panose="020B0600070205080204" pitchFamily="34" charset="-128"/>
                      </a:rPr>
                      <m:t>𝐶</m:t>
                    </m:r>
                    <m:r>
                      <a:rPr lang="en-US" altLang="en-US" sz="2400" i="1" dirty="0">
                        <a:solidFill>
                          <a:schemeClr val="tx1"/>
                        </a:solidFill>
                        <a:latin typeface="Cambria Math" panose="02040503050406030204" pitchFamily="18" charset="0"/>
                        <a:ea typeface="MS PGothic" panose="020B0600070205080204" pitchFamily="34" charset="-128"/>
                      </a:rPr>
                      <m:t> </m:t>
                    </m:r>
                  </m:oMath>
                </a14:m>
                <a:r>
                  <a:rPr lang="en-US" altLang="en-US" sz="2400" dirty="0">
                    <a:solidFill>
                      <a:schemeClr val="tx1"/>
                    </a:solidFill>
                    <a:latin typeface="Arial" panose="020B0604020202020204" pitchFamily="34" charset="0"/>
                    <a:ea typeface="MS PGothic" panose="020B0600070205080204" pitchFamily="34" charset="-128"/>
                    <a:cs typeface="Arial" panose="020B0604020202020204" pitchFamily="34" charset="0"/>
                  </a:rPr>
                  <a:t>(</a:t>
                </a:r>
                <a14:m>
                  <m:oMath xmlns:m="http://schemas.openxmlformats.org/officeDocument/2006/math">
                    <m:r>
                      <a:rPr lang="en-US" altLang="en-US" sz="2400" i="1" dirty="0">
                        <a:solidFill>
                          <a:schemeClr val="tx1"/>
                        </a:solidFill>
                        <a:latin typeface="Cambria Math" panose="02040503050406030204" pitchFamily="18" charset="0"/>
                        <a:ea typeface="MS PGothic" panose="020B0600070205080204" pitchFamily="34" charset="-128"/>
                      </a:rPr>
                      <m:t>𝐶</m:t>
                    </m:r>
                    <m:r>
                      <a:rPr lang="en-US" altLang="en-US" sz="2400" i="1" dirty="0">
                        <a:solidFill>
                          <a:schemeClr val="tx1"/>
                        </a:solidFill>
                        <a:latin typeface="Cambria Math" panose="02040503050406030204" pitchFamily="18" charset="0"/>
                        <a:ea typeface="Cambria Math" panose="02040503050406030204" pitchFamily="18" charset="0"/>
                      </a:rPr>
                      <m:t>≥</m:t>
                    </m:r>
                    <m:r>
                      <a:rPr lang="en-US" altLang="en-US" sz="2400" i="1" dirty="0">
                        <a:solidFill>
                          <a:schemeClr val="tx1"/>
                        </a:solidFill>
                        <a:latin typeface="Cambria Math" panose="02040503050406030204" pitchFamily="18" charset="0"/>
                        <a:ea typeface="MS PGothic" panose="020B0600070205080204" pitchFamily="34" charset="-128"/>
                      </a:rPr>
                      <m:t>2</m:t>
                    </m:r>
                  </m:oMath>
                </a14:m>
                <a:r>
                  <a:rPr lang="en-US" altLang="en-US" sz="2400" dirty="0">
                    <a:solidFill>
                      <a:schemeClr val="tx1"/>
                    </a:solidFill>
                    <a:latin typeface="Arial" panose="020B0604020202020204" pitchFamily="34" charset="0"/>
                    <a:ea typeface="MS PGothic" panose="020B0600070205080204" pitchFamily="34" charset="-128"/>
                    <a:cs typeface="Arial" panose="020B0604020202020204" pitchFamily="34" charset="0"/>
                  </a:rPr>
                  <a:t>) variables:</a:t>
                </a:r>
              </a:p>
              <a:p>
                <a:pPr marL="571500" lvl="1" indent="0">
                  <a:lnSpc>
                    <a:spcPct val="90000"/>
                  </a:lnSpc>
                  <a:buClr>
                    <a:schemeClr val="tx1"/>
                  </a:buClr>
                  <a:buNone/>
                </a:pPr>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Given a collection of </a:t>
                </a:r>
                <a14:m>
                  <m:oMath xmlns:m="http://schemas.openxmlformats.org/officeDocument/2006/math">
                    <m:r>
                      <a:rPr lang="en-US" altLang="en-US" sz="2200" i="1" dirty="0">
                        <a:solidFill>
                          <a:schemeClr val="tx1"/>
                        </a:solidFill>
                        <a:latin typeface="Cambria Math" panose="02040503050406030204" pitchFamily="18" charset="0"/>
                        <a:ea typeface="MS PGothic" panose="020B0600070205080204" pitchFamily="34" charset="-128"/>
                      </a:rPr>
                      <m:t>𝑛</m:t>
                    </m:r>
                  </m:oMath>
                </a14:m>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 samples </a:t>
                </a:r>
                <a14:m>
                  <m:oMath xmlns:m="http://schemas.openxmlformats.org/officeDocument/2006/math">
                    <m:sSubSup>
                      <m:sSubSupPr>
                        <m:ctrlPr>
                          <a:rPr lang="en-US" altLang="en-US" sz="2200" i="1">
                            <a:solidFill>
                              <a:schemeClr val="tx1"/>
                            </a:solidFill>
                            <a:latin typeface="Cambria Math" panose="02040503050406030204" pitchFamily="18" charset="0"/>
                            <a:ea typeface="MS PGothic" panose="020B0600070205080204" pitchFamily="34" charset="-128"/>
                          </a:rPr>
                        </m:ctrlPr>
                      </m:sSubSupPr>
                      <m:e>
                        <m:r>
                          <a:rPr lang="en-US" altLang="en-US" sz="2200" i="1">
                            <a:solidFill>
                              <a:schemeClr val="tx1"/>
                            </a:solidFill>
                            <a:latin typeface="Cambria Math" panose="02040503050406030204" pitchFamily="18" charset="0"/>
                            <a:ea typeface="MS PGothic" panose="020B0600070205080204" pitchFamily="34" charset="-128"/>
                          </a:rPr>
                          <m:t>{</m:t>
                        </m:r>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i="1">
                                <a:solidFill>
                                  <a:schemeClr val="tx1"/>
                                </a:solidFill>
                                <a:latin typeface="Cambria Math" panose="02040503050406030204" pitchFamily="18" charset="0"/>
                                <a:ea typeface="MS PGothic" panose="020B0600070205080204" pitchFamily="34" charset="-128"/>
                              </a:rPr>
                              <m:t>𝑠</m:t>
                            </m:r>
                          </m:e>
                          <m:sub>
                            <m:r>
                              <a:rPr lang="en-US" altLang="en-US" sz="2200" i="1">
                                <a:solidFill>
                                  <a:schemeClr val="tx1"/>
                                </a:solidFill>
                                <a:latin typeface="Cambria Math" panose="02040503050406030204" pitchFamily="18" charset="0"/>
                                <a:ea typeface="MS PGothic" panose="020B0600070205080204" pitchFamily="34" charset="-128"/>
                              </a:rPr>
                              <m:t>𝑖</m:t>
                            </m:r>
                          </m:sub>
                        </m:sSub>
                        <m:r>
                          <a:rPr lang="en-US" altLang="en-US" sz="2200" i="1">
                            <a:solidFill>
                              <a:schemeClr val="tx1"/>
                            </a:solidFill>
                            <a:latin typeface="Cambria Math" panose="02040503050406030204" pitchFamily="18" charset="0"/>
                            <a:ea typeface="MS PGothic" panose="020B0600070205080204" pitchFamily="34" charset="-128"/>
                          </a:rPr>
                          <m:t>=(</m:t>
                        </m:r>
                        <m:sSubSup>
                          <m:sSubSupPr>
                            <m:ctrlPr>
                              <a:rPr lang="en-US" altLang="en-US" sz="2200" i="1">
                                <a:solidFill>
                                  <a:schemeClr val="tx1"/>
                                </a:solidFill>
                                <a:latin typeface="Cambria Math" panose="02040503050406030204" pitchFamily="18" charset="0"/>
                                <a:ea typeface="MS PGothic" panose="020B0600070205080204" pitchFamily="34" charset="-128"/>
                              </a:rPr>
                            </m:ctrlPr>
                          </m:sSubSupPr>
                          <m:e>
                            <m:r>
                              <a:rPr lang="en-US" altLang="en-US" sz="2200" i="1">
                                <a:solidFill>
                                  <a:schemeClr val="tx1"/>
                                </a:solidFill>
                                <a:latin typeface="Cambria Math" panose="02040503050406030204" pitchFamily="18" charset="0"/>
                                <a:ea typeface="MS PGothic" panose="020B0600070205080204" pitchFamily="34" charset="-128"/>
                              </a:rPr>
                              <m:t>𝑥</m:t>
                            </m:r>
                          </m:e>
                          <m:sub>
                            <m:r>
                              <a:rPr lang="en-US" altLang="en-US" sz="2200" i="1">
                                <a:solidFill>
                                  <a:schemeClr val="tx1"/>
                                </a:solidFill>
                                <a:latin typeface="Cambria Math" panose="02040503050406030204" pitchFamily="18" charset="0"/>
                                <a:ea typeface="MS PGothic" panose="020B0600070205080204" pitchFamily="34" charset="-128"/>
                              </a:rPr>
                              <m:t>1</m:t>
                            </m:r>
                          </m:sub>
                          <m:sup>
                            <m:r>
                              <a:rPr lang="en-US" altLang="en-US" sz="2200" i="1">
                                <a:solidFill>
                                  <a:schemeClr val="tx1"/>
                                </a:solidFill>
                                <a:latin typeface="Cambria Math" panose="02040503050406030204" pitchFamily="18" charset="0"/>
                                <a:ea typeface="MS PGothic" panose="020B0600070205080204" pitchFamily="34" charset="-128"/>
                              </a:rPr>
                              <m:t>𝑖</m:t>
                            </m:r>
                          </m:sup>
                        </m:sSubSup>
                        <m:r>
                          <a:rPr lang="en-US" altLang="en-US" sz="2200" i="1">
                            <a:solidFill>
                              <a:schemeClr val="tx1"/>
                            </a:solidFill>
                            <a:latin typeface="Cambria Math" panose="02040503050406030204" pitchFamily="18" charset="0"/>
                            <a:ea typeface="MS PGothic" panose="020B0600070205080204" pitchFamily="34" charset="-128"/>
                          </a:rPr>
                          <m:t>,</m:t>
                        </m:r>
                        <m:sSubSup>
                          <m:sSubSupPr>
                            <m:ctrlPr>
                              <a:rPr lang="en-US" altLang="en-US" sz="2200" i="1">
                                <a:solidFill>
                                  <a:schemeClr val="tx1"/>
                                </a:solidFill>
                                <a:latin typeface="Cambria Math" panose="02040503050406030204" pitchFamily="18" charset="0"/>
                                <a:ea typeface="MS PGothic" panose="020B0600070205080204" pitchFamily="34" charset="-128"/>
                              </a:rPr>
                            </m:ctrlPr>
                          </m:sSubSupPr>
                          <m:e>
                            <m:r>
                              <a:rPr lang="en-US" altLang="en-US" sz="2200" i="1">
                                <a:solidFill>
                                  <a:schemeClr val="tx1"/>
                                </a:solidFill>
                                <a:latin typeface="Cambria Math" panose="02040503050406030204" pitchFamily="18" charset="0"/>
                                <a:ea typeface="MS PGothic" panose="020B0600070205080204" pitchFamily="34" charset="-128"/>
                              </a:rPr>
                              <m:t>𝑥</m:t>
                            </m:r>
                          </m:e>
                          <m:sub>
                            <m:r>
                              <a:rPr lang="en-US" altLang="en-US" sz="2200" i="1">
                                <a:solidFill>
                                  <a:schemeClr val="tx1"/>
                                </a:solidFill>
                                <a:latin typeface="Cambria Math" panose="02040503050406030204" pitchFamily="18" charset="0"/>
                                <a:ea typeface="MS PGothic" panose="020B0600070205080204" pitchFamily="34" charset="-128"/>
                              </a:rPr>
                              <m:t>2</m:t>
                            </m:r>
                          </m:sub>
                          <m:sup>
                            <m:r>
                              <a:rPr lang="en-US" altLang="en-US" sz="2200" i="1">
                                <a:solidFill>
                                  <a:schemeClr val="tx1"/>
                                </a:solidFill>
                                <a:latin typeface="Cambria Math" panose="02040503050406030204" pitchFamily="18" charset="0"/>
                                <a:ea typeface="MS PGothic" panose="020B0600070205080204" pitchFamily="34" charset="-128"/>
                              </a:rPr>
                              <m:t>𝑖</m:t>
                            </m:r>
                          </m:sup>
                        </m:sSubSup>
                        <m:r>
                          <a:rPr lang="en-US" altLang="en-US" sz="2200" i="1">
                            <a:solidFill>
                              <a:schemeClr val="tx1"/>
                            </a:solidFill>
                            <a:latin typeface="Cambria Math" panose="02040503050406030204" pitchFamily="18" charset="0"/>
                            <a:ea typeface="MS PGothic" panose="020B0600070205080204" pitchFamily="34" charset="-128"/>
                          </a:rPr>
                          <m:t>,…,</m:t>
                        </m:r>
                        <m:sSubSup>
                          <m:sSubSupPr>
                            <m:ctrlPr>
                              <a:rPr lang="en-US" altLang="en-US" sz="2200" i="1">
                                <a:solidFill>
                                  <a:schemeClr val="tx1"/>
                                </a:solidFill>
                                <a:latin typeface="Cambria Math" panose="02040503050406030204" pitchFamily="18" charset="0"/>
                                <a:ea typeface="MS PGothic" panose="020B0600070205080204" pitchFamily="34" charset="-128"/>
                              </a:rPr>
                            </m:ctrlPr>
                          </m:sSubSupPr>
                          <m:e>
                            <m:r>
                              <a:rPr lang="en-US" altLang="en-US" sz="2200" i="1">
                                <a:solidFill>
                                  <a:schemeClr val="tx1"/>
                                </a:solidFill>
                                <a:latin typeface="Cambria Math" panose="02040503050406030204" pitchFamily="18" charset="0"/>
                                <a:ea typeface="MS PGothic" panose="020B0600070205080204" pitchFamily="34" charset="-128"/>
                              </a:rPr>
                              <m:t>𝑥</m:t>
                            </m:r>
                          </m:e>
                          <m:sub>
                            <m:r>
                              <a:rPr lang="en-US" altLang="en-US" sz="2200" i="1">
                                <a:solidFill>
                                  <a:schemeClr val="tx1"/>
                                </a:solidFill>
                                <a:latin typeface="Cambria Math" panose="02040503050406030204" pitchFamily="18" charset="0"/>
                                <a:ea typeface="MS PGothic" panose="020B0600070205080204" pitchFamily="34" charset="-128"/>
                              </a:rPr>
                              <m:t>𝐶</m:t>
                            </m:r>
                          </m:sub>
                          <m:sup>
                            <m:r>
                              <a:rPr lang="en-US" altLang="en-US" sz="2200" i="1">
                                <a:solidFill>
                                  <a:schemeClr val="tx1"/>
                                </a:solidFill>
                                <a:latin typeface="Cambria Math" panose="02040503050406030204" pitchFamily="18" charset="0"/>
                                <a:ea typeface="MS PGothic" panose="020B0600070205080204" pitchFamily="34" charset="-128"/>
                              </a:rPr>
                              <m:t>𝑖</m:t>
                            </m:r>
                          </m:sup>
                        </m:sSubSup>
                        <m:r>
                          <a:rPr lang="en-US" altLang="en-US" sz="2200" i="1">
                            <a:solidFill>
                              <a:schemeClr val="tx1"/>
                            </a:solidFill>
                            <a:latin typeface="Cambria Math" panose="02040503050406030204" pitchFamily="18" charset="0"/>
                            <a:ea typeface="MS PGothic" panose="020B0600070205080204" pitchFamily="34" charset="-128"/>
                          </a:rPr>
                          <m:t>)}</m:t>
                        </m:r>
                      </m:e>
                      <m:sub>
                        <m:r>
                          <a:rPr lang="en-US" altLang="en-US" sz="2200" i="1">
                            <a:solidFill>
                              <a:schemeClr val="tx1"/>
                            </a:solidFill>
                            <a:latin typeface="Cambria Math" panose="02040503050406030204" pitchFamily="18" charset="0"/>
                            <a:ea typeface="MS PGothic" panose="020B0600070205080204" pitchFamily="34" charset="-128"/>
                          </a:rPr>
                          <m:t>𝑖</m:t>
                        </m:r>
                        <m:r>
                          <a:rPr lang="en-US" altLang="en-US" sz="2200" i="1">
                            <a:solidFill>
                              <a:schemeClr val="tx1"/>
                            </a:solidFill>
                            <a:latin typeface="Cambria Math" panose="02040503050406030204" pitchFamily="18" charset="0"/>
                            <a:ea typeface="MS PGothic" panose="020B0600070205080204" pitchFamily="34" charset="-128"/>
                          </a:rPr>
                          <m:t>=1</m:t>
                        </m:r>
                      </m:sub>
                      <m:sup>
                        <m:r>
                          <a:rPr lang="en-US" altLang="en-US" sz="2200" i="1">
                            <a:solidFill>
                              <a:schemeClr val="tx1"/>
                            </a:solidFill>
                            <a:latin typeface="Cambria Math" panose="02040503050406030204" pitchFamily="18" charset="0"/>
                            <a:ea typeface="MS PGothic" panose="020B0600070205080204" pitchFamily="34" charset="-128"/>
                          </a:rPr>
                          <m:t>𝑛</m:t>
                        </m:r>
                      </m:sup>
                    </m:sSubSup>
                  </m:oMath>
                </a14:m>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 where the superscript </a:t>
                </a:r>
                <a14:m>
                  <m:oMath xmlns:m="http://schemas.openxmlformats.org/officeDocument/2006/math">
                    <m:r>
                      <a:rPr lang="en-US" altLang="en-US" sz="2200" i="1" dirty="0">
                        <a:solidFill>
                          <a:schemeClr val="tx1"/>
                        </a:solidFill>
                        <a:latin typeface="Cambria Math" panose="02040503050406030204" pitchFamily="18" charset="0"/>
                        <a:ea typeface="MS PGothic" panose="020B0600070205080204" pitchFamily="34" charset="-128"/>
                      </a:rPr>
                      <m:t>𝑖</m:t>
                    </m:r>
                  </m:oMath>
                </a14:m>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 denotes sample index, each sample contains </a:t>
                </a:r>
                <a14:m>
                  <m:oMath xmlns:m="http://schemas.openxmlformats.org/officeDocument/2006/math">
                    <m:r>
                      <a:rPr lang="en-US" altLang="en-US" sz="2200" i="1" dirty="0">
                        <a:solidFill>
                          <a:schemeClr val="tx1"/>
                        </a:solidFill>
                        <a:latin typeface="Cambria Math" panose="02040503050406030204" pitchFamily="18" charset="0"/>
                        <a:ea typeface="MS PGothic" panose="020B0600070205080204" pitchFamily="34" charset="-128"/>
                      </a:rPr>
                      <m:t>𝐶</m:t>
                    </m:r>
                    <m:r>
                      <a:rPr lang="en-US" altLang="en-US" sz="2200" i="1" dirty="0">
                        <a:solidFill>
                          <a:schemeClr val="tx1"/>
                        </a:solidFill>
                        <a:latin typeface="Cambria Math" panose="02040503050406030204" pitchFamily="18" charset="0"/>
                        <a:ea typeface="MS PGothic" panose="020B0600070205080204" pitchFamily="34" charset="-128"/>
                      </a:rPr>
                      <m:t>(</m:t>
                    </m:r>
                    <m:r>
                      <a:rPr lang="en-US" altLang="en-US" sz="2200" i="1" dirty="0">
                        <a:solidFill>
                          <a:schemeClr val="tx1"/>
                        </a:solidFill>
                        <a:latin typeface="Cambria Math" panose="02040503050406030204" pitchFamily="18" charset="0"/>
                        <a:ea typeface="MS PGothic" panose="020B0600070205080204" pitchFamily="34" charset="-128"/>
                      </a:rPr>
                      <m:t>𝐶</m:t>
                    </m:r>
                    <m:r>
                      <a:rPr lang="en-US" altLang="en-US" sz="2200" i="1" dirty="0">
                        <a:solidFill>
                          <a:schemeClr val="tx1"/>
                        </a:solidFill>
                        <a:latin typeface="Cambria Math" panose="02040503050406030204" pitchFamily="18" charset="0"/>
                        <a:ea typeface="Cambria Math" panose="02040503050406030204" pitchFamily="18" charset="0"/>
                      </a:rPr>
                      <m:t>≥</m:t>
                    </m:r>
                    <m:r>
                      <a:rPr lang="en-US" altLang="en-US" sz="2200" i="1" dirty="0">
                        <a:solidFill>
                          <a:schemeClr val="tx1"/>
                        </a:solidFill>
                        <a:latin typeface="Cambria Math" panose="02040503050406030204" pitchFamily="18" charset="0"/>
                        <a:ea typeface="MS PGothic" panose="020B0600070205080204" pitchFamily="34" charset="-128"/>
                      </a:rPr>
                      <m:t>2)</m:t>
                    </m:r>
                  </m:oMath>
                </a14:m>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 measurements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1</m:t>
                        </m:r>
                      </m:sub>
                    </m:sSub>
                    <m:r>
                      <a:rPr lang="en-US" altLang="en-US" sz="2000" i="1">
                        <a:solidFill>
                          <a:schemeClr val="tx1"/>
                        </a:solidFill>
                        <a:latin typeface="Cambria Math" panose="02040503050406030204" pitchFamily="18" charset="0"/>
                        <a:ea typeface="Cambria Math" panose="02040503050406030204" pitchFamily="18" charset="0"/>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𝒳</m:t>
                        </m:r>
                      </m:e>
                      <m:sub>
                        <m:r>
                          <a:rPr lang="en-US" altLang="en-US" sz="2000" i="1">
                            <a:solidFill>
                              <a:schemeClr val="tx1"/>
                            </a:solidFill>
                            <a:latin typeface="Cambria Math" panose="02040503050406030204" pitchFamily="18" charset="0"/>
                            <a:ea typeface="Cambria Math" panose="02040503050406030204" pitchFamily="18" charset="0"/>
                          </a:rPr>
                          <m:t>1</m:t>
                        </m:r>
                      </m:sub>
                    </m:sSub>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2</m:t>
                        </m:r>
                      </m:sub>
                    </m:sSub>
                    <m:r>
                      <a:rPr lang="en-US" altLang="en-US" sz="2000" i="1">
                        <a:solidFill>
                          <a:schemeClr val="tx1"/>
                        </a:solidFill>
                        <a:latin typeface="Cambria Math" panose="02040503050406030204" pitchFamily="18" charset="0"/>
                        <a:ea typeface="Cambria Math" panose="02040503050406030204" pitchFamily="18" charset="0"/>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𝒳</m:t>
                        </m:r>
                      </m:e>
                      <m:sub>
                        <m:r>
                          <a:rPr lang="en-US" altLang="en-US" sz="2000" i="1">
                            <a:solidFill>
                              <a:schemeClr val="tx1"/>
                            </a:solidFill>
                            <a:latin typeface="Cambria Math" panose="02040503050406030204" pitchFamily="18" charset="0"/>
                            <a:ea typeface="Cambria Math" panose="02040503050406030204" pitchFamily="18" charset="0"/>
                          </a:rPr>
                          <m:t>2</m:t>
                        </m:r>
                      </m:sub>
                    </m:sSub>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𝐶</m:t>
                        </m:r>
                      </m:sub>
                    </m:sSub>
                    <m:r>
                      <a:rPr lang="en-US" altLang="en-US" sz="2000" i="1">
                        <a:solidFill>
                          <a:schemeClr val="tx1"/>
                        </a:solidFill>
                        <a:latin typeface="Cambria Math" panose="02040503050406030204" pitchFamily="18" charset="0"/>
                        <a:ea typeface="Cambria Math" panose="02040503050406030204" pitchFamily="18" charset="0"/>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𝒳</m:t>
                        </m:r>
                      </m:e>
                      <m:sub>
                        <m:r>
                          <a:rPr lang="en-US" altLang="en-US" sz="2000" i="1">
                            <a:solidFill>
                              <a:schemeClr val="tx1"/>
                            </a:solidFill>
                            <a:latin typeface="Cambria Math" panose="02040503050406030204" pitchFamily="18" charset="0"/>
                            <a:ea typeface="Cambria Math" panose="02040503050406030204" pitchFamily="18" charset="0"/>
                          </a:rPr>
                          <m:t>𝐶</m:t>
                        </m:r>
                      </m:sub>
                    </m:sSub>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 </a:t>
                </a:r>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obtained from the same realization, and the positive definite kernels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Cambria Math" panose="02040503050406030204" pitchFamily="18" charset="0"/>
                          </a:rPr>
                          <m:t>𝜅</m:t>
                        </m:r>
                      </m:e>
                      <m:sub>
                        <m:r>
                          <a:rPr lang="en-US" altLang="en-US" sz="2000" i="1">
                            <a:solidFill>
                              <a:schemeClr val="tx1"/>
                            </a:solidFill>
                            <a:latin typeface="Cambria Math" panose="02040503050406030204" pitchFamily="18" charset="0"/>
                            <a:ea typeface="MS PGothic" panose="020B0600070205080204" pitchFamily="34" charset="-128"/>
                          </a:rPr>
                          <m:t>1</m:t>
                        </m:r>
                      </m:sub>
                    </m:sSub>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𝒳</m:t>
                        </m:r>
                      </m:e>
                      <m:sub>
                        <m:r>
                          <a:rPr lang="en-US" altLang="en-US" sz="2000" i="1">
                            <a:solidFill>
                              <a:schemeClr val="tx1"/>
                            </a:solidFill>
                            <a:latin typeface="Cambria Math" panose="02040503050406030204" pitchFamily="18" charset="0"/>
                            <a:ea typeface="Cambria Math" panose="02040503050406030204" pitchFamily="18" charset="0"/>
                          </a:rPr>
                          <m:t>1</m:t>
                        </m:r>
                      </m:sub>
                    </m:sSub>
                    <m:r>
                      <a:rPr lang="en-US" altLang="en-US" sz="2000" i="1">
                        <a:solidFill>
                          <a:schemeClr val="tx1"/>
                        </a:solidFill>
                        <a:latin typeface="Cambria Math" panose="02040503050406030204" pitchFamily="18" charset="0"/>
                        <a:ea typeface="Cambria Math" panose="02040503050406030204" pitchFamily="18" charset="0"/>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𝒳</m:t>
                        </m:r>
                      </m:e>
                      <m:sub>
                        <m:r>
                          <a:rPr lang="en-US" altLang="en-US" sz="2000" i="1">
                            <a:solidFill>
                              <a:schemeClr val="tx1"/>
                            </a:solidFill>
                            <a:latin typeface="Cambria Math" panose="02040503050406030204" pitchFamily="18" charset="0"/>
                            <a:ea typeface="Cambria Math" panose="02040503050406030204" pitchFamily="18" charset="0"/>
                          </a:rPr>
                          <m:t>1</m:t>
                        </m:r>
                      </m:sub>
                    </m:sSub>
                    <m:r>
                      <a:rPr lang="en-US" altLang="en-US" sz="2000" i="1">
                        <a:solidFill>
                          <a:schemeClr val="tx1"/>
                        </a:solidFill>
                        <a:latin typeface="Cambria Math" panose="02040503050406030204" pitchFamily="18" charset="0"/>
                        <a:ea typeface="Cambria Math" panose="02040503050406030204" pitchFamily="18" charset="0"/>
                      </a:rPr>
                      <m:t>↦</m:t>
                    </m:r>
                    <m:r>
                      <a:rPr lang="en-US" altLang="en-US" sz="2000" i="1">
                        <a:solidFill>
                          <a:schemeClr val="tx1"/>
                        </a:solidFill>
                        <a:latin typeface="Cambria Math" panose="02040503050406030204" pitchFamily="18" charset="0"/>
                        <a:ea typeface="Cambria Math" panose="02040503050406030204" pitchFamily="18" charset="0"/>
                      </a:rPr>
                      <m:t>ℝ</m:t>
                    </m:r>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Cambria Math" panose="02040503050406030204" pitchFamily="18" charset="0"/>
                          </a:rPr>
                          <m:t>𝜅</m:t>
                        </m:r>
                      </m:e>
                      <m:sub>
                        <m:r>
                          <a:rPr lang="en-US" altLang="en-US" sz="2000" i="1">
                            <a:solidFill>
                              <a:schemeClr val="tx1"/>
                            </a:solidFill>
                            <a:latin typeface="Cambria Math" panose="02040503050406030204" pitchFamily="18" charset="0"/>
                            <a:ea typeface="Cambria Math" panose="02040503050406030204" pitchFamily="18" charset="0"/>
                          </a:rPr>
                          <m:t>2</m:t>
                        </m:r>
                      </m:sub>
                    </m:sSub>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𝒳</m:t>
                        </m:r>
                      </m:e>
                      <m:sub>
                        <m:r>
                          <a:rPr lang="en-US" altLang="en-US" sz="2000" i="1">
                            <a:solidFill>
                              <a:schemeClr val="tx1"/>
                            </a:solidFill>
                            <a:latin typeface="Cambria Math" panose="02040503050406030204" pitchFamily="18" charset="0"/>
                            <a:ea typeface="Cambria Math" panose="02040503050406030204" pitchFamily="18" charset="0"/>
                          </a:rPr>
                          <m:t>2</m:t>
                        </m:r>
                      </m:sub>
                    </m:sSub>
                    <m:r>
                      <a:rPr lang="en-US" altLang="en-US" sz="2000" i="1">
                        <a:solidFill>
                          <a:schemeClr val="tx1"/>
                        </a:solidFill>
                        <a:latin typeface="Cambria Math" panose="02040503050406030204" pitchFamily="18" charset="0"/>
                        <a:ea typeface="Cambria Math" panose="02040503050406030204" pitchFamily="18" charset="0"/>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𝒳</m:t>
                        </m:r>
                      </m:e>
                      <m:sub>
                        <m:r>
                          <a:rPr lang="en-US" altLang="en-US" sz="2000" i="1">
                            <a:solidFill>
                              <a:schemeClr val="tx1"/>
                            </a:solidFill>
                            <a:latin typeface="Cambria Math" panose="02040503050406030204" pitchFamily="18" charset="0"/>
                            <a:ea typeface="Cambria Math" panose="02040503050406030204" pitchFamily="18" charset="0"/>
                          </a:rPr>
                          <m:t>2</m:t>
                        </m:r>
                      </m:sub>
                    </m:sSub>
                    <m:r>
                      <a:rPr lang="en-US" altLang="en-US" sz="2000" i="1">
                        <a:solidFill>
                          <a:schemeClr val="tx1"/>
                        </a:solidFill>
                        <a:latin typeface="Cambria Math" panose="02040503050406030204" pitchFamily="18" charset="0"/>
                        <a:ea typeface="Cambria Math" panose="02040503050406030204" pitchFamily="18" charset="0"/>
                      </a:rPr>
                      <m:t>↦</m:t>
                    </m:r>
                    <m:r>
                      <a:rPr lang="en-US" altLang="en-US" sz="2000" i="1">
                        <a:solidFill>
                          <a:schemeClr val="tx1"/>
                        </a:solidFill>
                        <a:latin typeface="Cambria Math" panose="02040503050406030204" pitchFamily="18" charset="0"/>
                        <a:ea typeface="Cambria Math" panose="02040503050406030204" pitchFamily="18" charset="0"/>
                      </a:rPr>
                      <m:t>ℝ</m:t>
                    </m:r>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 …,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Cambria Math" panose="02040503050406030204" pitchFamily="18" charset="0"/>
                          </a:rPr>
                          <m:t>𝜅</m:t>
                        </m:r>
                      </m:e>
                      <m:sub>
                        <m:r>
                          <a:rPr lang="en-US" altLang="en-US" sz="2000" i="1">
                            <a:solidFill>
                              <a:schemeClr val="tx1"/>
                            </a:solidFill>
                            <a:latin typeface="Cambria Math" panose="02040503050406030204" pitchFamily="18" charset="0"/>
                            <a:ea typeface="Cambria Math" panose="02040503050406030204" pitchFamily="18" charset="0"/>
                          </a:rPr>
                          <m:t>𝐶</m:t>
                        </m:r>
                      </m:sub>
                    </m:sSub>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𝒳</m:t>
                        </m:r>
                      </m:e>
                      <m:sub>
                        <m:r>
                          <a:rPr lang="en-US" altLang="en-US" sz="2000" i="1">
                            <a:solidFill>
                              <a:schemeClr val="tx1"/>
                            </a:solidFill>
                            <a:latin typeface="Cambria Math" panose="02040503050406030204" pitchFamily="18" charset="0"/>
                            <a:ea typeface="Cambria Math" panose="02040503050406030204" pitchFamily="18" charset="0"/>
                          </a:rPr>
                          <m:t>𝐶</m:t>
                        </m:r>
                      </m:sub>
                    </m:sSub>
                    <m:r>
                      <a:rPr lang="en-US" altLang="en-US" sz="2000" i="1">
                        <a:solidFill>
                          <a:schemeClr val="tx1"/>
                        </a:solidFill>
                        <a:latin typeface="Cambria Math" panose="02040503050406030204" pitchFamily="18" charset="0"/>
                        <a:ea typeface="Cambria Math" panose="02040503050406030204" pitchFamily="18" charset="0"/>
                      </a:rPr>
                      <m:t>×</m:t>
                    </m:r>
                    <m:sSub>
                      <m:sSubPr>
                        <m:ctrlPr>
                          <a:rPr lang="en-US" altLang="en-US" sz="2000" i="1">
                            <a:solidFill>
                              <a:schemeClr val="tx1"/>
                            </a:solidFill>
                            <a:latin typeface="Cambria Math" panose="02040503050406030204" pitchFamily="18" charset="0"/>
                            <a:ea typeface="Cambria Math" panose="02040503050406030204" pitchFamily="18" charset="0"/>
                          </a:rPr>
                        </m:ctrlPr>
                      </m:sSubPr>
                      <m:e>
                        <m:r>
                          <a:rPr lang="en-US" altLang="en-US" sz="2000" i="1">
                            <a:solidFill>
                              <a:schemeClr val="tx1"/>
                            </a:solidFill>
                            <a:latin typeface="Cambria Math" panose="02040503050406030204" pitchFamily="18" charset="0"/>
                            <a:ea typeface="Cambria Math" panose="02040503050406030204" pitchFamily="18" charset="0"/>
                          </a:rPr>
                          <m:t>𝒳</m:t>
                        </m:r>
                      </m:e>
                      <m:sub>
                        <m:r>
                          <a:rPr lang="en-US" altLang="en-US" sz="2000" i="1">
                            <a:solidFill>
                              <a:schemeClr val="tx1"/>
                            </a:solidFill>
                            <a:latin typeface="Cambria Math" panose="02040503050406030204" pitchFamily="18" charset="0"/>
                            <a:ea typeface="Cambria Math" panose="02040503050406030204" pitchFamily="18" charset="0"/>
                          </a:rPr>
                          <m:t>𝐶</m:t>
                        </m:r>
                      </m:sub>
                    </m:sSub>
                    <m:r>
                      <a:rPr lang="en-US" altLang="en-US" sz="2000" i="1">
                        <a:solidFill>
                          <a:schemeClr val="tx1"/>
                        </a:solidFill>
                        <a:latin typeface="Cambria Math" panose="02040503050406030204" pitchFamily="18" charset="0"/>
                        <a:ea typeface="Cambria Math" panose="02040503050406030204" pitchFamily="18" charset="0"/>
                      </a:rPr>
                      <m:t>↦</m:t>
                    </m:r>
                    <m:r>
                      <a:rPr lang="en-US" altLang="en-US" sz="2000" i="1">
                        <a:solidFill>
                          <a:schemeClr val="tx1"/>
                        </a:solidFill>
                        <a:latin typeface="Cambria Math" panose="02040503050406030204" pitchFamily="18" charset="0"/>
                        <a:ea typeface="Cambria Math" panose="02040503050406030204" pitchFamily="18" charset="0"/>
                      </a:rPr>
                      <m:t>ℝ</m:t>
                    </m:r>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a:t>
                </a:r>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 we define a matrix-based analogue to Renyi’s </a:t>
                </a:r>
                <a14:m>
                  <m:oMath xmlns:m="http://schemas.openxmlformats.org/officeDocument/2006/math">
                    <m:r>
                      <a:rPr lang="en-US" altLang="en-US" sz="2200" i="1">
                        <a:solidFill>
                          <a:schemeClr val="tx1"/>
                        </a:solidFill>
                        <a:latin typeface="Cambria Math" panose="02040503050406030204" pitchFamily="18" charset="0"/>
                        <a:ea typeface="Cambria Math" panose="02040503050406030204" pitchFamily="18" charset="0"/>
                      </a:rPr>
                      <m:t>𝛼</m:t>
                    </m:r>
                  </m:oMath>
                </a14:m>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-order joint entropy among </a:t>
                </a:r>
                <a14:m>
                  <m:oMath xmlns:m="http://schemas.openxmlformats.org/officeDocument/2006/math">
                    <m:r>
                      <a:rPr lang="en-US" altLang="en-US" sz="2200" i="1" dirty="0">
                        <a:solidFill>
                          <a:schemeClr val="tx1"/>
                        </a:solidFill>
                        <a:latin typeface="Cambria Math" panose="02040503050406030204" pitchFamily="18" charset="0"/>
                        <a:ea typeface="MS PGothic" panose="020B0600070205080204" pitchFamily="34" charset="-128"/>
                      </a:rPr>
                      <m:t>𝐶</m:t>
                    </m:r>
                  </m:oMath>
                </a14:m>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 variable as:</a:t>
                </a:r>
              </a:p>
              <a:p>
                <a:pPr marL="571500" lvl="1" indent="0">
                  <a:lnSpc>
                    <a:spcPct val="90000"/>
                  </a:lnSpc>
                  <a:buClr>
                    <a:schemeClr val="tx1"/>
                  </a:buClr>
                  <a:buNone/>
                </a:pPr>
                <a14:m>
                  <m:oMath xmlns:m="http://schemas.openxmlformats.org/officeDocument/2006/math">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b="1" i="0" smtClean="0">
                            <a:solidFill>
                              <a:schemeClr val="tx1"/>
                            </a:solidFill>
                            <a:latin typeface="Cambria Math" panose="02040503050406030204" pitchFamily="18" charset="0"/>
                            <a:ea typeface="MS PGothic" panose="020B0600070205080204" pitchFamily="34" charset="-128"/>
                          </a:rPr>
                          <m:t>                                     </m:t>
                        </m:r>
                        <m:r>
                          <a:rPr lang="en-US" altLang="en-US" sz="2200" b="1">
                            <a:solidFill>
                              <a:schemeClr val="tx1"/>
                            </a:solidFill>
                            <a:latin typeface="Cambria Math" panose="02040503050406030204" pitchFamily="18" charset="0"/>
                            <a:ea typeface="MS PGothic" panose="020B0600070205080204" pitchFamily="34" charset="-128"/>
                          </a:rPr>
                          <m:t>𝐒</m:t>
                        </m:r>
                      </m:e>
                      <m:sub>
                        <m:r>
                          <a:rPr lang="en-US" altLang="en-US" sz="2200" i="1">
                            <a:solidFill>
                              <a:schemeClr val="tx1"/>
                            </a:solidFill>
                            <a:latin typeface="Cambria Math" panose="02040503050406030204" pitchFamily="18" charset="0"/>
                            <a:ea typeface="Cambria Math" panose="02040503050406030204" pitchFamily="18" charset="0"/>
                          </a:rPr>
                          <m:t>𝛼</m:t>
                        </m:r>
                      </m:sub>
                    </m:sSub>
                    <m:d>
                      <m:dPr>
                        <m:ctrlPr>
                          <a:rPr lang="en-US" altLang="en-US" sz="2200" i="1">
                            <a:solidFill>
                              <a:schemeClr val="tx1"/>
                            </a:solidFill>
                            <a:latin typeface="Cambria Math" panose="02040503050406030204" pitchFamily="18" charset="0"/>
                            <a:ea typeface="MS PGothic" panose="020B0600070205080204" pitchFamily="34" charset="-128"/>
                          </a:rPr>
                        </m:ctrlPr>
                      </m:dPr>
                      <m:e>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i="1">
                                <a:solidFill>
                                  <a:schemeClr val="tx1"/>
                                </a:solidFill>
                                <a:latin typeface="Cambria Math" panose="02040503050406030204" pitchFamily="18" charset="0"/>
                                <a:ea typeface="MS PGothic" panose="020B0600070205080204" pitchFamily="34" charset="-128"/>
                              </a:rPr>
                              <m:t>𝐴</m:t>
                            </m:r>
                          </m:e>
                          <m:sub>
                            <m:r>
                              <a:rPr lang="en-US" altLang="en-US" sz="2200" i="1">
                                <a:solidFill>
                                  <a:schemeClr val="tx1"/>
                                </a:solidFill>
                                <a:latin typeface="Cambria Math" panose="02040503050406030204" pitchFamily="18" charset="0"/>
                                <a:ea typeface="MS PGothic" panose="020B0600070205080204" pitchFamily="34" charset="-128"/>
                              </a:rPr>
                              <m:t>1</m:t>
                            </m:r>
                          </m:sub>
                        </m:sSub>
                        <m:r>
                          <a:rPr lang="en-US" altLang="en-US" sz="2200" i="1">
                            <a:solidFill>
                              <a:schemeClr val="tx1"/>
                            </a:solidFill>
                            <a:latin typeface="Cambria Math" panose="02040503050406030204" pitchFamily="18" charset="0"/>
                            <a:ea typeface="MS PGothic" panose="020B0600070205080204" pitchFamily="34" charset="-128"/>
                          </a:rPr>
                          <m:t>,</m:t>
                        </m:r>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i="1">
                                <a:solidFill>
                                  <a:schemeClr val="tx1"/>
                                </a:solidFill>
                                <a:latin typeface="Cambria Math" panose="02040503050406030204" pitchFamily="18" charset="0"/>
                                <a:ea typeface="MS PGothic" panose="020B0600070205080204" pitchFamily="34" charset="-128"/>
                              </a:rPr>
                              <m:t>𝐴</m:t>
                            </m:r>
                          </m:e>
                          <m:sub>
                            <m:r>
                              <a:rPr lang="en-US" altLang="en-US" sz="2200" i="1">
                                <a:solidFill>
                                  <a:schemeClr val="tx1"/>
                                </a:solidFill>
                                <a:latin typeface="Cambria Math" panose="02040503050406030204" pitchFamily="18" charset="0"/>
                                <a:ea typeface="MS PGothic" panose="020B0600070205080204" pitchFamily="34" charset="-128"/>
                              </a:rPr>
                              <m:t>2</m:t>
                            </m:r>
                          </m:sub>
                        </m:sSub>
                        <m:r>
                          <a:rPr lang="en-US" altLang="en-US" sz="2200" i="1">
                            <a:solidFill>
                              <a:schemeClr val="tx1"/>
                            </a:solidFill>
                            <a:latin typeface="Cambria Math" panose="02040503050406030204" pitchFamily="18" charset="0"/>
                            <a:ea typeface="MS PGothic" panose="020B0600070205080204" pitchFamily="34" charset="-128"/>
                          </a:rPr>
                          <m:t>,…,</m:t>
                        </m:r>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i="1">
                                <a:solidFill>
                                  <a:schemeClr val="tx1"/>
                                </a:solidFill>
                                <a:latin typeface="Cambria Math" panose="02040503050406030204" pitchFamily="18" charset="0"/>
                                <a:ea typeface="MS PGothic" panose="020B0600070205080204" pitchFamily="34" charset="-128"/>
                              </a:rPr>
                              <m:t>𝐴</m:t>
                            </m:r>
                          </m:e>
                          <m:sub>
                            <m:r>
                              <a:rPr lang="en-US" altLang="en-US" sz="2200" i="1">
                                <a:solidFill>
                                  <a:schemeClr val="tx1"/>
                                </a:solidFill>
                                <a:latin typeface="Cambria Math" panose="02040503050406030204" pitchFamily="18" charset="0"/>
                                <a:ea typeface="MS PGothic" panose="020B0600070205080204" pitchFamily="34" charset="-128"/>
                              </a:rPr>
                              <m:t>𝐶</m:t>
                            </m:r>
                          </m:sub>
                        </m:sSub>
                      </m:e>
                    </m:d>
                    <m:r>
                      <a:rPr lang="en-US" altLang="en-US" sz="2200" i="1">
                        <a:solidFill>
                          <a:schemeClr val="tx1"/>
                        </a:solidFill>
                        <a:latin typeface="Cambria Math" panose="02040503050406030204" pitchFamily="18" charset="0"/>
                        <a:ea typeface="MS PGothic" panose="020B0600070205080204" pitchFamily="34" charset="-128"/>
                      </a:rPr>
                      <m:t>=</m:t>
                    </m:r>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b="1">
                            <a:solidFill>
                              <a:schemeClr val="tx1"/>
                            </a:solidFill>
                            <a:latin typeface="Cambria Math" panose="02040503050406030204" pitchFamily="18" charset="0"/>
                            <a:ea typeface="MS PGothic" panose="020B0600070205080204" pitchFamily="34" charset="-128"/>
                          </a:rPr>
                          <m:t>𝐒</m:t>
                        </m:r>
                      </m:e>
                      <m:sub>
                        <m:r>
                          <a:rPr lang="en-US" altLang="en-US" sz="2200" i="1">
                            <a:solidFill>
                              <a:schemeClr val="tx1"/>
                            </a:solidFill>
                            <a:latin typeface="Cambria Math" panose="02040503050406030204" pitchFamily="18" charset="0"/>
                            <a:ea typeface="Cambria Math" panose="02040503050406030204" pitchFamily="18" charset="0"/>
                          </a:rPr>
                          <m:t>𝛼</m:t>
                        </m:r>
                      </m:sub>
                    </m:sSub>
                    <m:d>
                      <m:dPr>
                        <m:ctrlPr>
                          <a:rPr lang="en-US" altLang="en-US" sz="2200" i="1">
                            <a:solidFill>
                              <a:schemeClr val="tx1"/>
                            </a:solidFill>
                            <a:latin typeface="Cambria Math" panose="02040503050406030204" pitchFamily="18" charset="0"/>
                            <a:ea typeface="MS PGothic" panose="020B0600070205080204" pitchFamily="34" charset="-128"/>
                          </a:rPr>
                        </m:ctrlPr>
                      </m:dPr>
                      <m:e>
                        <m:f>
                          <m:fPr>
                            <m:ctrlPr>
                              <a:rPr lang="en-US" altLang="en-US" sz="2200" i="1">
                                <a:solidFill>
                                  <a:schemeClr val="tx1"/>
                                </a:solidFill>
                                <a:latin typeface="Cambria Math" panose="02040503050406030204" pitchFamily="18" charset="0"/>
                                <a:ea typeface="MS PGothic" panose="020B0600070205080204" pitchFamily="34" charset="-128"/>
                              </a:rPr>
                            </m:ctrlPr>
                          </m:fPr>
                          <m:num>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i="1">
                                    <a:solidFill>
                                      <a:schemeClr val="tx1"/>
                                    </a:solidFill>
                                    <a:latin typeface="Cambria Math" panose="02040503050406030204" pitchFamily="18" charset="0"/>
                                    <a:ea typeface="MS PGothic" panose="020B0600070205080204" pitchFamily="34" charset="-128"/>
                                  </a:rPr>
                                  <m:t>𝐴</m:t>
                                </m:r>
                              </m:e>
                              <m:sub>
                                <m:r>
                                  <a:rPr lang="en-US" altLang="en-US" sz="2200" i="1">
                                    <a:solidFill>
                                      <a:schemeClr val="tx1"/>
                                    </a:solidFill>
                                    <a:latin typeface="Cambria Math" panose="02040503050406030204" pitchFamily="18" charset="0"/>
                                    <a:ea typeface="MS PGothic" panose="020B0600070205080204" pitchFamily="34" charset="-128"/>
                                  </a:rPr>
                                  <m:t>1</m:t>
                                </m:r>
                              </m:sub>
                            </m:sSub>
                            <m:r>
                              <a:rPr lang="en-US" altLang="en-US" sz="2200" i="1">
                                <a:solidFill>
                                  <a:schemeClr val="tx1"/>
                                </a:solidFill>
                                <a:latin typeface="Cambria Math" panose="02040503050406030204" pitchFamily="18" charset="0"/>
                                <a:ea typeface="MS PGothic" panose="020B0600070205080204" pitchFamily="34" charset="-128"/>
                              </a:rPr>
                              <m:t>∘</m:t>
                            </m:r>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i="1">
                                    <a:solidFill>
                                      <a:schemeClr val="tx1"/>
                                    </a:solidFill>
                                    <a:latin typeface="Cambria Math" panose="02040503050406030204" pitchFamily="18" charset="0"/>
                                    <a:ea typeface="MS PGothic" panose="020B0600070205080204" pitchFamily="34" charset="-128"/>
                                  </a:rPr>
                                  <m:t>𝐴</m:t>
                                </m:r>
                              </m:e>
                              <m:sub>
                                <m:r>
                                  <a:rPr lang="en-US" altLang="en-US" sz="2200" i="1">
                                    <a:solidFill>
                                      <a:schemeClr val="tx1"/>
                                    </a:solidFill>
                                    <a:latin typeface="Cambria Math" panose="02040503050406030204" pitchFamily="18" charset="0"/>
                                    <a:ea typeface="MS PGothic" panose="020B0600070205080204" pitchFamily="34" charset="-128"/>
                                  </a:rPr>
                                  <m:t>2</m:t>
                                </m:r>
                              </m:sub>
                            </m:sSub>
                            <m:r>
                              <a:rPr lang="en-US" altLang="en-US" sz="2200" i="1">
                                <a:solidFill>
                                  <a:schemeClr val="tx1"/>
                                </a:solidFill>
                                <a:latin typeface="Cambria Math" panose="02040503050406030204" pitchFamily="18" charset="0"/>
                                <a:ea typeface="MS PGothic" panose="020B0600070205080204" pitchFamily="34" charset="-128"/>
                              </a:rPr>
                              <m:t>∘…∘</m:t>
                            </m:r>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i="1">
                                    <a:solidFill>
                                      <a:schemeClr val="tx1"/>
                                    </a:solidFill>
                                    <a:latin typeface="Cambria Math" panose="02040503050406030204" pitchFamily="18" charset="0"/>
                                    <a:ea typeface="MS PGothic" panose="020B0600070205080204" pitchFamily="34" charset="-128"/>
                                  </a:rPr>
                                  <m:t>𝐴</m:t>
                                </m:r>
                              </m:e>
                              <m:sub>
                                <m:r>
                                  <a:rPr lang="en-US" altLang="en-US" sz="2200" i="1">
                                    <a:solidFill>
                                      <a:schemeClr val="tx1"/>
                                    </a:solidFill>
                                    <a:latin typeface="Cambria Math" panose="02040503050406030204" pitchFamily="18" charset="0"/>
                                    <a:ea typeface="MS PGothic" panose="020B0600070205080204" pitchFamily="34" charset="-128"/>
                                  </a:rPr>
                                  <m:t>𝐶</m:t>
                                </m:r>
                              </m:sub>
                            </m:sSub>
                          </m:num>
                          <m:den>
                            <m:r>
                              <m:rPr>
                                <m:sty m:val="p"/>
                              </m:rPr>
                              <a:rPr lang="en-US" altLang="en-US" sz="2200">
                                <a:solidFill>
                                  <a:schemeClr val="tx1"/>
                                </a:solidFill>
                                <a:latin typeface="Cambria Math" panose="02040503050406030204" pitchFamily="18" charset="0"/>
                                <a:ea typeface="MS PGothic" panose="020B0600070205080204" pitchFamily="34" charset="-128"/>
                              </a:rPr>
                              <m:t>tr</m:t>
                            </m:r>
                            <m:r>
                              <a:rPr lang="en-US" altLang="en-US" sz="2200" i="1">
                                <a:solidFill>
                                  <a:schemeClr val="tx1"/>
                                </a:solidFill>
                                <a:latin typeface="Cambria Math" panose="02040503050406030204" pitchFamily="18" charset="0"/>
                                <a:ea typeface="MS PGothic" panose="020B0600070205080204" pitchFamily="34" charset="-128"/>
                              </a:rPr>
                              <m:t>(</m:t>
                            </m:r>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i="1">
                                    <a:solidFill>
                                      <a:schemeClr val="tx1"/>
                                    </a:solidFill>
                                    <a:latin typeface="Cambria Math" panose="02040503050406030204" pitchFamily="18" charset="0"/>
                                    <a:ea typeface="MS PGothic" panose="020B0600070205080204" pitchFamily="34" charset="-128"/>
                                  </a:rPr>
                                  <m:t>𝐴</m:t>
                                </m:r>
                              </m:e>
                              <m:sub>
                                <m:r>
                                  <a:rPr lang="en-US" altLang="en-US" sz="2200" i="1">
                                    <a:solidFill>
                                      <a:schemeClr val="tx1"/>
                                    </a:solidFill>
                                    <a:latin typeface="Cambria Math" panose="02040503050406030204" pitchFamily="18" charset="0"/>
                                    <a:ea typeface="MS PGothic" panose="020B0600070205080204" pitchFamily="34" charset="-128"/>
                                  </a:rPr>
                                  <m:t>1</m:t>
                                </m:r>
                              </m:sub>
                            </m:sSub>
                            <m:r>
                              <a:rPr lang="en-US" altLang="en-US" sz="2200" i="1">
                                <a:solidFill>
                                  <a:schemeClr val="tx1"/>
                                </a:solidFill>
                                <a:latin typeface="Cambria Math" panose="02040503050406030204" pitchFamily="18" charset="0"/>
                                <a:ea typeface="MS PGothic" panose="020B0600070205080204" pitchFamily="34" charset="-128"/>
                              </a:rPr>
                              <m:t>∘</m:t>
                            </m:r>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i="1">
                                    <a:solidFill>
                                      <a:schemeClr val="tx1"/>
                                    </a:solidFill>
                                    <a:latin typeface="Cambria Math" panose="02040503050406030204" pitchFamily="18" charset="0"/>
                                    <a:ea typeface="MS PGothic" panose="020B0600070205080204" pitchFamily="34" charset="-128"/>
                                  </a:rPr>
                                  <m:t>𝐴</m:t>
                                </m:r>
                              </m:e>
                              <m:sub>
                                <m:r>
                                  <a:rPr lang="en-US" altLang="en-US" sz="2200" i="1">
                                    <a:solidFill>
                                      <a:schemeClr val="tx1"/>
                                    </a:solidFill>
                                    <a:latin typeface="Cambria Math" panose="02040503050406030204" pitchFamily="18" charset="0"/>
                                    <a:ea typeface="MS PGothic" panose="020B0600070205080204" pitchFamily="34" charset="-128"/>
                                  </a:rPr>
                                  <m:t>2</m:t>
                                </m:r>
                              </m:sub>
                            </m:sSub>
                            <m:r>
                              <a:rPr lang="en-US" altLang="en-US" sz="2200" i="1">
                                <a:solidFill>
                                  <a:schemeClr val="tx1"/>
                                </a:solidFill>
                                <a:latin typeface="Cambria Math" panose="02040503050406030204" pitchFamily="18" charset="0"/>
                                <a:ea typeface="MS PGothic" panose="020B0600070205080204" pitchFamily="34" charset="-128"/>
                              </a:rPr>
                              <m:t>∘…∘</m:t>
                            </m:r>
                            <m:sSub>
                              <m:sSubPr>
                                <m:ctrlPr>
                                  <a:rPr lang="en-US" altLang="en-US" sz="2200" i="1">
                                    <a:solidFill>
                                      <a:schemeClr val="tx1"/>
                                    </a:solidFill>
                                    <a:latin typeface="Cambria Math" panose="02040503050406030204" pitchFamily="18" charset="0"/>
                                    <a:ea typeface="MS PGothic" panose="020B0600070205080204" pitchFamily="34" charset="-128"/>
                                  </a:rPr>
                                </m:ctrlPr>
                              </m:sSubPr>
                              <m:e>
                                <m:r>
                                  <a:rPr lang="en-US" altLang="en-US" sz="2200" i="1">
                                    <a:solidFill>
                                      <a:schemeClr val="tx1"/>
                                    </a:solidFill>
                                    <a:latin typeface="Cambria Math" panose="02040503050406030204" pitchFamily="18" charset="0"/>
                                    <a:ea typeface="MS PGothic" panose="020B0600070205080204" pitchFamily="34" charset="-128"/>
                                  </a:rPr>
                                  <m:t>𝐴</m:t>
                                </m:r>
                              </m:e>
                              <m:sub>
                                <m:r>
                                  <a:rPr lang="en-US" altLang="en-US" sz="2200" i="1">
                                    <a:solidFill>
                                      <a:schemeClr val="tx1"/>
                                    </a:solidFill>
                                    <a:latin typeface="Cambria Math" panose="02040503050406030204" pitchFamily="18" charset="0"/>
                                    <a:ea typeface="MS PGothic" panose="020B0600070205080204" pitchFamily="34" charset="-128"/>
                                  </a:rPr>
                                  <m:t>𝐶</m:t>
                                </m:r>
                              </m:sub>
                            </m:sSub>
                            <m:r>
                              <a:rPr lang="en-US" altLang="en-US" sz="2200" i="1">
                                <a:solidFill>
                                  <a:schemeClr val="tx1"/>
                                </a:solidFill>
                                <a:latin typeface="Cambria Math" panose="02040503050406030204" pitchFamily="18" charset="0"/>
                                <a:ea typeface="MS PGothic" panose="020B0600070205080204" pitchFamily="34" charset="-128"/>
                              </a:rPr>
                              <m:t>)</m:t>
                            </m:r>
                          </m:den>
                        </m:f>
                      </m:e>
                    </m:d>
                  </m:oMath>
                </a14:m>
                <a:r>
                  <a:rPr lang="en-US" altLang="en-US" sz="2200" dirty="0">
                    <a:solidFill>
                      <a:schemeClr val="bg1"/>
                    </a:solidFill>
                    <a:latin typeface="Arial" panose="020B0604020202020204" pitchFamily="34" charset="0"/>
                    <a:ea typeface="MS PGothic" panose="020B0600070205080204" pitchFamily="34" charset="-128"/>
                    <a:cs typeface="Arial" panose="020B0604020202020204" pitchFamily="34" charset="0"/>
                  </a:rPr>
                  <a:t>+</a:t>
                </a:r>
              </a:p>
              <a:p>
                <a:pPr marL="571500" lvl="1" indent="0">
                  <a:lnSpc>
                    <a:spcPct val="90000"/>
                  </a:lnSpc>
                  <a:buClr>
                    <a:schemeClr val="tx1"/>
                  </a:buClr>
                  <a:buNone/>
                </a:pPr>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where</a:t>
                </a:r>
                <a:r>
                  <a:rPr lang="en-US" altLang="en-US" sz="2400" dirty="0">
                    <a:solidFill>
                      <a:schemeClr val="tx1"/>
                    </a:solidFill>
                    <a:latin typeface="Arial" panose="020B0604020202020204" pitchFamily="34" charset="0"/>
                    <a:ea typeface="MS PGothic" panose="020B0600070205080204" pitchFamily="34" charset="-128"/>
                    <a:cs typeface="Arial" panose="020B0604020202020204" pitchFamily="34" charset="0"/>
                  </a:rPr>
                  <a:t>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𝐴</m:t>
                            </m:r>
                          </m:e>
                          <m:sub>
                            <m:r>
                              <a:rPr lang="en-US" altLang="en-US" sz="2000" i="1">
                                <a:solidFill>
                                  <a:schemeClr val="tx1"/>
                                </a:solidFill>
                                <a:latin typeface="Cambria Math" panose="02040503050406030204" pitchFamily="18" charset="0"/>
                                <a:ea typeface="MS PGothic" panose="020B0600070205080204" pitchFamily="34" charset="-128"/>
                              </a:rPr>
                              <m:t>1</m:t>
                            </m:r>
                          </m:sub>
                        </m:sSub>
                        <m:r>
                          <a:rPr lang="en-US" altLang="en-US" sz="2000" i="1">
                            <a:solidFill>
                              <a:schemeClr val="tx1"/>
                            </a:solidFill>
                            <a:latin typeface="Cambria Math" panose="02040503050406030204" pitchFamily="18" charset="0"/>
                            <a:ea typeface="MS PGothic" panose="020B0600070205080204" pitchFamily="34" charset="-128"/>
                          </a:rPr>
                          <m:t>)</m:t>
                        </m:r>
                      </m:e>
                      <m:sub>
                        <m:r>
                          <a:rPr lang="en-US" altLang="en-US" sz="2000" i="1">
                            <a:solidFill>
                              <a:schemeClr val="tx1"/>
                            </a:solidFill>
                            <a:latin typeface="Cambria Math" panose="02040503050406030204" pitchFamily="18" charset="0"/>
                            <a:ea typeface="MS PGothic" panose="020B0600070205080204" pitchFamily="34" charset="-128"/>
                          </a:rPr>
                          <m:t>𝑖𝑗</m:t>
                        </m:r>
                      </m:sub>
                    </m:sSub>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Cambria Math" panose="02040503050406030204" pitchFamily="18" charset="0"/>
                          </a:rPr>
                          <m:t>𝜅</m:t>
                        </m:r>
                      </m:e>
                      <m:sub>
                        <m:r>
                          <a:rPr lang="en-US" altLang="en-US" sz="2000" i="1">
                            <a:solidFill>
                              <a:schemeClr val="tx1"/>
                            </a:solidFill>
                            <a:latin typeface="Cambria Math" panose="02040503050406030204" pitchFamily="18" charset="0"/>
                            <a:ea typeface="MS PGothic" panose="020B0600070205080204" pitchFamily="34" charset="-128"/>
                          </a:rPr>
                          <m:t>1</m:t>
                        </m:r>
                      </m:sub>
                    </m:sSub>
                    <m:r>
                      <a:rPr lang="en-US" altLang="en-US" sz="2000" i="1">
                        <a:solidFill>
                          <a:schemeClr val="tx1"/>
                        </a:solidFill>
                        <a:latin typeface="Cambria Math" panose="02040503050406030204" pitchFamily="18" charset="0"/>
                        <a:ea typeface="MS PGothic" panose="020B0600070205080204" pitchFamily="34" charset="-128"/>
                      </a:rPr>
                      <m:t>(</m:t>
                    </m:r>
                    <m:sSubSup>
                      <m:sSubSupPr>
                        <m:ctrlPr>
                          <a:rPr lang="en-US" altLang="en-US" sz="2000" i="1">
                            <a:solidFill>
                              <a:schemeClr val="tx1"/>
                            </a:solidFill>
                            <a:latin typeface="Cambria Math" panose="02040503050406030204" pitchFamily="18" charset="0"/>
                            <a:ea typeface="MS PGothic" panose="020B0600070205080204" pitchFamily="34" charset="-128"/>
                          </a:rPr>
                        </m:ctrlPr>
                      </m:sSubSup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1</m:t>
                        </m:r>
                      </m:sub>
                      <m:sup>
                        <m:r>
                          <a:rPr lang="en-US" altLang="en-US" sz="2000" i="1">
                            <a:solidFill>
                              <a:schemeClr val="tx1"/>
                            </a:solidFill>
                            <a:latin typeface="Cambria Math" panose="02040503050406030204" pitchFamily="18" charset="0"/>
                            <a:ea typeface="MS PGothic" panose="020B0600070205080204" pitchFamily="34" charset="-128"/>
                          </a:rPr>
                          <m:t>𝑖</m:t>
                        </m:r>
                      </m:sup>
                    </m:sSubSup>
                    <m:r>
                      <a:rPr lang="en-US" altLang="en-US" sz="2000" i="1">
                        <a:solidFill>
                          <a:schemeClr val="tx1"/>
                        </a:solidFill>
                        <a:latin typeface="Cambria Math" panose="02040503050406030204" pitchFamily="18" charset="0"/>
                        <a:ea typeface="MS PGothic" panose="020B0600070205080204" pitchFamily="34" charset="-128"/>
                      </a:rPr>
                      <m:t>,</m:t>
                    </m:r>
                    <m:sSubSup>
                      <m:sSubSupPr>
                        <m:ctrlPr>
                          <a:rPr lang="en-US" altLang="en-US" sz="2000" i="1">
                            <a:solidFill>
                              <a:schemeClr val="tx1"/>
                            </a:solidFill>
                            <a:latin typeface="Cambria Math" panose="02040503050406030204" pitchFamily="18" charset="0"/>
                            <a:ea typeface="MS PGothic" panose="020B0600070205080204" pitchFamily="34" charset="-128"/>
                          </a:rPr>
                        </m:ctrlPr>
                      </m:sSubSup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1</m:t>
                        </m:r>
                      </m:sub>
                      <m:sup>
                        <m:r>
                          <a:rPr lang="en-US" altLang="en-US" sz="2000" i="1">
                            <a:solidFill>
                              <a:schemeClr val="tx1"/>
                            </a:solidFill>
                            <a:latin typeface="Cambria Math" panose="02040503050406030204" pitchFamily="18" charset="0"/>
                            <a:ea typeface="MS PGothic" panose="020B0600070205080204" pitchFamily="34" charset="-128"/>
                          </a:rPr>
                          <m:t>𝑗</m:t>
                        </m:r>
                      </m:sup>
                    </m:sSubSup>
                    <m:r>
                      <a:rPr lang="en-US" altLang="en-US" sz="2000" i="1">
                        <a:solidFill>
                          <a:schemeClr val="tx1"/>
                        </a:solidFill>
                        <a:latin typeface="Cambria Math" panose="02040503050406030204" pitchFamily="18" charset="0"/>
                        <a:ea typeface="MS PGothic" panose="020B0600070205080204" pitchFamily="34" charset="-128"/>
                      </a:rPr>
                      <m:t>)</m:t>
                    </m:r>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𝐴</m:t>
                            </m:r>
                          </m:e>
                          <m:sub>
                            <m:r>
                              <a:rPr lang="en-US" altLang="en-US" sz="2000" i="1">
                                <a:solidFill>
                                  <a:schemeClr val="tx1"/>
                                </a:solidFill>
                                <a:latin typeface="Cambria Math" panose="02040503050406030204" pitchFamily="18" charset="0"/>
                                <a:ea typeface="MS PGothic" panose="020B0600070205080204" pitchFamily="34" charset="-128"/>
                              </a:rPr>
                              <m:t>2</m:t>
                            </m:r>
                          </m:sub>
                        </m:sSub>
                        <m:r>
                          <a:rPr lang="en-US" altLang="en-US" sz="2000" i="1">
                            <a:solidFill>
                              <a:schemeClr val="tx1"/>
                            </a:solidFill>
                            <a:latin typeface="Cambria Math" panose="02040503050406030204" pitchFamily="18" charset="0"/>
                            <a:ea typeface="MS PGothic" panose="020B0600070205080204" pitchFamily="34" charset="-128"/>
                          </a:rPr>
                          <m:t>)</m:t>
                        </m:r>
                      </m:e>
                      <m:sub>
                        <m:r>
                          <a:rPr lang="en-US" altLang="en-US" sz="2000" i="1">
                            <a:solidFill>
                              <a:schemeClr val="tx1"/>
                            </a:solidFill>
                            <a:latin typeface="Cambria Math" panose="02040503050406030204" pitchFamily="18" charset="0"/>
                            <a:ea typeface="MS PGothic" panose="020B0600070205080204" pitchFamily="34" charset="-128"/>
                          </a:rPr>
                          <m:t>𝑖𝑗</m:t>
                        </m:r>
                      </m:sub>
                    </m:sSub>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Cambria Math" panose="02040503050406030204" pitchFamily="18" charset="0"/>
                          </a:rPr>
                          <m:t>𝜅</m:t>
                        </m:r>
                      </m:e>
                      <m:sub>
                        <m:r>
                          <a:rPr lang="en-US" altLang="en-US" sz="2000" i="1">
                            <a:solidFill>
                              <a:schemeClr val="tx1"/>
                            </a:solidFill>
                            <a:latin typeface="Cambria Math" panose="02040503050406030204" pitchFamily="18" charset="0"/>
                            <a:ea typeface="Cambria Math" panose="02040503050406030204" pitchFamily="18" charset="0"/>
                          </a:rPr>
                          <m:t>2</m:t>
                        </m:r>
                      </m:sub>
                    </m:sSub>
                    <m:r>
                      <a:rPr lang="en-US" altLang="en-US" sz="2000" i="1">
                        <a:solidFill>
                          <a:schemeClr val="tx1"/>
                        </a:solidFill>
                        <a:latin typeface="Cambria Math" panose="02040503050406030204" pitchFamily="18" charset="0"/>
                        <a:ea typeface="MS PGothic" panose="020B0600070205080204" pitchFamily="34" charset="-128"/>
                      </a:rPr>
                      <m:t>(</m:t>
                    </m:r>
                    <m:sSubSup>
                      <m:sSubSupPr>
                        <m:ctrlPr>
                          <a:rPr lang="en-US" altLang="en-US" sz="2000" i="1">
                            <a:solidFill>
                              <a:schemeClr val="tx1"/>
                            </a:solidFill>
                            <a:latin typeface="Cambria Math" panose="02040503050406030204" pitchFamily="18" charset="0"/>
                            <a:ea typeface="MS PGothic" panose="020B0600070205080204" pitchFamily="34" charset="-128"/>
                          </a:rPr>
                        </m:ctrlPr>
                      </m:sSubSup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2</m:t>
                        </m:r>
                      </m:sub>
                      <m:sup>
                        <m:r>
                          <a:rPr lang="en-US" altLang="en-US" sz="2000" i="1">
                            <a:solidFill>
                              <a:schemeClr val="tx1"/>
                            </a:solidFill>
                            <a:latin typeface="Cambria Math" panose="02040503050406030204" pitchFamily="18" charset="0"/>
                            <a:ea typeface="MS PGothic" panose="020B0600070205080204" pitchFamily="34" charset="-128"/>
                          </a:rPr>
                          <m:t>𝑖</m:t>
                        </m:r>
                      </m:sup>
                    </m:sSubSup>
                    <m:r>
                      <a:rPr lang="en-US" altLang="en-US" sz="2000" i="1">
                        <a:solidFill>
                          <a:schemeClr val="tx1"/>
                        </a:solidFill>
                        <a:latin typeface="Cambria Math" panose="02040503050406030204" pitchFamily="18" charset="0"/>
                        <a:ea typeface="MS PGothic" panose="020B0600070205080204" pitchFamily="34" charset="-128"/>
                      </a:rPr>
                      <m:t>,</m:t>
                    </m:r>
                    <m:sSubSup>
                      <m:sSubSupPr>
                        <m:ctrlPr>
                          <a:rPr lang="en-US" altLang="en-US" sz="2000" i="1">
                            <a:solidFill>
                              <a:schemeClr val="tx1"/>
                            </a:solidFill>
                            <a:latin typeface="Cambria Math" panose="02040503050406030204" pitchFamily="18" charset="0"/>
                            <a:ea typeface="MS PGothic" panose="020B0600070205080204" pitchFamily="34" charset="-128"/>
                          </a:rPr>
                        </m:ctrlPr>
                      </m:sSubSup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2</m:t>
                        </m:r>
                      </m:sub>
                      <m:sup>
                        <m:r>
                          <a:rPr lang="en-US" altLang="en-US" sz="2000" i="1">
                            <a:solidFill>
                              <a:schemeClr val="tx1"/>
                            </a:solidFill>
                            <a:latin typeface="Cambria Math" panose="02040503050406030204" pitchFamily="18" charset="0"/>
                            <a:ea typeface="MS PGothic" panose="020B0600070205080204" pitchFamily="34" charset="-128"/>
                          </a:rPr>
                          <m:t>𝑗</m:t>
                        </m:r>
                      </m:sup>
                    </m:sSubSup>
                    <m:r>
                      <a:rPr lang="en-US" altLang="en-US" sz="2000" i="1">
                        <a:solidFill>
                          <a:schemeClr val="tx1"/>
                        </a:solidFill>
                        <a:latin typeface="Cambria Math" panose="02040503050406030204" pitchFamily="18" charset="0"/>
                        <a:ea typeface="MS PGothic" panose="020B0600070205080204" pitchFamily="34" charset="-128"/>
                      </a:rPr>
                      <m:t>)</m:t>
                    </m:r>
                  </m:oMath>
                </a14:m>
                <a:r>
                  <a:rPr lang="en-US" altLang="en-US" sz="2000" dirty="0">
                    <a:solidFill>
                      <a:schemeClr val="tx1"/>
                    </a:solidFill>
                    <a:latin typeface="Arial" panose="020B0604020202020204" pitchFamily="34" charset="0"/>
                    <a:ea typeface="MS PGothic" panose="020B0600070205080204" pitchFamily="34" charset="-128"/>
                    <a:cs typeface="Arial" panose="020B0604020202020204" pitchFamily="34" charset="0"/>
                  </a:rPr>
                  <a:t>, …, </a:t>
                </a:r>
                <a14:m>
                  <m:oMath xmlns:m="http://schemas.openxmlformats.org/officeDocument/2006/math">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MS PGothic" panose="020B0600070205080204" pitchFamily="34" charset="-128"/>
                              </a:rPr>
                              <m:t>𝐴</m:t>
                            </m:r>
                          </m:e>
                          <m:sub>
                            <m:r>
                              <a:rPr lang="en-US" altLang="en-US" sz="2000" i="1">
                                <a:solidFill>
                                  <a:schemeClr val="tx1"/>
                                </a:solidFill>
                                <a:latin typeface="Cambria Math" panose="02040503050406030204" pitchFamily="18" charset="0"/>
                                <a:ea typeface="MS PGothic" panose="020B0600070205080204" pitchFamily="34" charset="-128"/>
                              </a:rPr>
                              <m:t>𝐶</m:t>
                            </m:r>
                          </m:sub>
                        </m:sSub>
                        <m:r>
                          <a:rPr lang="en-US" altLang="en-US" sz="2000" i="1">
                            <a:solidFill>
                              <a:schemeClr val="tx1"/>
                            </a:solidFill>
                            <a:latin typeface="Cambria Math" panose="02040503050406030204" pitchFamily="18" charset="0"/>
                            <a:ea typeface="MS PGothic" panose="020B0600070205080204" pitchFamily="34" charset="-128"/>
                          </a:rPr>
                          <m:t>)</m:t>
                        </m:r>
                      </m:e>
                      <m:sub>
                        <m:r>
                          <a:rPr lang="en-US" altLang="en-US" sz="2000" i="1">
                            <a:solidFill>
                              <a:schemeClr val="tx1"/>
                            </a:solidFill>
                            <a:latin typeface="Cambria Math" panose="02040503050406030204" pitchFamily="18" charset="0"/>
                            <a:ea typeface="MS PGothic" panose="020B0600070205080204" pitchFamily="34" charset="-128"/>
                          </a:rPr>
                          <m:t>𝑖𝑗</m:t>
                        </m:r>
                      </m:sub>
                    </m:sSub>
                    <m:r>
                      <a:rPr lang="en-US" altLang="en-US" sz="2000" i="1">
                        <a:solidFill>
                          <a:schemeClr val="tx1"/>
                        </a:solidFill>
                        <a:latin typeface="Cambria Math" panose="02040503050406030204" pitchFamily="18" charset="0"/>
                        <a:ea typeface="MS PGothic" panose="020B0600070205080204" pitchFamily="34" charset="-128"/>
                      </a:rPr>
                      <m:t>=</m:t>
                    </m:r>
                    <m:sSub>
                      <m:sSubPr>
                        <m:ctrlPr>
                          <a:rPr lang="en-US" altLang="en-US" sz="2000" i="1">
                            <a:solidFill>
                              <a:schemeClr val="tx1"/>
                            </a:solidFill>
                            <a:latin typeface="Cambria Math" panose="02040503050406030204" pitchFamily="18" charset="0"/>
                            <a:ea typeface="MS PGothic" panose="020B0600070205080204" pitchFamily="34" charset="-128"/>
                          </a:rPr>
                        </m:ctrlPr>
                      </m:sSubPr>
                      <m:e>
                        <m:r>
                          <a:rPr lang="en-US" altLang="en-US" sz="2000" i="1">
                            <a:solidFill>
                              <a:schemeClr val="tx1"/>
                            </a:solidFill>
                            <a:latin typeface="Cambria Math" panose="02040503050406030204" pitchFamily="18" charset="0"/>
                            <a:ea typeface="Cambria Math" panose="02040503050406030204" pitchFamily="18" charset="0"/>
                          </a:rPr>
                          <m:t>𝜅</m:t>
                        </m:r>
                      </m:e>
                      <m:sub>
                        <m:r>
                          <a:rPr lang="en-US" altLang="en-US" sz="2000" i="1">
                            <a:solidFill>
                              <a:schemeClr val="tx1"/>
                            </a:solidFill>
                            <a:latin typeface="Cambria Math" panose="02040503050406030204" pitchFamily="18" charset="0"/>
                            <a:ea typeface="Cambria Math" panose="02040503050406030204" pitchFamily="18" charset="0"/>
                          </a:rPr>
                          <m:t>𝐶</m:t>
                        </m:r>
                      </m:sub>
                    </m:sSub>
                    <m:r>
                      <a:rPr lang="en-US" altLang="en-US" sz="2000" i="1">
                        <a:solidFill>
                          <a:schemeClr val="tx1"/>
                        </a:solidFill>
                        <a:latin typeface="Cambria Math" panose="02040503050406030204" pitchFamily="18" charset="0"/>
                        <a:ea typeface="MS PGothic" panose="020B0600070205080204" pitchFamily="34" charset="-128"/>
                      </a:rPr>
                      <m:t>(</m:t>
                    </m:r>
                    <m:sSubSup>
                      <m:sSubSupPr>
                        <m:ctrlPr>
                          <a:rPr lang="en-US" altLang="en-US" sz="2000" i="1">
                            <a:solidFill>
                              <a:schemeClr val="tx1"/>
                            </a:solidFill>
                            <a:latin typeface="Cambria Math" panose="02040503050406030204" pitchFamily="18" charset="0"/>
                            <a:ea typeface="MS PGothic" panose="020B0600070205080204" pitchFamily="34" charset="-128"/>
                          </a:rPr>
                        </m:ctrlPr>
                      </m:sSubSup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𝐶</m:t>
                        </m:r>
                      </m:sub>
                      <m:sup>
                        <m:r>
                          <a:rPr lang="en-US" altLang="en-US" sz="2000" i="1">
                            <a:solidFill>
                              <a:schemeClr val="tx1"/>
                            </a:solidFill>
                            <a:latin typeface="Cambria Math" panose="02040503050406030204" pitchFamily="18" charset="0"/>
                            <a:ea typeface="MS PGothic" panose="020B0600070205080204" pitchFamily="34" charset="-128"/>
                          </a:rPr>
                          <m:t>𝑖</m:t>
                        </m:r>
                      </m:sup>
                    </m:sSubSup>
                    <m:r>
                      <a:rPr lang="en-US" altLang="en-US" sz="2000" i="1">
                        <a:solidFill>
                          <a:schemeClr val="tx1"/>
                        </a:solidFill>
                        <a:latin typeface="Cambria Math" panose="02040503050406030204" pitchFamily="18" charset="0"/>
                        <a:ea typeface="MS PGothic" panose="020B0600070205080204" pitchFamily="34" charset="-128"/>
                      </a:rPr>
                      <m:t>,</m:t>
                    </m:r>
                    <m:sSubSup>
                      <m:sSubSupPr>
                        <m:ctrlPr>
                          <a:rPr lang="en-US" altLang="en-US" sz="2000" i="1">
                            <a:solidFill>
                              <a:schemeClr val="tx1"/>
                            </a:solidFill>
                            <a:latin typeface="Cambria Math" panose="02040503050406030204" pitchFamily="18" charset="0"/>
                            <a:ea typeface="MS PGothic" panose="020B0600070205080204" pitchFamily="34" charset="-128"/>
                          </a:rPr>
                        </m:ctrlPr>
                      </m:sSubSupPr>
                      <m:e>
                        <m:r>
                          <a:rPr lang="en-US" altLang="en-US" sz="2000" i="1">
                            <a:solidFill>
                              <a:schemeClr val="tx1"/>
                            </a:solidFill>
                            <a:latin typeface="Cambria Math" panose="02040503050406030204" pitchFamily="18" charset="0"/>
                            <a:ea typeface="MS PGothic" panose="020B0600070205080204" pitchFamily="34" charset="-128"/>
                          </a:rPr>
                          <m:t>𝑥</m:t>
                        </m:r>
                      </m:e>
                      <m:sub>
                        <m:r>
                          <a:rPr lang="en-US" altLang="en-US" sz="2000" i="1">
                            <a:solidFill>
                              <a:schemeClr val="tx1"/>
                            </a:solidFill>
                            <a:latin typeface="Cambria Math" panose="02040503050406030204" pitchFamily="18" charset="0"/>
                            <a:ea typeface="MS PGothic" panose="020B0600070205080204" pitchFamily="34" charset="-128"/>
                          </a:rPr>
                          <m:t>𝐶</m:t>
                        </m:r>
                      </m:sub>
                      <m:sup>
                        <m:r>
                          <a:rPr lang="en-US" altLang="en-US" sz="2000" i="1">
                            <a:solidFill>
                              <a:schemeClr val="tx1"/>
                            </a:solidFill>
                            <a:latin typeface="Cambria Math" panose="02040503050406030204" pitchFamily="18" charset="0"/>
                            <a:ea typeface="MS PGothic" panose="020B0600070205080204" pitchFamily="34" charset="-128"/>
                          </a:rPr>
                          <m:t>𝑗</m:t>
                        </m:r>
                      </m:sup>
                    </m:sSubSup>
                    <m:r>
                      <a:rPr lang="en-US" altLang="en-US" sz="2000" i="1">
                        <a:solidFill>
                          <a:schemeClr val="tx1"/>
                        </a:solidFill>
                        <a:latin typeface="Cambria Math" panose="02040503050406030204" pitchFamily="18" charset="0"/>
                        <a:ea typeface="MS PGothic" panose="020B0600070205080204" pitchFamily="34" charset="-128"/>
                      </a:rPr>
                      <m:t>)</m:t>
                    </m:r>
                  </m:oMath>
                </a14:m>
                <a:r>
                  <a:rPr lang="en-US" altLang="en-US" sz="2400" dirty="0">
                    <a:solidFill>
                      <a:schemeClr val="tx1"/>
                    </a:solidFill>
                    <a:latin typeface="Arial" panose="020B0604020202020204" pitchFamily="34" charset="0"/>
                    <a:ea typeface="MS PGothic" panose="020B0600070205080204" pitchFamily="34" charset="-128"/>
                    <a:cs typeface="Arial" panose="020B0604020202020204" pitchFamily="34" charset="0"/>
                  </a:rPr>
                  <a:t>.</a:t>
                </a:r>
              </a:p>
              <a:p>
                <a:pPr marL="571500" lvl="1" indent="0">
                  <a:lnSpc>
                    <a:spcPct val="90000"/>
                  </a:lnSpc>
                  <a:buClr>
                    <a:schemeClr val="tx1"/>
                  </a:buClr>
                  <a:buNone/>
                </a:pPr>
                <a:endParaRPr lang="en-US" altLang="en-US" sz="2400" dirty="0">
                  <a:solidFill>
                    <a:schemeClr val="bg1"/>
                  </a:solidFill>
                  <a:latin typeface="Arial" panose="020B0604020202020204" pitchFamily="34" charset="0"/>
                  <a:ea typeface="MS PGothic" panose="020B0600070205080204" pitchFamily="34" charset="-128"/>
                  <a:cs typeface="Arial" panose="020B0604020202020204" pitchFamily="34" charset="0"/>
                </a:endParaRPr>
              </a:p>
              <a:p>
                <a:pPr marL="571500" lvl="1" indent="0">
                  <a:lnSpc>
                    <a:spcPct val="90000"/>
                  </a:lnSpc>
                  <a:buClr>
                    <a:schemeClr val="tx1"/>
                  </a:buClr>
                  <a:buNone/>
                </a:pPr>
                <a:endParaRPr lang="en-US" altLang="en-US" sz="2400" dirty="0">
                  <a:solidFill>
                    <a:schemeClr val="bg1"/>
                  </a:solidFill>
                  <a:ea typeface="MS PGothic" panose="020B0600070205080204" pitchFamily="34" charset="-128"/>
                </a:endParaRPr>
              </a:p>
              <a:p>
                <a:pPr marL="571500" lvl="1" indent="0">
                  <a:lnSpc>
                    <a:spcPct val="90000"/>
                  </a:lnSpc>
                  <a:buClr>
                    <a:schemeClr val="tx1"/>
                  </a:buClr>
                  <a:buNone/>
                </a:pPr>
                <a:endParaRPr lang="en-US" altLang="en-US" sz="2400" dirty="0">
                  <a:solidFill>
                    <a:schemeClr val="bg1"/>
                  </a:solidFill>
                  <a:ea typeface="MS PGothic" panose="020B0600070205080204" pitchFamily="34" charset="-128"/>
                </a:endParaRPr>
              </a:p>
              <a:p>
                <a:pPr lvl="1">
                  <a:lnSpc>
                    <a:spcPct val="90000"/>
                  </a:lnSpc>
                  <a:buClr>
                    <a:schemeClr val="tx1"/>
                  </a:buClr>
                  <a:buFont typeface="Arial" panose="020B0604020202020204" pitchFamily="34" charset="0"/>
                  <a:buChar char="•"/>
                </a:pPr>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Enables </a:t>
                </a:r>
                <a:r>
                  <a:rPr lang="en-US" altLang="en-US" sz="2200" u="sng" dirty="0">
                    <a:solidFill>
                      <a:schemeClr val="tx1"/>
                    </a:solidFill>
                    <a:latin typeface="Arial" panose="020B0604020202020204" pitchFamily="34" charset="0"/>
                    <a:ea typeface="MS PGothic" panose="020B0600070205080204" pitchFamily="34" charset="-128"/>
                    <a:cs typeface="Arial" panose="020B0604020202020204" pitchFamily="34" charset="0"/>
                  </a:rPr>
                  <a:t>simple</a:t>
                </a:r>
                <a:r>
                  <a:rPr lang="en-US" altLang="en-US" sz="2200" dirty="0">
                    <a:solidFill>
                      <a:schemeClr val="tx1"/>
                    </a:solidFill>
                    <a:latin typeface="Arial" panose="020B0604020202020204" pitchFamily="34" charset="0"/>
                    <a:ea typeface="MS PGothic" panose="020B0600070205080204" pitchFamily="34" charset="-128"/>
                    <a:cs typeface="Arial" panose="020B0604020202020204" pitchFamily="34" charset="0"/>
                  </a:rPr>
                  <a:t> estimation of ITL quantities among multiple variables</a:t>
                </a:r>
              </a:p>
            </p:txBody>
          </p:sp>
        </mc:Choice>
        <mc:Fallback xmlns="">
          <p:sp>
            <p:nvSpPr>
              <p:cNvPr id="7" name="Rectangle 3">
                <a:extLst>
                  <a:ext uri="{FF2B5EF4-FFF2-40B4-BE49-F238E27FC236}">
                    <a16:creationId xmlns:a16="http://schemas.microsoft.com/office/drawing/2014/main" id="{65E44ECC-20E5-4232-81AF-0C03986ACDC0}"/>
                  </a:ext>
                </a:extLst>
              </p:cNvPr>
              <p:cNvSpPr txBox="1">
                <a:spLocks noRot="1" noChangeAspect="1" noMove="1" noResize="1" noEditPoints="1" noAdjustHandles="1" noChangeArrowheads="1" noChangeShapeType="1" noTextEdit="1"/>
              </p:cNvSpPr>
              <p:nvPr/>
            </p:nvSpPr>
            <p:spPr bwMode="auto">
              <a:xfrm>
                <a:off x="712923" y="1479729"/>
                <a:ext cx="11479077" cy="3086100"/>
              </a:xfrm>
              <a:prstGeom prst="rect">
                <a:avLst/>
              </a:prstGeom>
              <a:blipFill>
                <a:blip r:embed="rId3"/>
                <a:stretch>
                  <a:fillRect l="-552" t="-2869" r="-773" b="-659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17F1B6-1585-4AC3-96AC-C50F2A561319}"/>
                  </a:ext>
                </a:extLst>
              </p:cNvPr>
              <p:cNvSpPr txBox="1"/>
              <p:nvPr/>
            </p:nvSpPr>
            <p:spPr>
              <a:xfrm>
                <a:off x="3132124" y="5122425"/>
                <a:ext cx="5085495" cy="443391"/>
              </a:xfrm>
              <a:prstGeom prst="rect">
                <a:avLst/>
              </a:prstGeom>
              <a:noFill/>
            </p:spPr>
            <p:txBody>
              <a:bodyPr wrap="none" lIns="0" tIns="0" rIns="0" bIns="0" rtlCol="0">
                <a:spAutoFit/>
              </a:bodyPr>
              <a:lstStyle/>
              <a:p>
                <a14:m>
                  <m:oMath xmlns:m="http://schemas.openxmlformats.org/officeDocument/2006/math">
                    <m:sSub>
                      <m:sSubPr>
                        <m:ctrlPr>
                          <a:rPr lang="en-US" altLang="en-US" i="1">
                            <a:latin typeface="Cambria Math" panose="02040503050406030204" pitchFamily="18" charset="0"/>
                            <a:ea typeface="MS PGothic" panose="020B0600070205080204" pitchFamily="34" charset="-128"/>
                          </a:rPr>
                        </m:ctrlPr>
                      </m:sSubPr>
                      <m:e>
                        <m:r>
                          <a:rPr lang="en-US" altLang="en-US" b="1">
                            <a:latin typeface="Cambria Math" panose="02040503050406030204" pitchFamily="18" charset="0"/>
                            <a:ea typeface="MS PGothic" panose="020B0600070205080204" pitchFamily="34" charset="-128"/>
                          </a:rPr>
                          <m:t>𝐒</m:t>
                        </m:r>
                      </m:e>
                      <m:sub>
                        <m:r>
                          <a:rPr lang="en-US" altLang="en-US" i="1">
                            <a:latin typeface="Cambria Math" panose="02040503050406030204" pitchFamily="18" charset="0"/>
                            <a:ea typeface="Cambria Math" panose="02040503050406030204" pitchFamily="18" charset="0"/>
                          </a:rPr>
                          <m:t>𝛼</m:t>
                        </m:r>
                      </m:sub>
                    </m:sSub>
                    <m:d>
                      <m:dPr>
                        <m:ctrlPr>
                          <a:rPr lang="en-US" altLang="en-US" i="1">
                            <a:latin typeface="Cambria Math" panose="02040503050406030204" pitchFamily="18" charset="0"/>
                            <a:ea typeface="MS PGothic" panose="020B0600070205080204" pitchFamily="34" charset="-128"/>
                          </a:rPr>
                        </m:ctrlPr>
                      </m:dPr>
                      <m:e>
                        <m:f>
                          <m:fPr>
                            <m:ctrlPr>
                              <a:rPr lang="en-US" altLang="en-US" i="1">
                                <a:latin typeface="Cambria Math" panose="02040503050406030204" pitchFamily="18" charset="0"/>
                                <a:ea typeface="MS PGothic" panose="020B0600070205080204" pitchFamily="34" charset="-128"/>
                              </a:rPr>
                            </m:ctrlPr>
                          </m:fPr>
                          <m:num>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1</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2</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𝐶</m:t>
                                </m:r>
                              </m:sub>
                            </m:sSub>
                          </m:num>
                          <m:den>
                            <m:r>
                              <m:rPr>
                                <m:sty m:val="p"/>
                              </m:rPr>
                              <a:rPr lang="en-US" altLang="en-US">
                                <a:latin typeface="Cambria Math" panose="02040503050406030204" pitchFamily="18" charset="0"/>
                                <a:ea typeface="MS PGothic" panose="020B0600070205080204" pitchFamily="34" charset="-128"/>
                              </a:rPr>
                              <m:t>tr</m:t>
                            </m:r>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1</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2</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𝐶</m:t>
                                </m:r>
                              </m:sub>
                            </m:sSub>
                            <m:r>
                              <a:rPr lang="en-US" altLang="en-US" i="1">
                                <a:latin typeface="Cambria Math" panose="02040503050406030204" pitchFamily="18" charset="0"/>
                                <a:ea typeface="MS PGothic" panose="020B0600070205080204" pitchFamily="34" charset="-128"/>
                              </a:rPr>
                              <m:t>)</m:t>
                            </m:r>
                          </m:den>
                        </m:f>
                      </m:e>
                    </m:d>
                    <m:r>
                      <a:rPr lang="en-US" altLang="en-US" i="1">
                        <a:latin typeface="Cambria Math" panose="02040503050406030204" pitchFamily="18" charset="0"/>
                        <a:ea typeface="Cambria Math" panose="02040503050406030204" pitchFamily="18" charset="0"/>
                      </a:rPr>
                      <m:t>≤</m:t>
                    </m:r>
                    <m:sSub>
                      <m:sSubPr>
                        <m:ctrlPr>
                          <a:rPr lang="en-US" altLang="en-US" i="1">
                            <a:latin typeface="Cambria Math" panose="02040503050406030204" pitchFamily="18" charset="0"/>
                            <a:ea typeface="MS PGothic" panose="020B0600070205080204" pitchFamily="34" charset="-128"/>
                          </a:rPr>
                        </m:ctrlPr>
                      </m:sSubPr>
                      <m:e>
                        <m:r>
                          <a:rPr lang="en-US" altLang="en-US" b="1">
                            <a:latin typeface="Cambria Math" panose="02040503050406030204" pitchFamily="18" charset="0"/>
                            <a:ea typeface="MS PGothic" panose="020B0600070205080204" pitchFamily="34" charset="-128"/>
                          </a:rPr>
                          <m:t>𝐒</m:t>
                        </m:r>
                      </m:e>
                      <m:sub>
                        <m:r>
                          <a:rPr lang="en-US" altLang="en-US" i="1">
                            <a:latin typeface="Cambria Math" panose="02040503050406030204" pitchFamily="18" charset="0"/>
                            <a:ea typeface="Cambria Math" panose="02040503050406030204" pitchFamily="18" charset="0"/>
                          </a:rPr>
                          <m:t>𝛼</m:t>
                        </m:r>
                      </m:sub>
                    </m:sSub>
                    <m:d>
                      <m:dPr>
                        <m:ctrlPr>
                          <a:rPr lang="en-US" altLang="en-US" i="1">
                            <a:latin typeface="Cambria Math" panose="02040503050406030204" pitchFamily="18" charset="0"/>
                            <a:ea typeface="MS PGothic" panose="020B0600070205080204" pitchFamily="34" charset="-128"/>
                          </a:rPr>
                        </m:ctrlPr>
                      </m:dPr>
                      <m:e>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1</m:t>
                            </m:r>
                          </m:sub>
                        </m:sSub>
                      </m:e>
                    </m:d>
                  </m:oMath>
                </a14:m>
                <a:r>
                  <a:rPr lang="en-US" dirty="0"/>
                  <a:t>+</a:t>
                </a:r>
                <a:r>
                  <a:rPr lang="en-US" altLang="en-US" dirty="0">
                    <a:ea typeface="MS PGothic" panose="020B0600070205080204" pitchFamily="34" charset="-128"/>
                  </a:rPr>
                  <a:t> </a:t>
                </a:r>
                <a14:m>
                  <m:oMath xmlns:m="http://schemas.openxmlformats.org/officeDocument/2006/math">
                    <m:sSub>
                      <m:sSubPr>
                        <m:ctrlPr>
                          <a:rPr lang="en-US" altLang="en-US" i="1">
                            <a:latin typeface="Cambria Math" panose="02040503050406030204" pitchFamily="18" charset="0"/>
                            <a:ea typeface="MS PGothic" panose="020B0600070205080204" pitchFamily="34" charset="-128"/>
                          </a:rPr>
                        </m:ctrlPr>
                      </m:sSubPr>
                      <m:e>
                        <m:r>
                          <a:rPr lang="en-US" altLang="en-US" b="1">
                            <a:latin typeface="Cambria Math" panose="02040503050406030204" pitchFamily="18" charset="0"/>
                            <a:ea typeface="MS PGothic" panose="020B0600070205080204" pitchFamily="34" charset="-128"/>
                          </a:rPr>
                          <m:t>𝐒</m:t>
                        </m:r>
                      </m:e>
                      <m:sub>
                        <m:r>
                          <a:rPr lang="en-US" altLang="en-US" i="1">
                            <a:latin typeface="Cambria Math" panose="02040503050406030204" pitchFamily="18" charset="0"/>
                            <a:ea typeface="Cambria Math" panose="02040503050406030204" pitchFamily="18" charset="0"/>
                          </a:rPr>
                          <m:t>𝛼</m:t>
                        </m:r>
                      </m:sub>
                    </m:sSub>
                    <m:d>
                      <m:dPr>
                        <m:ctrlPr>
                          <a:rPr lang="en-US" altLang="en-US" i="1">
                            <a:latin typeface="Cambria Math" panose="02040503050406030204" pitchFamily="18" charset="0"/>
                            <a:ea typeface="MS PGothic" panose="020B0600070205080204" pitchFamily="34" charset="-128"/>
                          </a:rPr>
                        </m:ctrlPr>
                      </m:dPr>
                      <m:e>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2</m:t>
                            </m:r>
                          </m:sub>
                        </m:sSub>
                      </m:e>
                    </m:d>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b="1">
                            <a:latin typeface="Cambria Math" panose="02040503050406030204" pitchFamily="18" charset="0"/>
                            <a:ea typeface="MS PGothic" panose="020B0600070205080204" pitchFamily="34" charset="-128"/>
                          </a:rPr>
                          <m:t>𝐒</m:t>
                        </m:r>
                      </m:e>
                      <m:sub>
                        <m:r>
                          <a:rPr lang="en-US" altLang="en-US" i="1">
                            <a:latin typeface="Cambria Math" panose="02040503050406030204" pitchFamily="18" charset="0"/>
                            <a:ea typeface="Cambria Math" panose="02040503050406030204" pitchFamily="18" charset="0"/>
                          </a:rPr>
                          <m:t>𝛼</m:t>
                        </m:r>
                      </m:sub>
                    </m:sSub>
                    <m:d>
                      <m:dPr>
                        <m:ctrlPr>
                          <a:rPr lang="en-US" altLang="en-US" i="1">
                            <a:latin typeface="Cambria Math" panose="02040503050406030204" pitchFamily="18" charset="0"/>
                            <a:ea typeface="MS PGothic" panose="020B0600070205080204" pitchFamily="34" charset="-128"/>
                          </a:rPr>
                        </m:ctrlPr>
                      </m:dPr>
                      <m:e>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𝐶</m:t>
                            </m:r>
                          </m:sub>
                        </m:sSub>
                      </m:e>
                    </m:d>
                  </m:oMath>
                </a14:m>
                <a:endParaRPr lang="en-US" dirty="0"/>
              </a:p>
            </p:txBody>
          </p:sp>
        </mc:Choice>
        <mc:Fallback xmlns="">
          <p:sp>
            <p:nvSpPr>
              <p:cNvPr id="2" name="TextBox 1">
                <a:extLst>
                  <a:ext uri="{FF2B5EF4-FFF2-40B4-BE49-F238E27FC236}">
                    <a16:creationId xmlns:a16="http://schemas.microsoft.com/office/drawing/2014/main" id="{E117F1B6-1585-4AC3-96AC-C50F2A561319}"/>
                  </a:ext>
                </a:extLst>
              </p:cNvPr>
              <p:cNvSpPr txBox="1">
                <a:spLocks noRot="1" noChangeAspect="1" noMove="1" noResize="1" noEditPoints="1" noAdjustHandles="1" noChangeArrowheads="1" noChangeShapeType="1" noTextEdit="1"/>
              </p:cNvSpPr>
              <p:nvPr/>
            </p:nvSpPr>
            <p:spPr>
              <a:xfrm>
                <a:off x="3132124" y="5122425"/>
                <a:ext cx="5085495" cy="443391"/>
              </a:xfrm>
              <a:prstGeom prst="rect">
                <a:avLst/>
              </a:prstGeom>
              <a:blipFill>
                <a:blip r:embed="rId4"/>
                <a:stretch>
                  <a:fillRect l="-149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FA3717-66CA-4FAE-AE95-28468758CB28}"/>
                  </a:ext>
                </a:extLst>
              </p:cNvPr>
              <p:cNvSpPr txBox="1"/>
              <p:nvPr/>
            </p:nvSpPr>
            <p:spPr>
              <a:xfrm>
                <a:off x="3132124" y="5621742"/>
                <a:ext cx="5194051" cy="443391"/>
              </a:xfrm>
              <a:prstGeom prst="rect">
                <a:avLst/>
              </a:prstGeom>
              <a:noFill/>
            </p:spPr>
            <p:txBody>
              <a:bodyPr wrap="none" lIns="0" tIns="0" rIns="0" bIns="0" rtlCol="0">
                <a:spAutoFit/>
              </a:bodyPr>
              <a:lstStyle/>
              <a:p>
                <a14:m>
                  <m:oMath xmlns:m="http://schemas.openxmlformats.org/officeDocument/2006/math">
                    <m:sSub>
                      <m:sSubPr>
                        <m:ctrlPr>
                          <a:rPr lang="en-US" altLang="en-US" i="1">
                            <a:latin typeface="Cambria Math" panose="02040503050406030204" pitchFamily="18" charset="0"/>
                            <a:ea typeface="MS PGothic" panose="020B0600070205080204" pitchFamily="34" charset="-128"/>
                          </a:rPr>
                        </m:ctrlPr>
                      </m:sSubPr>
                      <m:e>
                        <m:r>
                          <a:rPr lang="en-US" altLang="en-US" b="1">
                            <a:latin typeface="Cambria Math" panose="02040503050406030204" pitchFamily="18" charset="0"/>
                            <a:ea typeface="MS PGothic" panose="020B0600070205080204" pitchFamily="34" charset="-128"/>
                          </a:rPr>
                          <m:t>𝐒</m:t>
                        </m:r>
                      </m:e>
                      <m:sub>
                        <m:r>
                          <a:rPr lang="en-US" altLang="en-US" i="1">
                            <a:latin typeface="Cambria Math" panose="02040503050406030204" pitchFamily="18" charset="0"/>
                            <a:ea typeface="Cambria Math" panose="02040503050406030204" pitchFamily="18" charset="0"/>
                          </a:rPr>
                          <m:t>𝛼</m:t>
                        </m:r>
                      </m:sub>
                    </m:sSub>
                    <m:d>
                      <m:dPr>
                        <m:ctrlPr>
                          <a:rPr lang="en-US" altLang="en-US" i="1">
                            <a:latin typeface="Cambria Math" panose="02040503050406030204" pitchFamily="18" charset="0"/>
                            <a:ea typeface="MS PGothic" panose="020B0600070205080204" pitchFamily="34" charset="-128"/>
                          </a:rPr>
                        </m:ctrlPr>
                      </m:dPr>
                      <m:e>
                        <m:f>
                          <m:fPr>
                            <m:ctrlPr>
                              <a:rPr lang="en-US" altLang="en-US" i="1">
                                <a:latin typeface="Cambria Math" panose="02040503050406030204" pitchFamily="18" charset="0"/>
                                <a:ea typeface="MS PGothic" panose="020B0600070205080204" pitchFamily="34" charset="-128"/>
                              </a:rPr>
                            </m:ctrlPr>
                          </m:fPr>
                          <m:num>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1</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2</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𝐶</m:t>
                                </m:r>
                              </m:sub>
                            </m:sSub>
                          </m:num>
                          <m:den>
                            <m:r>
                              <m:rPr>
                                <m:sty m:val="p"/>
                              </m:rPr>
                              <a:rPr lang="en-US" altLang="en-US">
                                <a:latin typeface="Cambria Math" panose="02040503050406030204" pitchFamily="18" charset="0"/>
                                <a:ea typeface="MS PGothic" panose="020B0600070205080204" pitchFamily="34" charset="-128"/>
                              </a:rPr>
                              <m:t>tr</m:t>
                            </m:r>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1</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2</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𝐶</m:t>
                                </m:r>
                              </m:sub>
                            </m:sSub>
                            <m:r>
                              <a:rPr lang="en-US" altLang="en-US" i="1">
                                <a:latin typeface="Cambria Math" panose="02040503050406030204" pitchFamily="18" charset="0"/>
                                <a:ea typeface="MS PGothic" panose="020B0600070205080204" pitchFamily="34" charset="-128"/>
                              </a:rPr>
                              <m:t>)</m:t>
                            </m:r>
                          </m:den>
                        </m:f>
                      </m:e>
                    </m:d>
                    <m:r>
                      <a:rPr lang="en-US" altLang="en-US" i="1">
                        <a:latin typeface="Cambria Math" panose="02040503050406030204" pitchFamily="18" charset="0"/>
                        <a:ea typeface="Cambria Math" panose="02040503050406030204" pitchFamily="18" charset="0"/>
                      </a:rPr>
                      <m:t>≥</m:t>
                    </m:r>
                    <m:r>
                      <m:rPr>
                        <m:sty m:val="p"/>
                      </m:rPr>
                      <a:rPr lang="en-US" altLang="en-US">
                        <a:latin typeface="Cambria Math" panose="02040503050406030204" pitchFamily="18" charset="0"/>
                        <a:ea typeface="Cambria Math" panose="02040503050406030204" pitchFamily="18" charset="0"/>
                      </a:rPr>
                      <m:t>max</m:t>
                    </m:r>
                    <m:r>
                      <a:rPr lang="en-US" altLang="en-US" i="1">
                        <a:latin typeface="Cambria Math" panose="02040503050406030204" pitchFamily="18" charset="0"/>
                        <a:ea typeface="Cambria Math" panose="02040503050406030204" pitchFamily="18" charset="0"/>
                      </a:rPr>
                      <m:t>⁡[</m:t>
                    </m:r>
                    <m:sSub>
                      <m:sSubPr>
                        <m:ctrlPr>
                          <a:rPr lang="en-US" altLang="en-US" i="1">
                            <a:latin typeface="Cambria Math" panose="02040503050406030204" pitchFamily="18" charset="0"/>
                            <a:ea typeface="MS PGothic" panose="020B0600070205080204" pitchFamily="34" charset="-128"/>
                          </a:rPr>
                        </m:ctrlPr>
                      </m:sSubPr>
                      <m:e>
                        <m:r>
                          <a:rPr lang="en-US" altLang="en-US" b="1">
                            <a:latin typeface="Cambria Math" panose="02040503050406030204" pitchFamily="18" charset="0"/>
                            <a:ea typeface="MS PGothic" panose="020B0600070205080204" pitchFamily="34" charset="-128"/>
                          </a:rPr>
                          <m:t>𝐒</m:t>
                        </m:r>
                      </m:e>
                      <m:sub>
                        <m:r>
                          <a:rPr lang="en-US" altLang="en-US" i="1">
                            <a:latin typeface="Cambria Math" panose="02040503050406030204" pitchFamily="18" charset="0"/>
                            <a:ea typeface="Cambria Math" panose="02040503050406030204" pitchFamily="18" charset="0"/>
                          </a:rPr>
                          <m:t>𝛼</m:t>
                        </m:r>
                      </m:sub>
                    </m:sSub>
                    <m:d>
                      <m:dPr>
                        <m:ctrlPr>
                          <a:rPr lang="en-US" altLang="en-US" i="1">
                            <a:latin typeface="Cambria Math" panose="02040503050406030204" pitchFamily="18" charset="0"/>
                            <a:ea typeface="MS PGothic" panose="020B0600070205080204" pitchFamily="34" charset="-128"/>
                          </a:rPr>
                        </m:ctrlPr>
                      </m:dPr>
                      <m:e>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1</m:t>
                            </m:r>
                          </m:sub>
                        </m:sSub>
                      </m:e>
                    </m:d>
                  </m:oMath>
                </a14:m>
                <a:r>
                  <a:rPr lang="en-US" dirty="0"/>
                  <a:t>,</a:t>
                </a:r>
                <a:r>
                  <a:rPr lang="en-US" altLang="en-US" dirty="0">
                    <a:ea typeface="MS PGothic" panose="020B0600070205080204" pitchFamily="34" charset="-128"/>
                  </a:rPr>
                  <a:t> </a:t>
                </a:r>
                <a14:m>
                  <m:oMath xmlns:m="http://schemas.openxmlformats.org/officeDocument/2006/math">
                    <m:sSub>
                      <m:sSubPr>
                        <m:ctrlPr>
                          <a:rPr lang="en-US" altLang="en-US" i="1">
                            <a:latin typeface="Cambria Math" panose="02040503050406030204" pitchFamily="18" charset="0"/>
                            <a:ea typeface="MS PGothic" panose="020B0600070205080204" pitchFamily="34" charset="-128"/>
                          </a:rPr>
                        </m:ctrlPr>
                      </m:sSubPr>
                      <m:e>
                        <m:r>
                          <a:rPr lang="en-US" altLang="en-US" b="1">
                            <a:latin typeface="Cambria Math" panose="02040503050406030204" pitchFamily="18" charset="0"/>
                            <a:ea typeface="MS PGothic" panose="020B0600070205080204" pitchFamily="34" charset="-128"/>
                          </a:rPr>
                          <m:t>𝐒</m:t>
                        </m:r>
                      </m:e>
                      <m:sub>
                        <m:r>
                          <a:rPr lang="en-US" altLang="en-US" i="1">
                            <a:latin typeface="Cambria Math" panose="02040503050406030204" pitchFamily="18" charset="0"/>
                            <a:ea typeface="Cambria Math" panose="02040503050406030204" pitchFamily="18" charset="0"/>
                          </a:rPr>
                          <m:t>𝛼</m:t>
                        </m:r>
                      </m:sub>
                    </m:sSub>
                    <m:d>
                      <m:dPr>
                        <m:ctrlPr>
                          <a:rPr lang="en-US" altLang="en-US" i="1">
                            <a:latin typeface="Cambria Math" panose="02040503050406030204" pitchFamily="18" charset="0"/>
                            <a:ea typeface="MS PGothic" panose="020B0600070205080204" pitchFamily="34" charset="-128"/>
                          </a:rPr>
                        </m:ctrlPr>
                      </m:dPr>
                      <m:e>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2</m:t>
                            </m:r>
                          </m:sub>
                        </m:sSub>
                      </m:e>
                    </m:d>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b="1">
                            <a:latin typeface="Cambria Math" panose="02040503050406030204" pitchFamily="18" charset="0"/>
                            <a:ea typeface="MS PGothic" panose="020B0600070205080204" pitchFamily="34" charset="-128"/>
                          </a:rPr>
                          <m:t>𝐒</m:t>
                        </m:r>
                      </m:e>
                      <m:sub>
                        <m:r>
                          <a:rPr lang="en-US" altLang="en-US" i="1">
                            <a:latin typeface="Cambria Math" panose="02040503050406030204" pitchFamily="18" charset="0"/>
                            <a:ea typeface="Cambria Math" panose="02040503050406030204" pitchFamily="18" charset="0"/>
                          </a:rPr>
                          <m:t>𝛼</m:t>
                        </m:r>
                      </m:sub>
                    </m:sSub>
                    <m:d>
                      <m:dPr>
                        <m:ctrlPr>
                          <a:rPr lang="en-US" altLang="en-US" i="1">
                            <a:latin typeface="Cambria Math" panose="02040503050406030204" pitchFamily="18" charset="0"/>
                            <a:ea typeface="MS PGothic" panose="020B0600070205080204" pitchFamily="34" charset="-128"/>
                          </a:rPr>
                        </m:ctrlPr>
                      </m:dPr>
                      <m:e>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𝐶</m:t>
                            </m:r>
                          </m:sub>
                        </m:sSub>
                      </m:e>
                    </m:d>
                  </m:oMath>
                </a14:m>
                <a:r>
                  <a:rPr lang="en-US" dirty="0"/>
                  <a:t>]</a:t>
                </a:r>
              </a:p>
            </p:txBody>
          </p:sp>
        </mc:Choice>
        <mc:Fallback xmlns="">
          <p:sp>
            <p:nvSpPr>
              <p:cNvPr id="8" name="TextBox 7">
                <a:extLst>
                  <a:ext uri="{FF2B5EF4-FFF2-40B4-BE49-F238E27FC236}">
                    <a16:creationId xmlns:a16="http://schemas.microsoft.com/office/drawing/2014/main" id="{A6FA3717-66CA-4FAE-AE95-28468758CB28}"/>
                  </a:ext>
                </a:extLst>
              </p:cNvPr>
              <p:cNvSpPr txBox="1">
                <a:spLocks noRot="1" noChangeAspect="1" noMove="1" noResize="1" noEditPoints="1" noAdjustHandles="1" noChangeArrowheads="1" noChangeShapeType="1" noTextEdit="1"/>
              </p:cNvSpPr>
              <p:nvPr/>
            </p:nvSpPr>
            <p:spPr>
              <a:xfrm>
                <a:off x="3132124" y="5621742"/>
                <a:ext cx="5194051" cy="443391"/>
              </a:xfrm>
              <a:prstGeom prst="rect">
                <a:avLst/>
              </a:prstGeom>
              <a:blipFill>
                <a:blip r:embed="rId5"/>
                <a:stretch>
                  <a:fillRect l="-1463" r="-2439" b="-13889"/>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42066B5-630E-423B-AC6C-4C459516091E}"/>
              </a:ext>
            </a:extLst>
          </p:cNvPr>
          <p:cNvSpPr/>
          <p:nvPr/>
        </p:nvSpPr>
        <p:spPr>
          <a:xfrm>
            <a:off x="3542365" y="3852022"/>
            <a:ext cx="4804474" cy="6708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1DB078-27DE-4A20-AC6C-3C507C713876}"/>
              </a:ext>
            </a:extLst>
          </p:cNvPr>
          <p:cNvSpPr/>
          <p:nvPr/>
        </p:nvSpPr>
        <p:spPr>
          <a:xfrm>
            <a:off x="3096769" y="5123492"/>
            <a:ext cx="5264762" cy="957139"/>
          </a:xfrm>
          <a:prstGeom prst="rect">
            <a:avLst/>
          </a:prstGeom>
          <a:no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4FF57B2-1ECD-4A03-9999-7F359B3AEF51}"/>
              </a:ext>
            </a:extLst>
          </p:cNvPr>
          <p:cNvSpPr txBox="1"/>
          <p:nvPr/>
        </p:nvSpPr>
        <p:spPr>
          <a:xfrm>
            <a:off x="8556228" y="5344583"/>
            <a:ext cx="2116887" cy="369332"/>
          </a:xfrm>
          <a:prstGeom prst="rect">
            <a:avLst/>
          </a:prstGeom>
          <a:noFill/>
        </p:spPr>
        <p:txBody>
          <a:bodyPr wrap="square" rtlCol="0">
            <a:spAutoFit/>
          </a:bodyPr>
          <a:lstStyle/>
          <a:p>
            <a:r>
              <a:rPr lang="en-US" dirty="0">
                <a:solidFill>
                  <a:srgbClr val="0000FF"/>
                </a:solidFill>
                <a:latin typeface="Times" panose="02020603050405020304" pitchFamily="18" charset="0"/>
                <a:cs typeface="Times" panose="02020603050405020304" pitchFamily="18" charset="0"/>
              </a:rPr>
              <a:t>theoretical guarantee</a:t>
            </a:r>
          </a:p>
        </p:txBody>
      </p:sp>
      <p:sp>
        <p:nvSpPr>
          <p:cNvPr id="12" name="Rectangle 2">
            <a:extLst>
              <a:ext uri="{FF2B5EF4-FFF2-40B4-BE49-F238E27FC236}">
                <a16:creationId xmlns:a16="http://schemas.microsoft.com/office/drawing/2014/main" id="{66B46977-04D0-FB49-A4A7-2AF00963760F}"/>
              </a:ext>
            </a:extLst>
          </p:cNvPr>
          <p:cNvSpPr txBox="1">
            <a:spLocks noChangeArrowheads="1"/>
          </p:cNvSpPr>
          <p:nvPr/>
        </p:nvSpPr>
        <p:spPr>
          <a:xfrm>
            <a:off x="255722" y="22769"/>
            <a:ext cx="116392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ea typeface="SimSun" panose="02010600030101010101" pitchFamily="2" charset="-122"/>
              </a:rPr>
              <a:t>Estimation of Information Theoretic Quantities</a:t>
            </a:r>
            <a:br>
              <a:rPr lang="en-US" altLang="zh-CN" dirty="0">
                <a:ea typeface="SimSun" panose="02010600030101010101" pitchFamily="2" charset="-122"/>
              </a:rPr>
            </a:br>
            <a:r>
              <a:rPr lang="en-US" altLang="zh-CN" sz="3200" dirty="0">
                <a:ea typeface="SimSun" panose="02010600030101010101" pitchFamily="2" charset="-122"/>
              </a:rPr>
              <a:t>    Joint entropy for multiple variables</a:t>
            </a:r>
            <a:endParaRPr lang="zh-CN" altLang="en-US" dirty="0">
              <a:ea typeface="SimSun" panose="02010600030101010101" pitchFamily="2" charset="-122"/>
            </a:endParaRPr>
          </a:p>
        </p:txBody>
      </p:sp>
      <p:sp>
        <p:nvSpPr>
          <p:cNvPr id="13" name="Rectangle 12">
            <a:extLst>
              <a:ext uri="{FF2B5EF4-FFF2-40B4-BE49-F238E27FC236}">
                <a16:creationId xmlns:a16="http://schemas.microsoft.com/office/drawing/2014/main" id="{F0244811-B9E9-F445-8FA9-3C746C61F4D5}"/>
              </a:ext>
            </a:extLst>
          </p:cNvPr>
          <p:cNvSpPr/>
          <p:nvPr/>
        </p:nvSpPr>
        <p:spPr>
          <a:xfrm>
            <a:off x="400050" y="6565612"/>
            <a:ext cx="11494899" cy="584775"/>
          </a:xfrm>
          <a:prstGeom prst="rect">
            <a:avLst/>
          </a:prstGeom>
        </p:spPr>
        <p:txBody>
          <a:bodyPr wrap="square">
            <a:spAutoFit/>
          </a:bodyPr>
          <a:lstStyle/>
          <a:p>
            <a:r>
              <a:rPr lang="en-US" sz="1400" dirty="0">
                <a:effectLst/>
                <a:latin typeface="Helvetica" pitchFamily="2" charset="0"/>
              </a:rPr>
              <a:t>Yu</a:t>
            </a:r>
            <a:r>
              <a:rPr lang="en-US" sz="1400" dirty="0">
                <a:latin typeface="Helvetica" pitchFamily="2" charset="0"/>
              </a:rPr>
              <a:t> S.</a:t>
            </a:r>
            <a:r>
              <a:rPr lang="en-US" sz="1400" dirty="0">
                <a:effectLst/>
                <a:latin typeface="Helvetica" pitchFamily="2" charset="0"/>
              </a:rPr>
              <a:t>, Sanchez </a:t>
            </a:r>
            <a:r>
              <a:rPr lang="en-US" sz="1400" dirty="0" err="1">
                <a:effectLst/>
                <a:latin typeface="Helvetica" pitchFamily="2" charset="0"/>
              </a:rPr>
              <a:t>Giraldo</a:t>
            </a:r>
            <a:r>
              <a:rPr lang="en-US" sz="1400" dirty="0">
                <a:effectLst/>
                <a:latin typeface="Helvetica" pitchFamily="2" charset="0"/>
              </a:rPr>
              <a:t> L., Principe J., ”Multivariate Extension of Matrix-based </a:t>
            </a:r>
            <a:r>
              <a:rPr lang="en-US" sz="1400" dirty="0" err="1">
                <a:effectLst/>
                <a:latin typeface="Helvetica" pitchFamily="2" charset="0"/>
              </a:rPr>
              <a:t>Renyi’s</a:t>
            </a:r>
            <a:r>
              <a:rPr lang="en-US" sz="1400" dirty="0">
                <a:effectLst/>
                <a:latin typeface="Helvetica" pitchFamily="2" charset="0"/>
              </a:rPr>
              <a:t> </a:t>
            </a:r>
            <a:r>
              <a:rPr lang="en-US" sz="1400" dirty="0">
                <a:effectLst/>
                <a:latin typeface="Symbol" pitchFamily="2" charset="2"/>
              </a:rPr>
              <a:t>a</a:t>
            </a:r>
            <a:r>
              <a:rPr lang="en-US" sz="1400" dirty="0">
                <a:effectLst/>
                <a:latin typeface="Helvetica" pitchFamily="2" charset="0"/>
              </a:rPr>
              <a:t> Entropy Functional”, in Preparation</a:t>
            </a:r>
          </a:p>
          <a:p>
            <a:endParaRPr lang="en-US" dirty="0">
              <a:effectLst/>
              <a:latin typeface="Helvetica" pitchFamily="2" charset="0"/>
            </a:endParaRPr>
          </a:p>
        </p:txBody>
      </p:sp>
    </p:spTree>
    <p:extLst>
      <p:ext uri="{BB962C8B-B14F-4D97-AF65-F5344CB8AC3E}">
        <p14:creationId xmlns:p14="http://schemas.microsoft.com/office/powerpoint/2010/main" val="3133789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B1FF500-3702-49BB-8F69-FE8D3F9A7842}"/>
              </a:ext>
            </a:extLst>
          </p:cNvPr>
          <p:cNvSpPr txBox="1">
            <a:spLocks noChangeArrowheads="1"/>
          </p:cNvSpPr>
          <p:nvPr/>
        </p:nvSpPr>
        <p:spPr bwMode="auto">
          <a:xfrm>
            <a:off x="800611" y="1433709"/>
            <a:ext cx="10169111"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marL="0" indent="0">
              <a:lnSpc>
                <a:spcPct val="90000"/>
              </a:lnSpc>
              <a:buClr>
                <a:schemeClr val="tx1"/>
              </a:buClr>
              <a:buNone/>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A set-theoretic perspective of Shannon’s entropy</a:t>
            </a:r>
            <a:endParaRPr lang="en-US" altLang="en-US" sz="2400" baseline="300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a:lnSpc>
                <a:spcPct val="90000"/>
              </a:lnSpc>
              <a:buClr>
                <a:schemeClr val="tx1"/>
              </a:buClr>
              <a:buFont typeface="Arial" pitchFamily="34" charset="0"/>
              <a:buChar cha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Easy to define multivariate interactions between multiple variables</a:t>
            </a:r>
          </a:p>
        </p:txBody>
      </p:sp>
      <p:sp>
        <p:nvSpPr>
          <p:cNvPr id="8" name="Rectangle 2">
            <a:extLst>
              <a:ext uri="{FF2B5EF4-FFF2-40B4-BE49-F238E27FC236}">
                <a16:creationId xmlns:a16="http://schemas.microsoft.com/office/drawing/2014/main" id="{1DEEE85B-3952-4CDD-A96F-4CEC6881AED9}"/>
              </a:ext>
            </a:extLst>
          </p:cNvPr>
          <p:cNvSpPr>
            <a:spLocks noGrp="1" noChangeArrowheads="1"/>
          </p:cNvSpPr>
          <p:nvPr>
            <p:ph type="title"/>
          </p:nvPr>
        </p:nvSpPr>
        <p:spPr>
          <a:xfrm>
            <a:off x="294468" y="52930"/>
            <a:ext cx="11577234" cy="1325563"/>
          </a:xfrm>
        </p:spPr>
        <p:txBody>
          <a:bodyPr/>
          <a:lstStyle/>
          <a:p>
            <a:r>
              <a:rPr lang="en-US" altLang="zh-CN" dirty="0">
                <a:ea typeface="SimSun" panose="02010600030101010101" pitchFamily="2" charset="-122"/>
              </a:rPr>
              <a:t>Measuring interactions among multiple variables</a:t>
            </a:r>
            <a:endParaRPr lang="zh-CN" altLang="en-US" dirty="0">
              <a:ea typeface="SimSun" panose="02010600030101010101" pitchFamily="2" charset="-122"/>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E49597A-A6FA-493F-AAB8-FF81618E2EC7}"/>
                  </a:ext>
                </a:extLst>
              </p:cNvPr>
              <p:cNvSpPr txBox="1"/>
              <p:nvPr/>
            </p:nvSpPr>
            <p:spPr>
              <a:xfrm>
                <a:off x="2768308" y="5994766"/>
                <a:ext cx="3577824" cy="314125"/>
              </a:xfrm>
              <a:prstGeom prst="rect">
                <a:avLst/>
              </a:prstGeom>
              <a:noFill/>
            </p:spPr>
            <p:txBody>
              <a:bodyPr wrap="square" lIns="0" tIns="0" rIns="0" bIns="0" rtlCol="0">
                <a:spAutoFit/>
              </a:bodyPr>
              <a:lstStyle/>
              <a:p>
                <a14:m>
                  <m:oMath xmlns:m="http://schemas.openxmlformats.org/officeDocument/2006/math">
                    <m:r>
                      <a:rPr lang="en-US" b="1">
                        <a:latin typeface="Cambria Math" panose="02040503050406030204" pitchFamily="18" charset="0"/>
                      </a:rPr>
                      <m:t>𝐈</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m:t>
                        </m:r>
                      </m:sup>
                    </m:sSup>
                    <m:d>
                      <m:dPr>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𝑘</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e>
                    </m:d>
                  </m:oMath>
                </a14:m>
                <a:r>
                  <a:rPr lang="en-US" i="1" dirty="0">
                    <a:latin typeface="Cambria Math" panose="02040503050406030204" pitchFamily="18" charset="0"/>
                    <a:ea typeface="Cambria Math" panose="02040503050406030204" pitchFamily="18" charset="0"/>
                  </a:rPr>
                  <a:t> </a:t>
                </a:r>
              </a:p>
            </p:txBody>
          </p:sp>
        </mc:Choice>
        <mc:Fallback xmlns="">
          <p:sp>
            <p:nvSpPr>
              <p:cNvPr id="2" name="TextBox 1">
                <a:extLst>
                  <a:ext uri="{FF2B5EF4-FFF2-40B4-BE49-F238E27FC236}">
                    <a16:creationId xmlns:a16="http://schemas.microsoft.com/office/drawing/2014/main" id="{BE49597A-A6FA-493F-AAB8-FF81618E2EC7}"/>
                  </a:ext>
                </a:extLst>
              </p:cNvPr>
              <p:cNvSpPr txBox="1">
                <a:spLocks noRot="1" noChangeAspect="1" noMove="1" noResize="1" noEditPoints="1" noAdjustHandles="1" noChangeArrowheads="1" noChangeShapeType="1" noTextEdit="1"/>
              </p:cNvSpPr>
              <p:nvPr/>
            </p:nvSpPr>
            <p:spPr>
              <a:xfrm>
                <a:off x="2768308" y="5994766"/>
                <a:ext cx="3577824" cy="314125"/>
              </a:xfrm>
              <a:prstGeom prst="rect">
                <a:avLst/>
              </a:prstGeom>
              <a:blipFill>
                <a:blip r:embed="rId2"/>
                <a:stretch>
                  <a:fillRect l="-2120" t="-107692" b="-16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5101D1B-750F-4F5E-AA37-3BBAB8C723C9}"/>
                  </a:ext>
                </a:extLst>
              </p:cNvPr>
              <p:cNvSpPr/>
              <p:nvPr/>
            </p:nvSpPr>
            <p:spPr>
              <a:xfrm>
                <a:off x="5686127" y="5954768"/>
                <a:ext cx="3328412" cy="430695"/>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r>
                          <m:rPr>
                            <m:brk m:alnAt="7"/>
                          </m:rPr>
                          <a:rPr lang="en-US" i="1">
                            <a:latin typeface="Cambria Math" panose="02040503050406030204" pitchFamily="18" charset="0"/>
                            <a:ea typeface="Cambria Math" panose="02040503050406030204" pitchFamily="18" charset="0"/>
                          </a:rPr>
                          <m:t>}</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e>
                            </m:d>
                          </m:e>
                          <m:sup>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𝑇</m:t>
                                </m:r>
                              </m:e>
                            </m:d>
                          </m:sup>
                        </m:sSup>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𝜇</m:t>
                            </m:r>
                          </m:e>
                          <m:sup>
                            <m:r>
                              <a:rPr lang="en-US" i="1">
                                <a:latin typeface="Cambria Math" panose="02040503050406030204" pitchFamily="18" charset="0"/>
                              </a:rPr>
                              <m:t>∗</m:t>
                            </m:r>
                          </m:sup>
                        </m:sSup>
                        <m:r>
                          <a:rPr lang="en-US" i="1">
                            <a:latin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𝑇</m:t>
                            </m:r>
                          </m:e>
                        </m:acc>
                        <m:r>
                          <a:rPr lang="en-US" i="1">
                            <a:latin typeface="Cambria Math" panose="02040503050406030204" pitchFamily="18" charset="0"/>
                          </a:rPr>
                          <m:t>)</m:t>
                        </m:r>
                      </m:e>
                    </m:nary>
                  </m:oMath>
                </a14:m>
                <a:r>
                  <a:rPr lang="en-US" dirty="0"/>
                  <a:t> </a:t>
                </a:r>
              </a:p>
            </p:txBody>
          </p:sp>
        </mc:Choice>
        <mc:Fallback xmlns="">
          <p:sp>
            <p:nvSpPr>
              <p:cNvPr id="4" name="Rectangle 3">
                <a:extLst>
                  <a:ext uri="{FF2B5EF4-FFF2-40B4-BE49-F238E27FC236}">
                    <a16:creationId xmlns:a16="http://schemas.microsoft.com/office/drawing/2014/main" id="{85101D1B-750F-4F5E-AA37-3BBAB8C723C9}"/>
                  </a:ext>
                </a:extLst>
              </p:cNvPr>
              <p:cNvSpPr>
                <a:spLocks noRot="1" noChangeAspect="1" noMove="1" noResize="1" noEditPoints="1" noAdjustHandles="1" noChangeArrowheads="1" noChangeShapeType="1" noTextEdit="1"/>
              </p:cNvSpPr>
              <p:nvPr/>
            </p:nvSpPr>
            <p:spPr>
              <a:xfrm>
                <a:off x="5686127" y="5954768"/>
                <a:ext cx="3328412" cy="430695"/>
              </a:xfrm>
              <a:prstGeom prst="rect">
                <a:avLst/>
              </a:prstGeom>
              <a:blipFill>
                <a:blip r:embed="rId3"/>
                <a:stretch>
                  <a:fillRect t="-88571" b="-1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D9EF2A1-9C5B-4A3E-B472-35ED3AF82205}"/>
                  </a:ext>
                </a:extLst>
              </p:cNvPr>
              <p:cNvSpPr txBox="1"/>
              <p:nvPr/>
            </p:nvSpPr>
            <p:spPr>
              <a:xfrm>
                <a:off x="6222872" y="3226930"/>
                <a:ext cx="4000734" cy="1509901"/>
              </a:xfrm>
              <a:prstGeom prst="rect">
                <a:avLst/>
              </a:prstGeom>
              <a:noFill/>
            </p:spPr>
            <p:txBody>
              <a:bodyPr wrap="square" rtlCol="0">
                <a:spAutoFit/>
              </a:bodyPr>
              <a:lstStyle/>
              <a:p>
                <a:r>
                  <a:rPr lang="en-US" dirty="0">
                    <a:solidFill>
                      <a:srgbClr val="FF0000"/>
                    </a:solidFill>
                  </a:rPr>
                  <a:t>The multivariate mutual information or co-information may be defined in measure-theoretic terms as the intersection of the individual entropies </a:t>
                </a:r>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𝜇</m:t>
                        </m:r>
                      </m:e>
                      <m:sup>
                        <m:r>
                          <a:rPr lang="en-US" i="1">
                            <a:solidFill>
                              <a:srgbClr val="FF0000"/>
                            </a:solidFill>
                            <a:latin typeface="Cambria Math" panose="02040503050406030204" pitchFamily="18" charset="0"/>
                          </a:rPr>
                          <m:t>∗</m:t>
                        </m:r>
                      </m:sup>
                    </m:sSup>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𝑋</m:t>
                            </m:r>
                          </m:e>
                        </m:acc>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m:t>
                    </m:r>
                  </m:oMath>
                </a14:m>
                <a:r>
                  <a:rPr lang="en-US" dirty="0">
                    <a:solidFill>
                      <a:srgbClr val="FF0000"/>
                    </a:solidFill>
                  </a:rPr>
                  <a:t>.</a:t>
                </a:r>
              </a:p>
            </p:txBody>
          </p:sp>
        </mc:Choice>
        <mc:Fallback xmlns="">
          <p:sp>
            <p:nvSpPr>
              <p:cNvPr id="18" name="TextBox 17">
                <a:extLst>
                  <a:ext uri="{FF2B5EF4-FFF2-40B4-BE49-F238E27FC236}">
                    <a16:creationId xmlns:a16="http://schemas.microsoft.com/office/drawing/2014/main" id="{CD9EF2A1-9C5B-4A3E-B472-35ED3AF82205}"/>
                  </a:ext>
                </a:extLst>
              </p:cNvPr>
              <p:cNvSpPr txBox="1">
                <a:spLocks noRot="1" noChangeAspect="1" noMove="1" noResize="1" noEditPoints="1" noAdjustHandles="1" noChangeArrowheads="1" noChangeShapeType="1" noTextEdit="1"/>
              </p:cNvSpPr>
              <p:nvPr/>
            </p:nvSpPr>
            <p:spPr>
              <a:xfrm>
                <a:off x="6222872" y="3226930"/>
                <a:ext cx="4000734" cy="1509901"/>
              </a:xfrm>
              <a:prstGeom prst="rect">
                <a:avLst/>
              </a:prstGeom>
              <a:blipFill>
                <a:blip r:embed="rId4"/>
                <a:stretch>
                  <a:fillRect l="-1266" t="-833"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E2F318-1782-489E-B48E-A8CD0BD2EA1E}"/>
                  </a:ext>
                </a:extLst>
              </p:cNvPr>
              <p:cNvSpPr txBox="1"/>
              <p:nvPr/>
            </p:nvSpPr>
            <p:spPr>
              <a:xfrm>
                <a:off x="1737556" y="5607033"/>
                <a:ext cx="4608576" cy="307777"/>
              </a:xfrm>
              <a:prstGeom prst="rect">
                <a:avLst/>
              </a:prstGeom>
              <a:noFill/>
            </p:spPr>
            <p:txBody>
              <a:bodyPr wrap="square" rtlCol="0">
                <a:spAutoFit/>
              </a:bodyPr>
              <a:lstStyle/>
              <a:p>
                <a:pPr algn="ctr"/>
                <a:r>
                  <a:rPr lang="en-US" sz="1400" dirty="0"/>
                  <a:t>Venn Diagram of interaction among </a:t>
                </a:r>
                <a14:m>
                  <m:oMath xmlns:m="http://schemas.openxmlformats.org/officeDocument/2006/math">
                    <m:r>
                      <a:rPr lang="en-US" sz="1400" i="1" dirty="0">
                        <a:latin typeface="Cambria Math" panose="02040503050406030204" pitchFamily="18" charset="0"/>
                      </a:rPr>
                      <m:t>𝑘</m:t>
                    </m:r>
                  </m:oMath>
                </a14:m>
                <a:r>
                  <a:rPr lang="en-US" sz="1400" dirty="0"/>
                  <a:t> (</a:t>
                </a:r>
                <a14:m>
                  <m:oMath xmlns:m="http://schemas.openxmlformats.org/officeDocument/2006/math">
                    <m:r>
                      <a:rPr lang="en-US" sz="1400" i="1" dirty="0">
                        <a:latin typeface="Cambria Math" panose="02040503050406030204" pitchFamily="18" charset="0"/>
                      </a:rPr>
                      <m:t>𝑘</m:t>
                    </m:r>
                    <m:r>
                      <a:rPr lang="en-US" sz="1400" i="1" dirty="0">
                        <a:latin typeface="Cambria Math" panose="02040503050406030204" pitchFamily="18" charset="0"/>
                        <a:ea typeface="Cambria Math" panose="02040503050406030204" pitchFamily="18" charset="0"/>
                      </a:rPr>
                      <m:t>≥</m:t>
                    </m:r>
                    <m:r>
                      <a:rPr lang="en-US" sz="1400" i="1" dirty="0">
                        <a:latin typeface="Cambria Math" panose="02040503050406030204" pitchFamily="18" charset="0"/>
                      </a:rPr>
                      <m:t>3</m:t>
                    </m:r>
                  </m:oMath>
                </a14:m>
                <a:r>
                  <a:rPr lang="en-US" sz="1400" dirty="0"/>
                  <a:t>) variables</a:t>
                </a:r>
              </a:p>
            </p:txBody>
          </p:sp>
        </mc:Choice>
        <mc:Fallback xmlns="">
          <p:sp>
            <p:nvSpPr>
              <p:cNvPr id="12" name="TextBox 11">
                <a:extLst>
                  <a:ext uri="{FF2B5EF4-FFF2-40B4-BE49-F238E27FC236}">
                    <a16:creationId xmlns:a16="http://schemas.microsoft.com/office/drawing/2014/main" id="{2CE2F318-1782-489E-B48E-A8CD0BD2EA1E}"/>
                  </a:ext>
                </a:extLst>
              </p:cNvPr>
              <p:cNvSpPr txBox="1">
                <a:spLocks noRot="1" noChangeAspect="1" noMove="1" noResize="1" noEditPoints="1" noAdjustHandles="1" noChangeArrowheads="1" noChangeShapeType="1" noTextEdit="1"/>
              </p:cNvSpPr>
              <p:nvPr/>
            </p:nvSpPr>
            <p:spPr>
              <a:xfrm>
                <a:off x="1737556" y="5607033"/>
                <a:ext cx="4608576" cy="307777"/>
              </a:xfrm>
              <a:prstGeom prst="rect">
                <a:avLst/>
              </a:prstGeom>
              <a:blipFill>
                <a:blip r:embed="rId5"/>
                <a:stretch>
                  <a:fillRect b="-15385"/>
                </a:stretch>
              </a:blipFill>
            </p:spPr>
            <p:txBody>
              <a:bodyPr/>
              <a:lstStyle/>
              <a:p>
                <a:r>
                  <a:rPr lang="en-US">
                    <a:noFill/>
                  </a:rPr>
                  <a:t> </a:t>
                </a:r>
              </a:p>
            </p:txBody>
          </p:sp>
        </mc:Fallback>
      </mc:AlternateContent>
      <p:sp>
        <p:nvSpPr>
          <p:cNvPr id="27" name="椭圆 13">
            <a:extLst>
              <a:ext uri="{FF2B5EF4-FFF2-40B4-BE49-F238E27FC236}">
                <a16:creationId xmlns:a16="http://schemas.microsoft.com/office/drawing/2014/main" id="{02A0E783-F3A6-42DD-BFB6-F673D0D39F54}"/>
              </a:ext>
            </a:extLst>
          </p:cNvPr>
          <p:cNvSpPr/>
          <p:nvPr/>
        </p:nvSpPr>
        <p:spPr>
          <a:xfrm>
            <a:off x="3030085" y="2971674"/>
            <a:ext cx="1978090" cy="190344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椭圆 13">
            <a:extLst>
              <a:ext uri="{FF2B5EF4-FFF2-40B4-BE49-F238E27FC236}">
                <a16:creationId xmlns:a16="http://schemas.microsoft.com/office/drawing/2014/main" id="{C152F946-A381-4752-9410-08EAE803A0FC}"/>
              </a:ext>
            </a:extLst>
          </p:cNvPr>
          <p:cNvSpPr/>
          <p:nvPr/>
        </p:nvSpPr>
        <p:spPr>
          <a:xfrm>
            <a:off x="3599647" y="3378466"/>
            <a:ext cx="1978090" cy="190344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椭圆 13">
            <a:extLst>
              <a:ext uri="{FF2B5EF4-FFF2-40B4-BE49-F238E27FC236}">
                <a16:creationId xmlns:a16="http://schemas.microsoft.com/office/drawing/2014/main" id="{D042FD18-9181-43B5-AFB2-5C179BE65191}"/>
              </a:ext>
            </a:extLst>
          </p:cNvPr>
          <p:cNvSpPr/>
          <p:nvPr/>
        </p:nvSpPr>
        <p:spPr>
          <a:xfrm>
            <a:off x="3314866" y="3699053"/>
            <a:ext cx="1978090" cy="190344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椭圆 13">
            <a:extLst>
              <a:ext uri="{FF2B5EF4-FFF2-40B4-BE49-F238E27FC236}">
                <a16:creationId xmlns:a16="http://schemas.microsoft.com/office/drawing/2014/main" id="{4E0B01D5-99A7-48E4-9A4E-6A4A1FFF6BF5}"/>
              </a:ext>
            </a:extLst>
          </p:cNvPr>
          <p:cNvSpPr/>
          <p:nvPr/>
        </p:nvSpPr>
        <p:spPr>
          <a:xfrm>
            <a:off x="2510881" y="3604770"/>
            <a:ext cx="1978090" cy="190344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椭圆 13">
            <a:extLst>
              <a:ext uri="{FF2B5EF4-FFF2-40B4-BE49-F238E27FC236}">
                <a16:creationId xmlns:a16="http://schemas.microsoft.com/office/drawing/2014/main" id="{8B4EA941-FFA0-4DA4-814A-C7B5D3C84A9B}"/>
              </a:ext>
            </a:extLst>
          </p:cNvPr>
          <p:cNvSpPr/>
          <p:nvPr/>
        </p:nvSpPr>
        <p:spPr>
          <a:xfrm>
            <a:off x="2605507" y="3141573"/>
            <a:ext cx="1978090" cy="190344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Freeform: Shape 12">
            <a:extLst>
              <a:ext uri="{FF2B5EF4-FFF2-40B4-BE49-F238E27FC236}">
                <a16:creationId xmlns:a16="http://schemas.microsoft.com/office/drawing/2014/main" id="{AEC467DF-7903-4471-B686-1BF1E11B1E9D}"/>
              </a:ext>
            </a:extLst>
          </p:cNvPr>
          <p:cNvSpPr/>
          <p:nvPr/>
        </p:nvSpPr>
        <p:spPr>
          <a:xfrm>
            <a:off x="3617976" y="3758184"/>
            <a:ext cx="877824" cy="1124712"/>
          </a:xfrm>
          <a:custGeom>
            <a:avLst/>
            <a:gdLst>
              <a:gd name="connsiteX0" fmla="*/ 411480 w 877824"/>
              <a:gd name="connsiteY0" fmla="*/ 0 h 1124712"/>
              <a:gd name="connsiteX1" fmla="*/ 493776 w 877824"/>
              <a:gd name="connsiteY1" fmla="*/ 54864 h 1124712"/>
              <a:gd name="connsiteX2" fmla="*/ 566928 w 877824"/>
              <a:gd name="connsiteY2" fmla="*/ 100584 h 1124712"/>
              <a:gd name="connsiteX3" fmla="*/ 640080 w 877824"/>
              <a:gd name="connsiteY3" fmla="*/ 182880 h 1124712"/>
              <a:gd name="connsiteX4" fmla="*/ 694944 w 877824"/>
              <a:gd name="connsiteY4" fmla="*/ 228600 h 1124712"/>
              <a:gd name="connsiteX5" fmla="*/ 758952 w 877824"/>
              <a:gd name="connsiteY5" fmla="*/ 338328 h 1124712"/>
              <a:gd name="connsiteX6" fmla="*/ 786384 w 877824"/>
              <a:gd name="connsiteY6" fmla="*/ 420624 h 1124712"/>
              <a:gd name="connsiteX7" fmla="*/ 813816 w 877824"/>
              <a:gd name="connsiteY7" fmla="*/ 457200 h 1124712"/>
              <a:gd name="connsiteX8" fmla="*/ 832104 w 877824"/>
              <a:gd name="connsiteY8" fmla="*/ 512064 h 1124712"/>
              <a:gd name="connsiteX9" fmla="*/ 859536 w 877824"/>
              <a:gd name="connsiteY9" fmla="*/ 594360 h 1124712"/>
              <a:gd name="connsiteX10" fmla="*/ 877824 w 877824"/>
              <a:gd name="connsiteY10" fmla="*/ 713232 h 1124712"/>
              <a:gd name="connsiteX11" fmla="*/ 877824 w 877824"/>
              <a:gd name="connsiteY11" fmla="*/ 722376 h 1124712"/>
              <a:gd name="connsiteX12" fmla="*/ 859536 w 877824"/>
              <a:gd name="connsiteY12" fmla="*/ 777240 h 1124712"/>
              <a:gd name="connsiteX13" fmla="*/ 832104 w 877824"/>
              <a:gd name="connsiteY13" fmla="*/ 841248 h 1124712"/>
              <a:gd name="connsiteX14" fmla="*/ 758952 w 877824"/>
              <a:gd name="connsiteY14" fmla="*/ 914400 h 1124712"/>
              <a:gd name="connsiteX15" fmla="*/ 722376 w 877824"/>
              <a:gd name="connsiteY15" fmla="*/ 950976 h 1124712"/>
              <a:gd name="connsiteX16" fmla="*/ 685800 w 877824"/>
              <a:gd name="connsiteY16" fmla="*/ 996696 h 1124712"/>
              <a:gd name="connsiteX17" fmla="*/ 640080 w 877824"/>
              <a:gd name="connsiteY17" fmla="*/ 1042416 h 1124712"/>
              <a:gd name="connsiteX18" fmla="*/ 576072 w 877824"/>
              <a:gd name="connsiteY18" fmla="*/ 1097280 h 1124712"/>
              <a:gd name="connsiteX19" fmla="*/ 475488 w 877824"/>
              <a:gd name="connsiteY19" fmla="*/ 1115568 h 1124712"/>
              <a:gd name="connsiteX20" fmla="*/ 374904 w 877824"/>
              <a:gd name="connsiteY20" fmla="*/ 1124712 h 1124712"/>
              <a:gd name="connsiteX21" fmla="*/ 338328 w 877824"/>
              <a:gd name="connsiteY21" fmla="*/ 1106424 h 1124712"/>
              <a:gd name="connsiteX22" fmla="*/ 283464 w 877824"/>
              <a:gd name="connsiteY22" fmla="*/ 1106424 h 1124712"/>
              <a:gd name="connsiteX23" fmla="*/ 228600 w 877824"/>
              <a:gd name="connsiteY23" fmla="*/ 1106424 h 1124712"/>
              <a:gd name="connsiteX24" fmla="*/ 137160 w 877824"/>
              <a:gd name="connsiteY24" fmla="*/ 1078992 h 1124712"/>
              <a:gd name="connsiteX25" fmla="*/ 109728 w 877824"/>
              <a:gd name="connsiteY25" fmla="*/ 1078992 h 1124712"/>
              <a:gd name="connsiteX26" fmla="*/ 82296 w 877824"/>
              <a:gd name="connsiteY26" fmla="*/ 987552 h 1124712"/>
              <a:gd name="connsiteX27" fmla="*/ 45720 w 877824"/>
              <a:gd name="connsiteY27" fmla="*/ 877824 h 1124712"/>
              <a:gd name="connsiteX28" fmla="*/ 18288 w 877824"/>
              <a:gd name="connsiteY28" fmla="*/ 768096 h 1124712"/>
              <a:gd name="connsiteX29" fmla="*/ 0 w 877824"/>
              <a:gd name="connsiteY29" fmla="*/ 667512 h 1124712"/>
              <a:gd name="connsiteX30" fmla="*/ 0 w 877824"/>
              <a:gd name="connsiteY30" fmla="*/ 557784 h 1124712"/>
              <a:gd name="connsiteX31" fmla="*/ 0 w 877824"/>
              <a:gd name="connsiteY31" fmla="*/ 438912 h 1124712"/>
              <a:gd name="connsiteX32" fmla="*/ 18288 w 877824"/>
              <a:gd name="connsiteY32" fmla="*/ 365760 h 1124712"/>
              <a:gd name="connsiteX33" fmla="*/ 36576 w 877824"/>
              <a:gd name="connsiteY33" fmla="*/ 292608 h 1124712"/>
              <a:gd name="connsiteX34" fmla="*/ 54864 w 877824"/>
              <a:gd name="connsiteY34" fmla="*/ 210312 h 1124712"/>
              <a:gd name="connsiteX35" fmla="*/ 73152 w 877824"/>
              <a:gd name="connsiteY35" fmla="*/ 173736 h 1124712"/>
              <a:gd name="connsiteX36" fmla="*/ 91440 w 877824"/>
              <a:gd name="connsiteY36" fmla="*/ 128016 h 1124712"/>
              <a:gd name="connsiteX37" fmla="*/ 137160 w 877824"/>
              <a:gd name="connsiteY37" fmla="*/ 91440 h 1124712"/>
              <a:gd name="connsiteX38" fmla="*/ 237744 w 877824"/>
              <a:gd name="connsiteY38" fmla="*/ 54864 h 1124712"/>
              <a:gd name="connsiteX39" fmla="*/ 310896 w 877824"/>
              <a:gd name="connsiteY39" fmla="*/ 18288 h 1124712"/>
              <a:gd name="connsiteX40" fmla="*/ 411480 w 877824"/>
              <a:gd name="connsiteY40" fmla="*/ 0 h 112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77824" h="1124712">
                <a:moveTo>
                  <a:pt x="411480" y="0"/>
                </a:moveTo>
                <a:lnTo>
                  <a:pt x="493776" y="54864"/>
                </a:lnTo>
                <a:lnTo>
                  <a:pt x="566928" y="100584"/>
                </a:lnTo>
                <a:lnTo>
                  <a:pt x="640080" y="182880"/>
                </a:lnTo>
                <a:lnTo>
                  <a:pt x="694944" y="228600"/>
                </a:lnTo>
                <a:lnTo>
                  <a:pt x="758952" y="338328"/>
                </a:lnTo>
                <a:lnTo>
                  <a:pt x="786384" y="420624"/>
                </a:lnTo>
                <a:lnTo>
                  <a:pt x="813816" y="457200"/>
                </a:lnTo>
                <a:lnTo>
                  <a:pt x="832104" y="512064"/>
                </a:lnTo>
                <a:lnTo>
                  <a:pt x="859536" y="594360"/>
                </a:lnTo>
                <a:lnTo>
                  <a:pt x="877824" y="713232"/>
                </a:lnTo>
                <a:lnTo>
                  <a:pt x="877824" y="722376"/>
                </a:lnTo>
                <a:lnTo>
                  <a:pt x="859536" y="777240"/>
                </a:lnTo>
                <a:lnTo>
                  <a:pt x="832104" y="841248"/>
                </a:lnTo>
                <a:lnTo>
                  <a:pt x="758952" y="914400"/>
                </a:lnTo>
                <a:lnTo>
                  <a:pt x="722376" y="950976"/>
                </a:lnTo>
                <a:lnTo>
                  <a:pt x="685800" y="996696"/>
                </a:lnTo>
                <a:lnTo>
                  <a:pt x="640080" y="1042416"/>
                </a:lnTo>
                <a:lnTo>
                  <a:pt x="576072" y="1097280"/>
                </a:lnTo>
                <a:lnTo>
                  <a:pt x="475488" y="1115568"/>
                </a:lnTo>
                <a:lnTo>
                  <a:pt x="374904" y="1124712"/>
                </a:lnTo>
                <a:lnTo>
                  <a:pt x="338328" y="1106424"/>
                </a:lnTo>
                <a:lnTo>
                  <a:pt x="283464" y="1106424"/>
                </a:lnTo>
                <a:lnTo>
                  <a:pt x="228600" y="1106424"/>
                </a:lnTo>
                <a:lnTo>
                  <a:pt x="137160" y="1078992"/>
                </a:lnTo>
                <a:lnTo>
                  <a:pt x="109728" y="1078992"/>
                </a:lnTo>
                <a:lnTo>
                  <a:pt x="82296" y="987552"/>
                </a:lnTo>
                <a:lnTo>
                  <a:pt x="45720" y="877824"/>
                </a:lnTo>
                <a:lnTo>
                  <a:pt x="18288" y="768096"/>
                </a:lnTo>
                <a:lnTo>
                  <a:pt x="0" y="667512"/>
                </a:lnTo>
                <a:lnTo>
                  <a:pt x="0" y="557784"/>
                </a:lnTo>
                <a:lnTo>
                  <a:pt x="0" y="438912"/>
                </a:lnTo>
                <a:lnTo>
                  <a:pt x="18288" y="365760"/>
                </a:lnTo>
                <a:lnTo>
                  <a:pt x="36576" y="292608"/>
                </a:lnTo>
                <a:lnTo>
                  <a:pt x="54864" y="210312"/>
                </a:lnTo>
                <a:lnTo>
                  <a:pt x="73152" y="173736"/>
                </a:lnTo>
                <a:lnTo>
                  <a:pt x="91440" y="128016"/>
                </a:lnTo>
                <a:lnTo>
                  <a:pt x="137160" y="91440"/>
                </a:lnTo>
                <a:lnTo>
                  <a:pt x="237744" y="54864"/>
                </a:lnTo>
                <a:lnTo>
                  <a:pt x="310896" y="18288"/>
                </a:lnTo>
                <a:lnTo>
                  <a:pt x="411480" y="0"/>
                </a:lnTo>
                <a:close/>
              </a:path>
            </a:pathLst>
          </a:custGeom>
          <a:solidFill>
            <a:srgbClr val="0000FF">
              <a:alpha val="20000"/>
            </a:srgbClr>
          </a:solid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182339E-7911-4B51-B47E-5C742C477A43}"/>
              </a:ext>
            </a:extLst>
          </p:cNvPr>
          <p:cNvSpPr/>
          <p:nvPr/>
        </p:nvSpPr>
        <p:spPr>
          <a:xfrm>
            <a:off x="2605508" y="5994766"/>
            <a:ext cx="1762277" cy="390697"/>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D4811F01-2840-413A-B407-35CE26CD3FB0}"/>
              </a:ext>
            </a:extLst>
          </p:cNvPr>
          <p:cNvCxnSpPr>
            <a:stCxn id="13" idx="22"/>
          </p:cNvCxnSpPr>
          <p:nvPr/>
        </p:nvCxnSpPr>
        <p:spPr>
          <a:xfrm flipH="1">
            <a:off x="3499104" y="4864609"/>
            <a:ext cx="402336" cy="1130157"/>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A153AFD1-92DF-40C8-B85F-2336558FD36C}"/>
                  </a:ext>
                </a:extLst>
              </p:cNvPr>
              <p:cNvSpPr/>
              <p:nvPr/>
            </p:nvSpPr>
            <p:spPr>
              <a:xfrm>
                <a:off x="5686127" y="6330634"/>
                <a:ext cx="3273397" cy="430695"/>
              </a:xfrm>
              <a:prstGeom prst="rect">
                <a:avLst/>
              </a:prstGeom>
            </p:spPr>
            <p:txBody>
              <a:bodyPr wrap="none">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r>
                          <m:rPr>
                            <m:brk m:alnAt="7"/>
                          </m:rPr>
                          <a:rPr lang="en-US" i="1">
                            <a:latin typeface="Cambria Math" panose="02040503050406030204" pitchFamily="18" charset="0"/>
                            <a:ea typeface="Cambria Math" panose="02040503050406030204" pitchFamily="18" charset="0"/>
                          </a:rPr>
                          <m:t>}</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e>
                            </m:d>
                          </m:e>
                          <m:sup>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𝑇</m:t>
                                </m:r>
                              </m:e>
                            </m:d>
                          </m:sup>
                        </m:sSup>
                        <m:r>
                          <a:rPr lang="en-US" b="1">
                            <a:latin typeface="Cambria Math" panose="02040503050406030204" pitchFamily="18" charset="0"/>
                          </a:rPr>
                          <m:t>𝐇</m:t>
                        </m:r>
                        <m:d>
                          <m:dPr>
                            <m:ctrlPr>
                              <a:rPr lang="en-US" i="1">
                                <a:latin typeface="Cambria Math" panose="02040503050406030204" pitchFamily="18" charset="0"/>
                              </a:rPr>
                            </m:ctrlPr>
                          </m:dPr>
                          <m:e>
                            <m:r>
                              <a:rPr lang="en-US" i="1">
                                <a:latin typeface="Cambria Math" panose="02040503050406030204" pitchFamily="18" charset="0"/>
                              </a:rPr>
                              <m:t>𝑇</m:t>
                            </m:r>
                          </m:e>
                        </m:d>
                      </m:e>
                    </m:nary>
                  </m:oMath>
                </a14:m>
                <a:r>
                  <a:rPr lang="en-US" dirty="0"/>
                  <a:t> </a:t>
                </a:r>
              </a:p>
            </p:txBody>
          </p:sp>
        </mc:Choice>
        <mc:Fallback xmlns="">
          <p:sp>
            <p:nvSpPr>
              <p:cNvPr id="39" name="Rectangle 38">
                <a:extLst>
                  <a:ext uri="{FF2B5EF4-FFF2-40B4-BE49-F238E27FC236}">
                    <a16:creationId xmlns:a16="http://schemas.microsoft.com/office/drawing/2014/main" id="{A153AFD1-92DF-40C8-B85F-2336558FD36C}"/>
                  </a:ext>
                </a:extLst>
              </p:cNvPr>
              <p:cNvSpPr>
                <a:spLocks noRot="1" noChangeAspect="1" noMove="1" noResize="1" noEditPoints="1" noAdjustHandles="1" noChangeArrowheads="1" noChangeShapeType="1" noTextEdit="1"/>
              </p:cNvSpPr>
              <p:nvPr/>
            </p:nvSpPr>
            <p:spPr>
              <a:xfrm>
                <a:off x="5686127" y="6330634"/>
                <a:ext cx="3273397" cy="430695"/>
              </a:xfrm>
              <a:prstGeom prst="rect">
                <a:avLst/>
              </a:prstGeom>
              <a:blipFill>
                <a:blip r:embed="rId6"/>
                <a:stretch>
                  <a:fillRect t="-85714" b="-1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80B2937-C9A8-4C71-9860-BC5373943AB6}"/>
                  </a:ext>
                </a:extLst>
              </p:cNvPr>
              <p:cNvSpPr txBox="1"/>
              <p:nvPr/>
            </p:nvSpPr>
            <p:spPr>
              <a:xfrm>
                <a:off x="4692076" y="2949931"/>
                <a:ext cx="293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oMath>
                  </m:oMathPara>
                </a14:m>
                <a:endParaRPr lang="en-US" dirty="0"/>
              </a:p>
            </p:txBody>
          </p:sp>
        </mc:Choice>
        <mc:Fallback xmlns="">
          <p:sp>
            <p:nvSpPr>
              <p:cNvPr id="40" name="TextBox 39">
                <a:extLst>
                  <a:ext uri="{FF2B5EF4-FFF2-40B4-BE49-F238E27FC236}">
                    <a16:creationId xmlns:a16="http://schemas.microsoft.com/office/drawing/2014/main" id="{B80B2937-C9A8-4C71-9860-BC5373943AB6}"/>
                  </a:ext>
                </a:extLst>
              </p:cNvPr>
              <p:cNvSpPr txBox="1">
                <a:spLocks noRot="1" noChangeAspect="1" noMove="1" noResize="1" noEditPoints="1" noAdjustHandles="1" noChangeArrowheads="1" noChangeShapeType="1" noTextEdit="1"/>
              </p:cNvSpPr>
              <p:nvPr/>
            </p:nvSpPr>
            <p:spPr>
              <a:xfrm>
                <a:off x="4692076" y="2949931"/>
                <a:ext cx="293863" cy="276999"/>
              </a:xfrm>
              <a:prstGeom prst="rect">
                <a:avLst/>
              </a:prstGeom>
              <a:blipFill>
                <a:blip r:embed="rId7"/>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EAB04FC-6898-49AB-811B-2A957D84422D}"/>
                  </a:ext>
                </a:extLst>
              </p:cNvPr>
              <p:cNvSpPr txBox="1"/>
              <p:nvPr/>
            </p:nvSpPr>
            <p:spPr>
              <a:xfrm>
                <a:off x="5585983" y="3758596"/>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oMath>
                  </m:oMathPara>
                </a14:m>
                <a:endParaRPr lang="en-US" dirty="0"/>
              </a:p>
            </p:txBody>
          </p:sp>
        </mc:Choice>
        <mc:Fallback xmlns="">
          <p:sp>
            <p:nvSpPr>
              <p:cNvPr id="41" name="TextBox 40">
                <a:extLst>
                  <a:ext uri="{FF2B5EF4-FFF2-40B4-BE49-F238E27FC236}">
                    <a16:creationId xmlns:a16="http://schemas.microsoft.com/office/drawing/2014/main" id="{5EAB04FC-6898-49AB-811B-2A957D84422D}"/>
                  </a:ext>
                </a:extLst>
              </p:cNvPr>
              <p:cNvSpPr txBox="1">
                <a:spLocks noRot="1" noChangeAspect="1" noMove="1" noResize="1" noEditPoints="1" noAdjustHandles="1" noChangeArrowheads="1" noChangeShapeType="1" noTextEdit="1"/>
              </p:cNvSpPr>
              <p:nvPr/>
            </p:nvSpPr>
            <p:spPr>
              <a:xfrm>
                <a:off x="5585983" y="3758596"/>
                <a:ext cx="299184" cy="276999"/>
              </a:xfrm>
              <a:prstGeom prst="rect">
                <a:avLst/>
              </a:prstGeom>
              <a:blipFill>
                <a:blip r:embed="rId8"/>
                <a:stretch>
                  <a:fillRect l="-16667"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6558E39-0920-4E67-BC71-F1CFE1C92F71}"/>
                  </a:ext>
                </a:extLst>
              </p:cNvPr>
              <p:cNvSpPr txBox="1"/>
              <p:nvPr/>
            </p:nvSpPr>
            <p:spPr>
              <a:xfrm>
                <a:off x="5061550" y="5223367"/>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oMath>
                  </m:oMathPara>
                </a14:m>
                <a:endParaRPr lang="en-US" dirty="0"/>
              </a:p>
            </p:txBody>
          </p:sp>
        </mc:Choice>
        <mc:Fallback xmlns="">
          <p:sp>
            <p:nvSpPr>
              <p:cNvPr id="42" name="TextBox 41">
                <a:extLst>
                  <a:ext uri="{FF2B5EF4-FFF2-40B4-BE49-F238E27FC236}">
                    <a16:creationId xmlns:a16="http://schemas.microsoft.com/office/drawing/2014/main" id="{56558E39-0920-4E67-BC71-F1CFE1C92F71}"/>
                  </a:ext>
                </a:extLst>
              </p:cNvPr>
              <p:cNvSpPr txBox="1">
                <a:spLocks noRot="1" noChangeAspect="1" noMove="1" noResize="1" noEditPoints="1" noAdjustHandles="1" noChangeArrowheads="1" noChangeShapeType="1" noTextEdit="1"/>
              </p:cNvSpPr>
              <p:nvPr/>
            </p:nvSpPr>
            <p:spPr>
              <a:xfrm>
                <a:off x="5061550" y="5223367"/>
                <a:ext cx="299184" cy="276999"/>
              </a:xfrm>
              <a:prstGeom prst="rect">
                <a:avLst/>
              </a:prstGeom>
              <a:blipFill>
                <a:blip r:embed="rId9"/>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6D0E8FC-A62D-49EA-8A1A-B98806829253}"/>
                  </a:ext>
                </a:extLst>
              </p:cNvPr>
              <p:cNvSpPr txBox="1"/>
              <p:nvPr/>
            </p:nvSpPr>
            <p:spPr>
              <a:xfrm>
                <a:off x="2347437" y="4978099"/>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oMath>
                  </m:oMathPara>
                </a14:m>
                <a:endParaRPr lang="en-US" dirty="0"/>
              </a:p>
            </p:txBody>
          </p:sp>
        </mc:Choice>
        <mc:Fallback xmlns="">
          <p:sp>
            <p:nvSpPr>
              <p:cNvPr id="43" name="TextBox 42">
                <a:extLst>
                  <a:ext uri="{FF2B5EF4-FFF2-40B4-BE49-F238E27FC236}">
                    <a16:creationId xmlns:a16="http://schemas.microsoft.com/office/drawing/2014/main" id="{B6D0E8FC-A62D-49EA-8A1A-B98806829253}"/>
                  </a:ext>
                </a:extLst>
              </p:cNvPr>
              <p:cNvSpPr txBox="1">
                <a:spLocks noRot="1" noChangeAspect="1" noMove="1" noResize="1" noEditPoints="1" noAdjustHandles="1" noChangeArrowheads="1" noChangeShapeType="1" noTextEdit="1"/>
              </p:cNvSpPr>
              <p:nvPr/>
            </p:nvSpPr>
            <p:spPr>
              <a:xfrm>
                <a:off x="2347437" y="4978099"/>
                <a:ext cx="299184" cy="276999"/>
              </a:xfrm>
              <a:prstGeom prst="rect">
                <a:avLst/>
              </a:prstGeom>
              <a:blipFill>
                <a:blip r:embed="rId10"/>
                <a:stretch>
                  <a:fillRect l="-16667"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668043A-24CF-4749-8E0D-837919DCC350}"/>
                  </a:ext>
                </a:extLst>
              </p:cNvPr>
              <p:cNvSpPr txBox="1"/>
              <p:nvPr/>
            </p:nvSpPr>
            <p:spPr>
              <a:xfrm>
                <a:off x="2226100" y="3422054"/>
                <a:ext cx="2991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oMath>
                  </m:oMathPara>
                </a14:m>
                <a:endParaRPr lang="en-US" dirty="0"/>
              </a:p>
            </p:txBody>
          </p:sp>
        </mc:Choice>
        <mc:Fallback xmlns="">
          <p:sp>
            <p:nvSpPr>
              <p:cNvPr id="44" name="TextBox 43">
                <a:extLst>
                  <a:ext uri="{FF2B5EF4-FFF2-40B4-BE49-F238E27FC236}">
                    <a16:creationId xmlns:a16="http://schemas.microsoft.com/office/drawing/2014/main" id="{D668043A-24CF-4749-8E0D-837919DCC350}"/>
                  </a:ext>
                </a:extLst>
              </p:cNvPr>
              <p:cNvSpPr txBox="1">
                <a:spLocks noRot="1" noChangeAspect="1" noMove="1" noResize="1" noEditPoints="1" noAdjustHandles="1" noChangeArrowheads="1" noChangeShapeType="1" noTextEdit="1"/>
              </p:cNvSpPr>
              <p:nvPr/>
            </p:nvSpPr>
            <p:spPr>
              <a:xfrm>
                <a:off x="2226100" y="3422054"/>
                <a:ext cx="299184" cy="276999"/>
              </a:xfrm>
              <a:prstGeom prst="rect">
                <a:avLst/>
              </a:prstGeom>
              <a:blipFill>
                <a:blip r:embed="rId11"/>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B18D392-068F-458E-AB0C-D57104D63EA8}"/>
                  </a:ext>
                </a:extLst>
              </p:cNvPr>
              <p:cNvSpPr txBox="1"/>
              <p:nvPr/>
            </p:nvSpPr>
            <p:spPr>
              <a:xfrm>
                <a:off x="2558580" y="3126895"/>
                <a:ext cx="3089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oMath>
                  </m:oMathPara>
                </a14:m>
                <a:endParaRPr lang="en-US" dirty="0"/>
              </a:p>
            </p:txBody>
          </p:sp>
        </mc:Choice>
        <mc:Fallback xmlns="">
          <p:sp>
            <p:nvSpPr>
              <p:cNvPr id="45" name="TextBox 44">
                <a:extLst>
                  <a:ext uri="{FF2B5EF4-FFF2-40B4-BE49-F238E27FC236}">
                    <a16:creationId xmlns:a16="http://schemas.microsoft.com/office/drawing/2014/main" id="{9B18D392-068F-458E-AB0C-D57104D63EA8}"/>
                  </a:ext>
                </a:extLst>
              </p:cNvPr>
              <p:cNvSpPr txBox="1">
                <a:spLocks noRot="1" noChangeAspect="1" noMove="1" noResize="1" noEditPoints="1" noAdjustHandles="1" noChangeArrowheads="1" noChangeShapeType="1" noTextEdit="1"/>
              </p:cNvSpPr>
              <p:nvPr/>
            </p:nvSpPr>
            <p:spPr>
              <a:xfrm>
                <a:off x="2558580" y="3126895"/>
                <a:ext cx="308931" cy="276999"/>
              </a:xfrm>
              <a:prstGeom prst="rect">
                <a:avLst/>
              </a:prstGeom>
              <a:blipFill>
                <a:blip r:embed="rId12"/>
                <a:stretch>
                  <a:fillRect l="-1153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6B9FB23-B97A-44F7-A116-5FD78409BE53}"/>
                  </a:ext>
                </a:extLst>
              </p:cNvPr>
              <p:cNvSpPr txBox="1"/>
              <p:nvPr/>
            </p:nvSpPr>
            <p:spPr>
              <a:xfrm rot="18259847">
                <a:off x="2384016" y="3290076"/>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46" name="TextBox 45">
                <a:extLst>
                  <a:ext uri="{FF2B5EF4-FFF2-40B4-BE49-F238E27FC236}">
                    <a16:creationId xmlns:a16="http://schemas.microsoft.com/office/drawing/2014/main" id="{F6B9FB23-B97A-44F7-A116-5FD78409BE53}"/>
                  </a:ext>
                </a:extLst>
              </p:cNvPr>
              <p:cNvSpPr txBox="1">
                <a:spLocks noRot="1" noChangeAspect="1" noMove="1" noResize="1" noEditPoints="1" noAdjustHandles="1" noChangeArrowheads="1" noChangeShapeType="1" noTextEdit="1"/>
              </p:cNvSpPr>
              <p:nvPr/>
            </p:nvSpPr>
            <p:spPr>
              <a:xfrm rot="18259847">
                <a:off x="2384016" y="3290076"/>
                <a:ext cx="226023" cy="27699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E11F23C-D7D4-4C22-A126-4F6F0AE3283B}"/>
                  </a:ext>
                </a:extLst>
              </p:cNvPr>
              <p:cNvSpPr txBox="1"/>
              <p:nvPr/>
            </p:nvSpPr>
            <p:spPr>
              <a:xfrm>
                <a:off x="6397752" y="5365947"/>
                <a:ext cx="3895344" cy="369332"/>
              </a:xfrm>
              <a:prstGeom prst="rect">
                <a:avLst/>
              </a:prstGeom>
              <a:noFill/>
            </p:spPr>
            <p:txBody>
              <a:bodyPr wrap="square" rtlCol="0">
                <a:spAutoFit/>
              </a:bodyPr>
              <a:lstStyle/>
              <a:p>
                <a14:m>
                  <m:oMath xmlns:m="http://schemas.openxmlformats.org/officeDocument/2006/math">
                    <m:r>
                      <a:rPr lang="en-US" i="1" dirty="0">
                        <a:solidFill>
                          <a:srgbClr val="0000FF"/>
                        </a:solidFill>
                        <a:latin typeface="Cambria Math" panose="02040503050406030204" pitchFamily="18" charset="0"/>
                      </a:rPr>
                      <m:t>𝑇</m:t>
                    </m:r>
                  </m:oMath>
                </a14:m>
                <a:r>
                  <a:rPr lang="en-US" dirty="0">
                    <a:solidFill>
                      <a:srgbClr val="0000FF"/>
                    </a:solidFill>
                  </a:rPr>
                  <a:t> denotes any subset of </a:t>
                </a:r>
                <a14:m>
                  <m:oMath xmlns:m="http://schemas.openxmlformats.org/officeDocument/2006/math">
                    <m:r>
                      <m:rPr>
                        <m:brk m:alnAt="7"/>
                      </m:rPr>
                      <a:rPr lang="en-US" i="1">
                        <a:solidFill>
                          <a:srgbClr val="0000FF"/>
                        </a:solidFill>
                        <a:latin typeface="Cambria Math" panose="02040503050406030204" pitchFamily="18" charset="0"/>
                        <a:ea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𝑋</m:t>
                        </m:r>
                      </m:e>
                      <m:sub>
                        <m:r>
                          <a:rPr lang="en-US" i="1">
                            <a:solidFill>
                              <a:srgbClr val="0000FF"/>
                            </a:solidFill>
                            <a:latin typeface="Cambria Math" panose="02040503050406030204" pitchFamily="18" charset="0"/>
                          </a:rPr>
                          <m:t>1</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𝑋</m:t>
                        </m:r>
                      </m:e>
                      <m:sub>
                        <m:r>
                          <a:rPr lang="en-US" i="1">
                            <a:solidFill>
                              <a:srgbClr val="0000FF"/>
                            </a:solidFill>
                            <a:latin typeface="Cambria Math" panose="02040503050406030204" pitchFamily="18" charset="0"/>
                          </a:rPr>
                          <m:t>2</m:t>
                        </m:r>
                      </m:sub>
                    </m:sSub>
                    <m:r>
                      <a:rPr lang="en-US" i="1">
                        <a:solidFill>
                          <a:srgbClr val="0000FF"/>
                        </a:solidFill>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𝑋</m:t>
                        </m:r>
                      </m:e>
                      <m:sub>
                        <m:r>
                          <a:rPr lang="en-US" i="1">
                            <a:solidFill>
                              <a:srgbClr val="0000FF"/>
                            </a:solidFill>
                            <a:latin typeface="Cambria Math" panose="02040503050406030204" pitchFamily="18" charset="0"/>
                          </a:rPr>
                          <m:t>𝑘</m:t>
                        </m:r>
                      </m:sub>
                    </m:sSub>
                  </m:oMath>
                </a14:m>
                <a:r>
                  <a:rPr lang="en-US" dirty="0">
                    <a:solidFill>
                      <a:srgbClr val="0000FF"/>
                    </a:solidFill>
                  </a:rPr>
                  <a:t>}</a:t>
                </a:r>
              </a:p>
            </p:txBody>
          </p:sp>
        </mc:Choice>
        <mc:Fallback xmlns="">
          <p:sp>
            <p:nvSpPr>
              <p:cNvPr id="47" name="TextBox 46">
                <a:extLst>
                  <a:ext uri="{FF2B5EF4-FFF2-40B4-BE49-F238E27FC236}">
                    <a16:creationId xmlns:a16="http://schemas.microsoft.com/office/drawing/2014/main" id="{DE11F23C-D7D4-4C22-A126-4F6F0AE3283B}"/>
                  </a:ext>
                </a:extLst>
              </p:cNvPr>
              <p:cNvSpPr txBox="1">
                <a:spLocks noRot="1" noChangeAspect="1" noMove="1" noResize="1" noEditPoints="1" noAdjustHandles="1" noChangeArrowheads="1" noChangeShapeType="1" noTextEdit="1"/>
              </p:cNvSpPr>
              <p:nvPr/>
            </p:nvSpPr>
            <p:spPr>
              <a:xfrm>
                <a:off x="6397752" y="5365947"/>
                <a:ext cx="3895344" cy="369332"/>
              </a:xfrm>
              <a:prstGeom prst="rect">
                <a:avLst/>
              </a:prstGeom>
              <a:blipFill>
                <a:blip r:embed="rId14"/>
                <a:stretch>
                  <a:fillRect t="-6667" b="-23333"/>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E73BB5D8-C07C-4861-BC42-D399CE313FC5}"/>
              </a:ext>
            </a:extLst>
          </p:cNvPr>
          <p:cNvSpPr/>
          <p:nvPr/>
        </p:nvSpPr>
        <p:spPr>
          <a:xfrm>
            <a:off x="8510016" y="5954768"/>
            <a:ext cx="310896" cy="409629"/>
          </a:xfrm>
          <a:prstGeom prst="rect">
            <a:avLst/>
          </a:prstGeom>
          <a:noFill/>
          <a:ln w="190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FC9D7028-6427-4B8D-ACC0-C0A225682D83}"/>
              </a:ext>
            </a:extLst>
          </p:cNvPr>
          <p:cNvCxnSpPr>
            <a:cxnSpLocks/>
            <a:stCxn id="47" idx="2"/>
            <a:endCxn id="48" idx="0"/>
          </p:cNvCxnSpPr>
          <p:nvPr/>
        </p:nvCxnSpPr>
        <p:spPr>
          <a:xfrm>
            <a:off x="8345424" y="5735279"/>
            <a:ext cx="320040" cy="219488"/>
          </a:xfrm>
          <a:prstGeom prst="straightConnector1">
            <a:avLst/>
          </a:prstGeom>
          <a:ln w="1905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116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2820049" y="746125"/>
            <a:ext cx="3805529" cy="585418"/>
          </a:xfrm>
          <a:prstGeom prst="rect">
            <a:avLst/>
          </a:prstGeom>
          <a:noFill/>
          <a:ln w="9525">
            <a:noFill/>
            <a:miter lim="800000"/>
            <a:headEnd/>
            <a:tailEnd/>
          </a:ln>
        </p:spPr>
        <p:txBody>
          <a:bodyPr wrap="none" lIns="92075" tIns="46038" rIns="92075" bIns="46038">
            <a:spAutoFit/>
          </a:bodyPr>
          <a:lstStyle/>
          <a:p>
            <a:pPr algn="ctr" eaLnBrk="0" hangingPunct="0">
              <a:spcBef>
                <a:spcPct val="0"/>
              </a:spcBef>
            </a:pPr>
            <a:r>
              <a:rPr lang="en-US" sz="3200" b="1">
                <a:solidFill>
                  <a:schemeClr val="tx2"/>
                </a:solidFill>
                <a:latin typeface="Arial" pitchFamily="34" charset="0"/>
              </a:rPr>
              <a:t>Acknowledgments</a:t>
            </a:r>
          </a:p>
        </p:txBody>
      </p:sp>
      <p:sp>
        <p:nvSpPr>
          <p:cNvPr id="37891" name="Rectangle 3"/>
          <p:cNvSpPr>
            <a:spLocks noChangeArrowheads="1"/>
          </p:cNvSpPr>
          <p:nvPr/>
        </p:nvSpPr>
        <p:spPr bwMode="auto">
          <a:xfrm>
            <a:off x="2573449" y="1594379"/>
            <a:ext cx="7693025" cy="3970960"/>
          </a:xfrm>
          <a:prstGeom prst="rect">
            <a:avLst/>
          </a:prstGeom>
          <a:noFill/>
          <a:ln w="9525">
            <a:noFill/>
            <a:miter lim="800000"/>
            <a:headEnd/>
            <a:tailEnd/>
          </a:ln>
        </p:spPr>
        <p:txBody>
          <a:bodyPr lIns="92075" tIns="46038" rIns="92075" bIns="46038">
            <a:spAutoFit/>
          </a:bodyPr>
          <a:lstStyle/>
          <a:p>
            <a:pPr eaLnBrk="0" hangingPunct="0">
              <a:spcBef>
                <a:spcPct val="0"/>
              </a:spcBef>
            </a:pPr>
            <a:r>
              <a:rPr lang="en-US" dirty="0">
                <a:solidFill>
                  <a:schemeClr val="tx2"/>
                </a:solidFill>
                <a:latin typeface="Arial" pitchFamily="34" charset="0"/>
              </a:rPr>
              <a:t>Dr. John Fisher		Dr. Weifeng Liu</a:t>
            </a:r>
          </a:p>
          <a:p>
            <a:pPr eaLnBrk="0" hangingPunct="0">
              <a:spcBef>
                <a:spcPct val="0"/>
              </a:spcBef>
            </a:pPr>
            <a:r>
              <a:rPr lang="en-US" dirty="0">
                <a:solidFill>
                  <a:schemeClr val="tx2"/>
                </a:solidFill>
                <a:latin typeface="Arial" pitchFamily="34" charset="0"/>
              </a:rPr>
              <a:t>Dr. </a:t>
            </a:r>
            <a:r>
              <a:rPr lang="en-US" dirty="0" err="1">
                <a:solidFill>
                  <a:schemeClr val="tx2"/>
                </a:solidFill>
                <a:latin typeface="Arial" pitchFamily="34" charset="0"/>
              </a:rPr>
              <a:t>Dongxin</a:t>
            </a:r>
            <a:r>
              <a:rPr lang="en-US" dirty="0">
                <a:solidFill>
                  <a:schemeClr val="tx2"/>
                </a:solidFill>
                <a:latin typeface="Arial" pitchFamily="34" charset="0"/>
              </a:rPr>
              <a:t> Xu		Dr. Sohan Seth</a:t>
            </a:r>
          </a:p>
          <a:p>
            <a:pPr eaLnBrk="0" hangingPunct="0">
              <a:spcBef>
                <a:spcPct val="0"/>
              </a:spcBef>
            </a:pPr>
            <a:r>
              <a:rPr lang="en-US" dirty="0">
                <a:solidFill>
                  <a:schemeClr val="tx2"/>
                </a:solidFill>
                <a:latin typeface="Arial" pitchFamily="34" charset="0"/>
              </a:rPr>
              <a:t>Dr. Ken Hild		Dr. </a:t>
            </a:r>
            <a:r>
              <a:rPr lang="en-US" dirty="0" err="1">
                <a:solidFill>
                  <a:schemeClr val="tx2"/>
                </a:solidFill>
                <a:latin typeface="Arial" pitchFamily="34" charset="0"/>
              </a:rPr>
              <a:t>Badong</a:t>
            </a:r>
            <a:r>
              <a:rPr lang="en-US" dirty="0">
                <a:solidFill>
                  <a:schemeClr val="tx2"/>
                </a:solidFill>
                <a:latin typeface="Arial" pitchFamily="34" charset="0"/>
              </a:rPr>
              <a:t> Chen</a:t>
            </a:r>
          </a:p>
          <a:p>
            <a:pPr eaLnBrk="0" hangingPunct="0">
              <a:spcBef>
                <a:spcPct val="0"/>
              </a:spcBef>
            </a:pPr>
            <a:r>
              <a:rPr lang="en-US" dirty="0">
                <a:solidFill>
                  <a:schemeClr val="tx2"/>
                </a:solidFill>
                <a:latin typeface="Arial" pitchFamily="34" charset="0"/>
              </a:rPr>
              <a:t>Dr. Deniz Erdogmus	Dr. Erion </a:t>
            </a:r>
            <a:r>
              <a:rPr lang="en-US" dirty="0" err="1">
                <a:solidFill>
                  <a:schemeClr val="tx2"/>
                </a:solidFill>
                <a:latin typeface="Arial" pitchFamily="34" charset="0"/>
              </a:rPr>
              <a:t>Hassanbelliu</a:t>
            </a:r>
            <a:endParaRPr lang="en-US" dirty="0">
              <a:solidFill>
                <a:schemeClr val="tx2"/>
              </a:solidFill>
              <a:latin typeface="Arial" pitchFamily="34" charset="0"/>
            </a:endParaRPr>
          </a:p>
          <a:p>
            <a:pPr eaLnBrk="0" hangingPunct="0">
              <a:spcBef>
                <a:spcPct val="0"/>
              </a:spcBef>
            </a:pPr>
            <a:r>
              <a:rPr lang="en-US" dirty="0">
                <a:solidFill>
                  <a:schemeClr val="tx2"/>
                </a:solidFill>
                <a:latin typeface="Arial" pitchFamily="34" charset="0"/>
              </a:rPr>
              <a:t>Dr. </a:t>
            </a:r>
            <a:r>
              <a:rPr lang="en-US" dirty="0" err="1">
                <a:solidFill>
                  <a:schemeClr val="tx2"/>
                </a:solidFill>
                <a:latin typeface="Arial" pitchFamily="34" charset="0"/>
              </a:rPr>
              <a:t>Puskal</a:t>
            </a:r>
            <a:r>
              <a:rPr lang="en-US" dirty="0">
                <a:solidFill>
                  <a:schemeClr val="tx2"/>
                </a:solidFill>
                <a:latin typeface="Arial" pitchFamily="34" charset="0"/>
              </a:rPr>
              <a:t> Pokharel            Dr. </a:t>
            </a:r>
            <a:r>
              <a:rPr lang="en-US" b="1" dirty="0">
                <a:solidFill>
                  <a:schemeClr val="tx2"/>
                </a:solidFill>
                <a:latin typeface="Arial" pitchFamily="34" charset="0"/>
              </a:rPr>
              <a:t>Luis Sanchez Giraldo</a:t>
            </a:r>
          </a:p>
          <a:p>
            <a:pPr eaLnBrk="0" hangingPunct="0">
              <a:spcBef>
                <a:spcPct val="0"/>
              </a:spcBef>
            </a:pPr>
            <a:r>
              <a:rPr lang="en-US" dirty="0">
                <a:solidFill>
                  <a:schemeClr val="tx2"/>
                </a:solidFill>
                <a:latin typeface="Arial" pitchFamily="34" charset="0"/>
              </a:rPr>
              <a:t>Dr. Weifeng Liu		Dr. Austin Brockmeier</a:t>
            </a:r>
          </a:p>
          <a:p>
            <a:pPr eaLnBrk="0" hangingPunct="0">
              <a:spcBef>
                <a:spcPct val="0"/>
              </a:spcBef>
            </a:pPr>
            <a:r>
              <a:rPr lang="en-US" dirty="0">
                <a:solidFill>
                  <a:schemeClr val="tx2"/>
                </a:solidFill>
                <a:latin typeface="Arial" pitchFamily="34" charset="0"/>
              </a:rPr>
              <a:t>Dr. Jianwu Xu		Dr. Evan Kriminger</a:t>
            </a:r>
          </a:p>
          <a:p>
            <a:pPr eaLnBrk="0" hangingPunct="0">
              <a:spcBef>
                <a:spcPct val="0"/>
              </a:spcBef>
            </a:pPr>
            <a:r>
              <a:rPr lang="en-US" dirty="0">
                <a:solidFill>
                  <a:schemeClr val="tx2"/>
                </a:solidFill>
                <a:latin typeface="Arial" pitchFamily="34" charset="0"/>
              </a:rPr>
              <a:t>Dr. </a:t>
            </a:r>
            <a:r>
              <a:rPr lang="en-US" dirty="0" err="1">
                <a:solidFill>
                  <a:schemeClr val="tx2"/>
                </a:solidFill>
                <a:latin typeface="Arial" pitchFamily="34" charset="0"/>
              </a:rPr>
              <a:t>Kyu</a:t>
            </a:r>
            <a:r>
              <a:rPr lang="en-US" dirty="0">
                <a:solidFill>
                  <a:schemeClr val="tx2"/>
                </a:solidFill>
                <a:latin typeface="Arial" pitchFamily="34" charset="0"/>
              </a:rPr>
              <a:t>-Hwa </a:t>
            </a:r>
            <a:r>
              <a:rPr lang="en-US" dirty="0" err="1">
                <a:solidFill>
                  <a:schemeClr val="tx2"/>
                </a:solidFill>
                <a:latin typeface="Arial" pitchFamily="34" charset="0"/>
              </a:rPr>
              <a:t>Jeong</a:t>
            </a:r>
            <a:r>
              <a:rPr lang="en-US" dirty="0">
                <a:solidFill>
                  <a:schemeClr val="tx2"/>
                </a:solidFill>
                <a:latin typeface="Arial" pitchFamily="34" charset="0"/>
              </a:rPr>
              <a:t>	Dr. </a:t>
            </a:r>
            <a:r>
              <a:rPr lang="en-US" b="1" dirty="0">
                <a:solidFill>
                  <a:schemeClr val="tx2"/>
                </a:solidFill>
                <a:latin typeface="Arial" pitchFamily="34" charset="0"/>
              </a:rPr>
              <a:t>Isaac Sledge</a:t>
            </a:r>
          </a:p>
          <a:p>
            <a:pPr eaLnBrk="0" hangingPunct="0">
              <a:spcBef>
                <a:spcPct val="0"/>
              </a:spcBef>
            </a:pPr>
            <a:r>
              <a:rPr lang="en-US" dirty="0">
                <a:solidFill>
                  <a:schemeClr val="tx2"/>
                </a:solidFill>
                <a:latin typeface="Arial" pitchFamily="34" charset="0"/>
              </a:rPr>
              <a:t>Dr. Sudhir Rao		</a:t>
            </a:r>
            <a:r>
              <a:rPr lang="en-US" b="1" dirty="0" err="1">
                <a:solidFill>
                  <a:schemeClr val="tx2"/>
                </a:solidFill>
                <a:latin typeface="Arial" pitchFamily="34" charset="0"/>
              </a:rPr>
              <a:t>Shujian</a:t>
            </a:r>
            <a:r>
              <a:rPr lang="en-US" b="1" dirty="0">
                <a:solidFill>
                  <a:schemeClr val="tx2"/>
                </a:solidFill>
                <a:latin typeface="Arial" pitchFamily="34" charset="0"/>
              </a:rPr>
              <a:t> Yu</a:t>
            </a:r>
          </a:p>
          <a:p>
            <a:pPr eaLnBrk="0" hangingPunct="0">
              <a:spcBef>
                <a:spcPct val="0"/>
              </a:spcBef>
            </a:pPr>
            <a:r>
              <a:rPr lang="en-US" dirty="0">
                <a:solidFill>
                  <a:schemeClr val="tx2"/>
                </a:solidFill>
                <a:latin typeface="Arial" pitchFamily="34" charset="0"/>
              </a:rPr>
              <a:t>Dr. </a:t>
            </a:r>
            <a:r>
              <a:rPr lang="en-US" dirty="0" err="1">
                <a:solidFill>
                  <a:schemeClr val="tx2"/>
                </a:solidFill>
                <a:latin typeface="Arial" pitchFamily="34" charset="0"/>
              </a:rPr>
              <a:t>Seungju</a:t>
            </a:r>
            <a:r>
              <a:rPr lang="en-US" dirty="0">
                <a:solidFill>
                  <a:schemeClr val="tx2"/>
                </a:solidFill>
                <a:latin typeface="Arial" pitchFamily="34" charset="0"/>
              </a:rPr>
              <a:t> Han </a:t>
            </a:r>
          </a:p>
          <a:p>
            <a:pPr lvl="4" eaLnBrk="0" hangingPunct="0">
              <a:spcBef>
                <a:spcPct val="0"/>
              </a:spcBef>
            </a:pPr>
            <a:endParaRPr lang="en-US" dirty="0">
              <a:solidFill>
                <a:schemeClr val="tx2"/>
              </a:solidFill>
              <a:latin typeface="Arial" pitchFamily="34" charset="0"/>
            </a:endParaRPr>
          </a:p>
          <a:p>
            <a:pPr eaLnBrk="0" hangingPunct="0">
              <a:spcBef>
                <a:spcPct val="0"/>
              </a:spcBef>
            </a:pPr>
            <a:r>
              <a:rPr lang="en-US" dirty="0">
                <a:solidFill>
                  <a:schemeClr val="tx2"/>
                </a:solidFill>
                <a:latin typeface="Arial" pitchFamily="34" charset="0"/>
              </a:rPr>
              <a:t>NSF ECS – 0300340, 0601271, 0856441, 0964197</a:t>
            </a:r>
          </a:p>
          <a:p>
            <a:pPr eaLnBrk="0" hangingPunct="0">
              <a:spcBef>
                <a:spcPct val="0"/>
              </a:spcBef>
            </a:pPr>
            <a:r>
              <a:rPr lang="en-US" dirty="0">
                <a:solidFill>
                  <a:schemeClr val="tx2"/>
                </a:solidFill>
                <a:latin typeface="Arial" pitchFamily="34" charset="0"/>
              </a:rPr>
              <a:t> (</a:t>
            </a:r>
            <a:r>
              <a:rPr lang="en-US" dirty="0" err="1">
                <a:solidFill>
                  <a:schemeClr val="tx2"/>
                </a:solidFill>
                <a:latin typeface="Arial" pitchFamily="34" charset="0"/>
              </a:rPr>
              <a:t>Neuroengineering</a:t>
            </a:r>
            <a:r>
              <a:rPr lang="en-US" dirty="0">
                <a:solidFill>
                  <a:schemeClr val="tx2"/>
                </a:solidFill>
                <a:latin typeface="Arial" pitchFamily="34" charset="0"/>
              </a:rPr>
              <a:t> program), DARPA and ONR</a:t>
            </a:r>
          </a:p>
          <a:p>
            <a:pPr eaLnBrk="0" hangingPunct="0">
              <a:spcBef>
                <a:spcPct val="0"/>
              </a:spcBef>
              <a:buFontTx/>
              <a:buChar char="•"/>
            </a:pPr>
            <a:endParaRPr lang="en-US" dirty="0">
              <a:solidFill>
                <a:schemeClr val="tx2"/>
              </a:solidFill>
              <a:latin typeface="Arial" pitchFamily="34" charset="0"/>
            </a:endParaRPr>
          </a:p>
        </p:txBody>
      </p:sp>
      <p:pic>
        <p:nvPicPr>
          <p:cNvPr id="4" name="Picture 1029" descr="CNEL_Color1_Big"/>
          <p:cNvPicPr>
            <a:picLocks noChangeAspect="1" noChangeArrowheads="1"/>
          </p:cNvPicPr>
          <p:nvPr/>
        </p:nvPicPr>
        <p:blipFill>
          <a:blip r:embed="rId3" cstate="print"/>
          <a:srcRect/>
          <a:stretch>
            <a:fillRect/>
          </a:stretch>
        </p:blipFill>
        <p:spPr bwMode="auto">
          <a:xfrm>
            <a:off x="9669463" y="122846"/>
            <a:ext cx="2522537" cy="915988"/>
          </a:xfrm>
          <a:prstGeom prst="rect">
            <a:avLst/>
          </a:prstGeom>
          <a:noFill/>
          <a:ln w="9525">
            <a:noFill/>
            <a:miter lim="800000"/>
            <a:headEnd/>
            <a:tailEnd/>
          </a:ln>
        </p:spPr>
      </p:pic>
    </p:spTree>
    <p:extLst>
      <p:ext uri="{BB962C8B-B14F-4D97-AF65-F5344CB8AC3E}">
        <p14:creationId xmlns:p14="http://schemas.microsoft.com/office/powerpoint/2010/main" val="45900623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B1FF500-3702-49BB-8F69-FE8D3F9A7842}"/>
              </a:ext>
            </a:extLst>
          </p:cNvPr>
          <p:cNvSpPr txBox="1">
            <a:spLocks noChangeArrowheads="1"/>
          </p:cNvSpPr>
          <p:nvPr/>
        </p:nvSpPr>
        <p:spPr bwMode="auto">
          <a:xfrm>
            <a:off x="1065772" y="1306955"/>
            <a:ext cx="9223714"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Multivariate Interactions using matrix-based Renyi’s entropy</a:t>
            </a:r>
            <a:endParaRPr lang="en-US" altLang="en-US" sz="2400" baseline="300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lvl="1">
              <a:lnSpc>
                <a:spcPct val="90000"/>
              </a:lnSpc>
              <a:buClr>
                <a:schemeClr val="tx1"/>
              </a:buClr>
              <a:buFont typeface="Arial" pitchFamily="34" charset="0"/>
              <a:buChar char="•"/>
            </a:pPr>
            <a:r>
              <a:rPr lang="en-US" altLang="en-US" sz="2000" b="1" dirty="0">
                <a:solidFill>
                  <a:schemeClr val="tx1"/>
                </a:solidFill>
                <a:latin typeface="Arial" panose="020B0604020202020204" pitchFamily="34" charset="0"/>
                <a:ea typeface="SimSun" panose="02010600030101010101" pitchFamily="2" charset="-122"/>
                <a:cs typeface="Arial" panose="020B0604020202020204" pitchFamily="34" charset="0"/>
              </a:rPr>
              <a:t>Co-information</a:t>
            </a:r>
          </a:p>
        </p:txBody>
      </p:sp>
      <p:sp>
        <p:nvSpPr>
          <p:cNvPr id="8" name="Rectangle 2">
            <a:extLst>
              <a:ext uri="{FF2B5EF4-FFF2-40B4-BE49-F238E27FC236}">
                <a16:creationId xmlns:a16="http://schemas.microsoft.com/office/drawing/2014/main" id="{1DEEE85B-3952-4CDD-A96F-4CEC6881AED9}"/>
              </a:ext>
            </a:extLst>
          </p:cNvPr>
          <p:cNvSpPr>
            <a:spLocks noGrp="1" noChangeArrowheads="1"/>
          </p:cNvSpPr>
          <p:nvPr>
            <p:ph type="title"/>
          </p:nvPr>
        </p:nvSpPr>
        <p:spPr>
          <a:xfrm>
            <a:off x="236350" y="40465"/>
            <a:ext cx="11856204" cy="1325563"/>
          </a:xfrm>
        </p:spPr>
        <p:txBody>
          <a:bodyPr/>
          <a:lstStyle/>
          <a:p>
            <a:r>
              <a:rPr lang="en-US" altLang="zh-CN" dirty="0">
                <a:ea typeface="SimSun" panose="02010600030101010101" pitchFamily="2" charset="-122"/>
              </a:rPr>
              <a:t>Measuring interactions among multiple variables</a:t>
            </a:r>
            <a:endParaRPr lang="zh-CN" altLang="en-US" dirty="0">
              <a:ea typeface="SimSun" panose="02010600030101010101" pitchFamily="2" charset="-122"/>
            </a:endParaRPr>
          </a:p>
        </p:txBody>
      </p:sp>
      <p:sp>
        <p:nvSpPr>
          <p:cNvPr id="3" name="TextBox 2">
            <a:extLst>
              <a:ext uri="{FF2B5EF4-FFF2-40B4-BE49-F238E27FC236}">
                <a16:creationId xmlns:a16="http://schemas.microsoft.com/office/drawing/2014/main" id="{47A59689-BBEE-4757-BD2B-F409B808ECCE}"/>
              </a:ext>
            </a:extLst>
          </p:cNvPr>
          <p:cNvSpPr txBox="1"/>
          <p:nvPr/>
        </p:nvSpPr>
        <p:spPr>
          <a:xfrm>
            <a:off x="1065772" y="3364270"/>
            <a:ext cx="8698160" cy="654025"/>
          </a:xfrm>
          <a:prstGeom prst="rect">
            <a:avLst/>
          </a:prstGeom>
          <a:noFill/>
        </p:spPr>
        <p:txBody>
          <a:bodyPr wrap="square" rtlCol="0">
            <a:spAutoFit/>
          </a:bodyPr>
          <a:lstStyle/>
          <a:p>
            <a:pPr marL="742950" lvl="1" indent="-285750">
              <a:lnSpc>
                <a:spcPct val="90000"/>
              </a:lnSpc>
              <a:spcBef>
                <a:spcPct val="20000"/>
              </a:spcBef>
              <a:buClr>
                <a:schemeClr val="tx1"/>
              </a:buClr>
              <a:buFont typeface="Arial" pitchFamily="34" charset="0"/>
              <a:buChar char="•"/>
            </a:pPr>
            <a:r>
              <a:rPr lang="en-US" sz="2000" b="1" dirty="0">
                <a:latin typeface="Arial" panose="020B0604020202020204" pitchFamily="34" charset="0"/>
                <a:ea typeface="SimSun" panose="02010600030101010101" pitchFamily="2" charset="-122"/>
                <a:cs typeface="Arial" panose="020B0604020202020204" pitchFamily="34" charset="0"/>
              </a:rPr>
              <a:t>Total correlation</a:t>
            </a:r>
            <a:r>
              <a:rPr lang="en-US" sz="2000" dirty="0">
                <a:latin typeface="Arial" panose="020B0604020202020204" pitchFamily="34" charset="0"/>
                <a:ea typeface="SimSun" panose="02010600030101010101" pitchFamily="2" charset="-122"/>
                <a:cs typeface="Arial" panose="020B0604020202020204" pitchFamily="34" charset="0"/>
              </a:rPr>
              <a:t>: the KL divergence between joint distribution and product of marginal distributions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032A94-028B-4A5B-8D2C-EEC29E9CD1E2}"/>
                  </a:ext>
                </a:extLst>
              </p:cNvPr>
              <p:cNvSpPr txBox="1"/>
              <p:nvPr/>
            </p:nvSpPr>
            <p:spPr>
              <a:xfrm>
                <a:off x="3071074" y="4006893"/>
                <a:ext cx="6452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𝐓𝐂</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1">
                              <a:latin typeface="Cambria Math" panose="02040503050406030204" pitchFamily="18" charset="0"/>
                            </a:rPr>
                            <m:t>𝐃</m:t>
                          </m:r>
                        </m:e>
                        <m:sub>
                          <m:r>
                            <a:rPr lang="en-US" i="1">
                              <a:latin typeface="Cambria Math" panose="02040503050406030204" pitchFamily="18" charset="0"/>
                            </a:rPr>
                            <m:t>𝐾𝐿</m:t>
                          </m:r>
                        </m:sub>
                      </m:sSub>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d>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e>
                      </m:d>
                      <m:r>
                        <a:rPr lang="en-US" i="1">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49032A94-028B-4A5B-8D2C-EEC29E9CD1E2}"/>
                  </a:ext>
                </a:extLst>
              </p:cNvPr>
              <p:cNvSpPr txBox="1">
                <a:spLocks noRot="1" noChangeAspect="1" noMove="1" noResize="1" noEditPoints="1" noAdjustHandles="1" noChangeArrowheads="1" noChangeShapeType="1" noTextEdit="1"/>
              </p:cNvSpPr>
              <p:nvPr/>
            </p:nvSpPr>
            <p:spPr>
              <a:xfrm>
                <a:off x="3071074" y="4006893"/>
                <a:ext cx="6452023" cy="276999"/>
              </a:xfrm>
              <a:prstGeom prst="rect">
                <a:avLst/>
              </a:prstGeom>
              <a:blipFill>
                <a:blip r:embed="rId2"/>
                <a:stretch>
                  <a:fillRect l="-196" t="-4545" r="-786"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874B78-3DE0-4617-A840-7BDB5B8A8DCE}"/>
                  </a:ext>
                </a:extLst>
              </p:cNvPr>
              <p:cNvSpPr txBox="1"/>
              <p:nvPr/>
            </p:nvSpPr>
            <p:spPr>
              <a:xfrm>
                <a:off x="4877030" y="4366464"/>
                <a:ext cx="3379067" cy="314125"/>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r>
                              <a:rPr lang="en-US" b="1">
                                <a:latin typeface="Cambria Math" panose="02040503050406030204" pitchFamily="18" charset="0"/>
                              </a:rPr>
                              <m:t>𝐇</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d>
                          </m:e>
                        </m:nary>
                      </m:e>
                    </m:d>
                    <m:r>
                      <a:rPr lang="en-US" i="1">
                        <a:latin typeface="Cambria Math" panose="02040503050406030204" pitchFamily="18" charset="0"/>
                      </a:rPr>
                      <m:t>−</m:t>
                    </m:r>
                    <m:r>
                      <a:rPr lang="en-US" b="1">
                        <a:latin typeface="Cambria Math" panose="02040503050406030204" pitchFamily="18" charset="0"/>
                      </a:rPr>
                      <m:t>𝐇</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r>
                      <a:rPr lang="en-US" i="1">
                        <a:latin typeface="Cambria Math" panose="02040503050406030204" pitchFamily="18" charset="0"/>
                      </a:rPr>
                      <m:t>)</m:t>
                    </m:r>
                  </m:oMath>
                </a14:m>
                <a:r>
                  <a:rPr lang="en-US" dirty="0"/>
                  <a:t> </a:t>
                </a:r>
              </a:p>
            </p:txBody>
          </p:sp>
        </mc:Choice>
        <mc:Fallback xmlns="">
          <p:sp>
            <p:nvSpPr>
              <p:cNvPr id="7" name="TextBox 6">
                <a:extLst>
                  <a:ext uri="{FF2B5EF4-FFF2-40B4-BE49-F238E27FC236}">
                    <a16:creationId xmlns:a16="http://schemas.microsoft.com/office/drawing/2014/main" id="{FC874B78-3DE0-4617-A840-7BDB5B8A8DCE}"/>
                  </a:ext>
                </a:extLst>
              </p:cNvPr>
              <p:cNvSpPr txBox="1">
                <a:spLocks noRot="1" noChangeAspect="1" noMove="1" noResize="1" noEditPoints="1" noAdjustHandles="1" noChangeArrowheads="1" noChangeShapeType="1" noTextEdit="1"/>
              </p:cNvSpPr>
              <p:nvPr/>
            </p:nvSpPr>
            <p:spPr>
              <a:xfrm>
                <a:off x="4877030" y="4366464"/>
                <a:ext cx="3379067" cy="314125"/>
              </a:xfrm>
              <a:prstGeom prst="rect">
                <a:avLst/>
              </a:prstGeom>
              <a:blipFill>
                <a:blip r:embed="rId3"/>
                <a:stretch>
                  <a:fillRect l="-3008" t="-134615" r="-376" b="-2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871A36-F100-4FEA-9B59-299EF26C993B}"/>
                  </a:ext>
                </a:extLst>
              </p:cNvPr>
              <p:cNvSpPr txBox="1"/>
              <p:nvPr/>
            </p:nvSpPr>
            <p:spPr>
              <a:xfrm>
                <a:off x="4881804" y="4705278"/>
                <a:ext cx="3681008" cy="442814"/>
              </a:xfrm>
              <a:prstGeom prst="rect">
                <a:avLst/>
              </a:prstGeom>
              <a:noFill/>
            </p:spPr>
            <p:txBody>
              <a:bodyPr wrap="none" lIns="0" tIns="0" rIns="0" bIns="0" rtlCol="0">
                <a:spAutoFit/>
              </a:bodyPr>
              <a:lstStyle/>
              <a:p>
                <a14:m>
                  <m:oMath xmlns:m="http://schemas.openxmlformats.org/officeDocument/2006/math">
                    <m:r>
                      <a:rPr lang="en-US" i="1">
                        <a:latin typeface="Cambria Math" panose="02040503050406030204" pitchFamily="18" charset="0"/>
                      </a:rPr>
                      <m:t>=</m:t>
                    </m:r>
                    <m:d>
                      <m:dPr>
                        <m:begChr m:val="["/>
                        <m:endChr m:val="]"/>
                        <m:ctrlPr>
                          <a:rPr lang="en-US" i="1">
                            <a:latin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𝑘</m:t>
                            </m:r>
                          </m:sup>
                          <m:e>
                            <m:sSub>
                              <m:sSubPr>
                                <m:ctrlPr>
                                  <a:rPr lang="en-US" i="1">
                                    <a:latin typeface="Cambria Math" panose="02040503050406030204" pitchFamily="18" charset="0"/>
                                  </a:rPr>
                                </m:ctrlPr>
                              </m:sSubPr>
                              <m:e>
                                <m:r>
                                  <a:rPr lang="en-US" b="1">
                                    <a:latin typeface="Cambria Math" panose="02040503050406030204" pitchFamily="18" charset="0"/>
                                  </a:rPr>
                                  <m:t>𝐒</m:t>
                                </m:r>
                              </m:e>
                              <m:sub>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e>
                            </m:d>
                          </m:e>
                        </m:nary>
                      </m:e>
                    </m:d>
                    <m:r>
                      <a:rPr lang="en-US" i="1">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𝐒</m:t>
                        </m:r>
                      </m:e>
                      <m:sub>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𝑘</m:t>
                                </m:r>
                              </m:sub>
                            </m:sSub>
                          </m:num>
                          <m:den>
                            <m:r>
                              <m:rPr>
                                <m:sty m:val="p"/>
                              </m:rPr>
                              <a:rPr lang="en-US">
                                <a:latin typeface="Cambria Math" panose="02040503050406030204" pitchFamily="18" charset="0"/>
                              </a:rPr>
                              <m:t>tr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𝑘</m:t>
                                    </m:r>
                                  </m:sub>
                                </m:sSub>
                              </m:e>
                            </m:d>
                          </m:den>
                        </m:f>
                      </m:e>
                    </m:d>
                  </m:oMath>
                </a14:m>
                <a:r>
                  <a:rPr lang="en-US" dirty="0"/>
                  <a:t> </a:t>
                </a:r>
              </a:p>
            </p:txBody>
          </p:sp>
        </mc:Choice>
        <mc:Fallback xmlns="">
          <p:sp>
            <p:nvSpPr>
              <p:cNvPr id="10" name="TextBox 9">
                <a:extLst>
                  <a:ext uri="{FF2B5EF4-FFF2-40B4-BE49-F238E27FC236}">
                    <a16:creationId xmlns:a16="http://schemas.microsoft.com/office/drawing/2014/main" id="{D7871A36-F100-4FEA-9B59-299EF26C993B}"/>
                  </a:ext>
                </a:extLst>
              </p:cNvPr>
              <p:cNvSpPr txBox="1">
                <a:spLocks noRot="1" noChangeAspect="1" noMove="1" noResize="1" noEditPoints="1" noAdjustHandles="1" noChangeArrowheads="1" noChangeShapeType="1" noTextEdit="1"/>
              </p:cNvSpPr>
              <p:nvPr/>
            </p:nvSpPr>
            <p:spPr>
              <a:xfrm>
                <a:off x="4881804" y="4705278"/>
                <a:ext cx="3681008" cy="442814"/>
              </a:xfrm>
              <a:prstGeom prst="rect">
                <a:avLst/>
              </a:prstGeom>
              <a:blipFill>
                <a:blip r:embed="rId4"/>
                <a:stretch>
                  <a:fillRect l="-2414" t="-83333" b="-130556"/>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9122E74A-E5AC-4C2B-81FC-985D90340BF1}"/>
              </a:ext>
            </a:extLst>
          </p:cNvPr>
          <p:cNvSpPr txBox="1"/>
          <p:nvPr/>
        </p:nvSpPr>
        <p:spPr>
          <a:xfrm>
            <a:off x="2717173" y="5166117"/>
            <a:ext cx="7322175" cy="369332"/>
          </a:xfrm>
          <a:prstGeom prst="rect">
            <a:avLst/>
          </a:prstGeom>
          <a:noFill/>
        </p:spPr>
        <p:txBody>
          <a:bodyPr wrap="square" rtlCol="0">
            <a:spAutoFit/>
          </a:bodyPr>
          <a:lstStyle/>
          <a:p>
            <a:r>
              <a:rPr lang="en-US" dirty="0">
                <a:solidFill>
                  <a:srgbClr val="FF0000"/>
                </a:solidFill>
              </a:rPr>
              <a:t>Total correlation is zero if and only if all variables are mutually independent.</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03FC41B-3D1B-4F62-9833-DEDFDEB2222A}"/>
                  </a:ext>
                </a:extLst>
              </p:cNvPr>
              <p:cNvSpPr/>
              <p:nvPr/>
            </p:nvSpPr>
            <p:spPr>
              <a:xfrm>
                <a:off x="2946035" y="1969736"/>
                <a:ext cx="4937634" cy="430695"/>
              </a:xfrm>
              <a:prstGeom prst="rect">
                <a:avLst/>
              </a:prstGeom>
            </p:spPr>
            <p:txBody>
              <a:bodyPr wrap="none">
                <a:spAutoFit/>
              </a:bodyPr>
              <a:lstStyle/>
              <a:p>
                <a14:m>
                  <m:oMath xmlns:m="http://schemas.openxmlformats.org/officeDocument/2006/math">
                    <m:r>
                      <a:rPr lang="en-US" b="1">
                        <a:latin typeface="Cambria Math" panose="02040503050406030204" pitchFamily="18" charset="0"/>
                      </a:rPr>
                      <m:t>𝐂𝐈</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e>
                    </m:d>
                    <m:r>
                      <a:rPr lang="en-US" i="1">
                        <a:latin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r>
                          <m:rPr>
                            <m:brk m:alnAt="7"/>
                          </m:rPr>
                          <a:rPr lang="en-US" i="1">
                            <a:latin typeface="Cambria Math" panose="02040503050406030204" pitchFamily="18" charset="0"/>
                            <a:ea typeface="Cambria Math" panose="02040503050406030204" pitchFamily="18" charset="0"/>
                          </a:rPr>
                          <m:t>}</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e>
                            </m:d>
                          </m:e>
                          <m:sup>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𝑇</m:t>
                                </m:r>
                              </m:e>
                            </m:d>
                          </m:sup>
                        </m:sSup>
                        <m:r>
                          <a:rPr lang="en-US" b="1">
                            <a:latin typeface="Cambria Math" panose="02040503050406030204" pitchFamily="18" charset="0"/>
                          </a:rPr>
                          <m:t>𝐇</m:t>
                        </m:r>
                        <m:d>
                          <m:dPr>
                            <m:ctrlPr>
                              <a:rPr lang="en-US" i="1">
                                <a:latin typeface="Cambria Math" panose="02040503050406030204" pitchFamily="18" charset="0"/>
                              </a:rPr>
                            </m:ctrlPr>
                          </m:dPr>
                          <m:e>
                            <m:r>
                              <a:rPr lang="en-US" i="1">
                                <a:latin typeface="Cambria Math" panose="02040503050406030204" pitchFamily="18" charset="0"/>
                              </a:rPr>
                              <m:t>𝑇</m:t>
                            </m:r>
                          </m:e>
                        </m:d>
                      </m:e>
                    </m:nary>
                  </m:oMath>
                </a14:m>
                <a:endParaRPr lang="en-US" dirty="0"/>
              </a:p>
            </p:txBody>
          </p:sp>
        </mc:Choice>
        <mc:Fallback xmlns="">
          <p:sp>
            <p:nvSpPr>
              <p:cNvPr id="11" name="Rectangle 10">
                <a:extLst>
                  <a:ext uri="{FF2B5EF4-FFF2-40B4-BE49-F238E27FC236}">
                    <a16:creationId xmlns:a16="http://schemas.microsoft.com/office/drawing/2014/main" id="{E03FC41B-3D1B-4F62-9833-DEDFDEB2222A}"/>
                  </a:ext>
                </a:extLst>
              </p:cNvPr>
              <p:cNvSpPr>
                <a:spLocks noRot="1" noChangeAspect="1" noMove="1" noResize="1" noEditPoints="1" noAdjustHandles="1" noChangeArrowheads="1" noChangeShapeType="1" noTextEdit="1"/>
              </p:cNvSpPr>
              <p:nvPr/>
            </p:nvSpPr>
            <p:spPr>
              <a:xfrm>
                <a:off x="2946035" y="1969736"/>
                <a:ext cx="4937634" cy="430695"/>
              </a:xfrm>
              <a:prstGeom prst="rect">
                <a:avLst/>
              </a:prstGeom>
              <a:blipFill>
                <a:blip r:embed="rId5"/>
                <a:stretch>
                  <a:fillRect t="-88571" b="-1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3BDDECB-74EC-46E1-84AD-DECBD0129851}"/>
                  </a:ext>
                </a:extLst>
              </p:cNvPr>
              <p:cNvSpPr/>
              <p:nvPr/>
            </p:nvSpPr>
            <p:spPr>
              <a:xfrm>
                <a:off x="4653079" y="2340348"/>
                <a:ext cx="3288016" cy="430695"/>
              </a:xfrm>
              <a:prstGeom prst="rect">
                <a:avLst/>
              </a:prstGeom>
            </p:spPr>
            <p:txBody>
              <a:bodyPr wrap="none">
                <a:spAutoFit/>
              </a:bodyPr>
              <a:lstStyle/>
              <a:p>
                <a14:m>
                  <m:oMath xmlns:m="http://schemas.openxmlformats.org/officeDocument/2006/math">
                    <m:r>
                      <a:rPr lang="en-US" i="1">
                        <a:latin typeface="Cambria Math" panose="02040503050406030204" pitchFamily="18" charset="0"/>
                      </a:rPr>
                      <m:t>=</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ea typeface="Cambria Math" panose="02040503050406030204" pitchFamily="18" charset="0"/>
                          </a:rPr>
                        </m:ctrlPr>
                      </m:naryPr>
                      <m:sub>
                        <m:r>
                          <m:rPr>
                            <m:brk m:alnAt="7"/>
                          </m:rPr>
                          <a:rPr lang="en-US" i="1">
                            <a:latin typeface="Cambria Math" panose="02040503050406030204" pitchFamily="18" charset="0"/>
                            <a:ea typeface="Cambria Math" panose="02040503050406030204" pitchFamily="18" charset="0"/>
                          </a:rPr>
                          <m:t>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r>
                          <m:rPr>
                            <m:brk m:alnAt="7"/>
                          </m:rPr>
                          <a:rPr lang="en-US" i="1">
                            <a:latin typeface="Cambria Math" panose="02040503050406030204" pitchFamily="18" charset="0"/>
                            <a:ea typeface="Cambria Math" panose="02040503050406030204" pitchFamily="18" charset="0"/>
                          </a:rPr>
                          <m:t>}</m:t>
                        </m:r>
                      </m:sub>
                      <m:sup/>
                      <m:e>
                        <m:sSup>
                          <m:sSupPr>
                            <m:ctrlPr>
                              <a:rPr lang="en-US" i="1">
                                <a:latin typeface="Cambria Math" panose="02040503050406030204" pitchFamily="18" charset="0"/>
                                <a:ea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e>
                            </m:d>
                          </m:e>
                          <m:sup>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𝑇</m:t>
                                </m:r>
                              </m:e>
                            </m:d>
                          </m:sup>
                        </m:sSup>
                        <m:sSub>
                          <m:sSubPr>
                            <m:ctrlPr>
                              <a:rPr lang="en-US" i="1">
                                <a:latin typeface="Cambria Math" panose="02040503050406030204" pitchFamily="18" charset="0"/>
                              </a:rPr>
                            </m:ctrlPr>
                          </m:sSubPr>
                          <m:e>
                            <m:r>
                              <a:rPr lang="en-US" b="1">
                                <a:latin typeface="Cambria Math" panose="02040503050406030204" pitchFamily="18" charset="0"/>
                              </a:rPr>
                              <m:t>𝐒</m:t>
                            </m:r>
                          </m:e>
                          <m:sub>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r>
                              <a:rPr lang="en-US" i="1">
                                <a:latin typeface="Cambria Math" panose="02040503050406030204" pitchFamily="18" charset="0"/>
                              </a:rPr>
                              <m:t>𝑇</m:t>
                            </m:r>
                          </m:e>
                        </m:d>
                      </m:e>
                    </m:nary>
                  </m:oMath>
                </a14:m>
                <a:endParaRPr lang="en-US" dirty="0"/>
              </a:p>
            </p:txBody>
          </p:sp>
        </mc:Choice>
        <mc:Fallback xmlns="">
          <p:sp>
            <p:nvSpPr>
              <p:cNvPr id="14" name="Rectangle 13">
                <a:extLst>
                  <a:ext uri="{FF2B5EF4-FFF2-40B4-BE49-F238E27FC236}">
                    <a16:creationId xmlns:a16="http://schemas.microsoft.com/office/drawing/2014/main" id="{E3BDDECB-74EC-46E1-84AD-DECBD0129851}"/>
                  </a:ext>
                </a:extLst>
              </p:cNvPr>
              <p:cNvSpPr>
                <a:spLocks noRot="1" noChangeAspect="1" noMove="1" noResize="1" noEditPoints="1" noAdjustHandles="1" noChangeArrowheads="1" noChangeShapeType="1" noTextEdit="1"/>
              </p:cNvSpPr>
              <p:nvPr/>
            </p:nvSpPr>
            <p:spPr>
              <a:xfrm>
                <a:off x="4653079" y="2340348"/>
                <a:ext cx="3288016" cy="430695"/>
              </a:xfrm>
              <a:prstGeom prst="rect">
                <a:avLst/>
              </a:prstGeom>
              <a:blipFill>
                <a:blip r:embed="rId6"/>
                <a:stretch>
                  <a:fillRect t="-85714" b="-134286"/>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390B3EC5-52C7-455D-B273-9EA9DB45DB10}"/>
              </a:ext>
            </a:extLst>
          </p:cNvPr>
          <p:cNvSpPr txBox="1"/>
          <p:nvPr/>
        </p:nvSpPr>
        <p:spPr>
          <a:xfrm>
            <a:off x="2635999" y="2731475"/>
            <a:ext cx="7322175" cy="646331"/>
          </a:xfrm>
          <a:prstGeom prst="rect">
            <a:avLst/>
          </a:prstGeom>
          <a:noFill/>
        </p:spPr>
        <p:txBody>
          <a:bodyPr wrap="square" rtlCol="0">
            <a:spAutoFit/>
          </a:bodyPr>
          <a:lstStyle/>
          <a:p>
            <a:r>
              <a:rPr lang="en-US" dirty="0">
                <a:solidFill>
                  <a:srgbClr val="FF0000"/>
                </a:solidFill>
              </a:rPr>
              <a:t>Value of co-information (CI) may be negative. Positive CI signifies synergy, where negative CI signifies redundancy.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E96D9C9-F314-470C-8884-5D645770734B}"/>
                  </a:ext>
                </a:extLst>
              </p:cNvPr>
              <p:cNvSpPr txBox="1"/>
              <p:nvPr/>
            </p:nvSpPr>
            <p:spPr>
              <a:xfrm>
                <a:off x="897285" y="5585852"/>
                <a:ext cx="9392201" cy="369332"/>
              </a:xfrm>
              <a:prstGeom prst="rect">
                <a:avLst/>
              </a:prstGeom>
              <a:noFill/>
            </p:spPr>
            <p:txBody>
              <a:bodyPr wrap="square" rtlCol="0">
                <a:spAutoFit/>
              </a:bodyPr>
              <a:lstStyle/>
              <a:p>
                <a:pPr marL="742950" lvl="1" indent="-285750">
                  <a:lnSpc>
                    <a:spcPct val="90000"/>
                  </a:lnSpc>
                  <a:spcBef>
                    <a:spcPct val="20000"/>
                  </a:spcBef>
                  <a:buClr>
                    <a:schemeClr val="tx1"/>
                  </a:buClr>
                  <a:buFont typeface="Arial" pitchFamily="34" charset="0"/>
                  <a:buChar char="•"/>
                </a:pPr>
                <a:r>
                  <a:rPr lang="en-US" sz="2000" b="1" dirty="0">
                    <a:latin typeface="Arial" panose="020B0604020202020204" pitchFamily="34" charset="0"/>
                    <a:ea typeface="SimSun" panose="02010600030101010101" pitchFamily="2" charset="-122"/>
                    <a:cs typeface="Arial" panose="020B0604020202020204" pitchFamily="34" charset="0"/>
                  </a:rPr>
                  <a:t>Mutual information </a:t>
                </a:r>
                <a:r>
                  <a:rPr lang="en-US" sz="2000" dirty="0">
                    <a:latin typeface="Arial" panose="020B0604020202020204" pitchFamily="34" charset="0"/>
                    <a:ea typeface="SimSun" panose="02010600030101010101" pitchFamily="2" charset="-122"/>
                    <a:cs typeface="Arial" panose="020B0604020202020204" pitchFamily="34" charset="0"/>
                  </a:rPr>
                  <a:t>between </a:t>
                </a:r>
                <a14:m>
                  <m:oMath xmlns:m="http://schemas.openxmlformats.org/officeDocument/2006/math">
                    <m:r>
                      <a:rPr lang="en-US" i="1" dirty="0">
                        <a:latin typeface="Cambria Math" panose="02040503050406030204" pitchFamily="18" charset="0"/>
                        <a:ea typeface="SimSun" panose="02010600030101010101" pitchFamily="2" charset="-122"/>
                      </a:rPr>
                      <m:t>𝑌</m:t>
                    </m:r>
                  </m:oMath>
                </a14:m>
                <a:r>
                  <a:rPr lang="en-US" sz="2000" dirty="0">
                    <a:latin typeface="Arial" panose="020B0604020202020204" pitchFamily="34" charset="0"/>
                    <a:ea typeface="SimSun" panose="02010600030101010101" pitchFamily="2" charset="-122"/>
                    <a:cs typeface="Arial" panose="020B0604020202020204" pitchFamily="34" charset="0"/>
                  </a:rPr>
                  <a:t> and a group of variables </a:t>
                </a:r>
                <a14:m>
                  <m:oMath xmlns:m="http://schemas.openxmlformats.org/officeDocument/2006/math">
                    <m:r>
                      <a:rPr lang="en-US" i="1">
                        <a:latin typeface="Cambria Math" panose="02040503050406030204" pitchFamily="18" charset="0"/>
                        <a:ea typeface="SimSun" panose="02010600030101010101" pitchFamily="2" charset="-122"/>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r>
                      <a:rPr lang="en-US" i="1">
                        <a:latin typeface="Cambria Math" panose="02040503050406030204" pitchFamily="18" charset="0"/>
                        <a:ea typeface="SimSun" panose="02010600030101010101" pitchFamily="2" charset="-122"/>
                      </a:rPr>
                      <m:t>}</m:t>
                    </m:r>
                  </m:oMath>
                </a14:m>
                <a:endParaRPr lang="en-US" dirty="0">
                  <a:latin typeface="Arial" panose="020B0604020202020204" pitchFamily="34" charset="0"/>
                  <a:ea typeface="SimSun" panose="02010600030101010101" pitchFamily="2" charset="-122"/>
                  <a:cs typeface="Arial" panose="020B0604020202020204" pitchFamily="34" charset="0"/>
                </a:endParaRPr>
              </a:p>
            </p:txBody>
          </p:sp>
        </mc:Choice>
        <mc:Fallback xmlns="">
          <p:sp>
            <p:nvSpPr>
              <p:cNvPr id="35" name="TextBox 34">
                <a:extLst>
                  <a:ext uri="{FF2B5EF4-FFF2-40B4-BE49-F238E27FC236}">
                    <a16:creationId xmlns:a16="http://schemas.microsoft.com/office/drawing/2014/main" id="{1E96D9C9-F314-470C-8884-5D645770734B}"/>
                  </a:ext>
                </a:extLst>
              </p:cNvPr>
              <p:cNvSpPr txBox="1">
                <a:spLocks noRot="1" noChangeAspect="1" noMove="1" noResize="1" noEditPoints="1" noAdjustHandles="1" noChangeArrowheads="1" noChangeShapeType="1" noTextEdit="1"/>
              </p:cNvSpPr>
              <p:nvPr/>
            </p:nvSpPr>
            <p:spPr>
              <a:xfrm>
                <a:off x="897285" y="5585852"/>
                <a:ext cx="9392201" cy="369332"/>
              </a:xfrm>
              <a:prstGeom prst="rect">
                <a:avLst/>
              </a:prstGeom>
              <a:blipFill>
                <a:blip r:embed="rId7"/>
                <a:stretch>
                  <a:fillRect t="-13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824201CD-BC74-41F1-9378-A87ACE6E581D}"/>
                  </a:ext>
                </a:extLst>
              </p:cNvPr>
              <p:cNvSpPr/>
              <p:nvPr/>
            </p:nvSpPr>
            <p:spPr>
              <a:xfrm>
                <a:off x="2941469" y="5973209"/>
                <a:ext cx="7250190" cy="535146"/>
              </a:xfrm>
              <a:prstGeom prst="rect">
                <a:avLst/>
              </a:prstGeom>
            </p:spPr>
            <p:txBody>
              <a:bodyPr wrap="none">
                <a:spAutoFit/>
              </a:bodyPr>
              <a:lstStyle/>
              <a:p>
                <a14:m>
                  <m:oMath xmlns:m="http://schemas.openxmlformats.org/officeDocument/2006/math">
                    <m:r>
                      <a:rPr lang="en-US" b="1">
                        <a:latin typeface="Cambria Math" panose="02040503050406030204" pitchFamily="18" charset="0"/>
                      </a:rPr>
                      <m:t>𝐈</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𝑘</m:t>
                            </m:r>
                          </m:sub>
                        </m:sSub>
                        <m:r>
                          <a:rPr lang="en-US" i="1">
                            <a:latin typeface="Cambria Math" panose="02040503050406030204" pitchFamily="18" charset="0"/>
                          </a:rPr>
                          <m:t>}</m:t>
                        </m:r>
                      </m:e>
                    </m:d>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𝐒</m:t>
                        </m:r>
                      </m:e>
                      <m:sub>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r>
                          <a:rPr lang="en-US" i="1">
                            <a:latin typeface="Cambria Math" panose="02040503050406030204" pitchFamily="18" charset="0"/>
                          </a:rPr>
                          <m:t>𝐵</m:t>
                        </m:r>
                      </m:e>
                    </m:d>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b="1">
                            <a:latin typeface="Cambria Math" panose="02040503050406030204" pitchFamily="18" charset="0"/>
                          </a:rPr>
                          <m:t>𝐒</m:t>
                        </m:r>
                      </m:e>
                      <m:sub>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𝑘</m:t>
                                </m:r>
                              </m:sub>
                            </m:sSub>
                          </m:num>
                          <m:den>
                            <m:r>
                              <m:rPr>
                                <m:sty m:val="p"/>
                              </m:rPr>
                              <a:rPr lang="en-US">
                                <a:latin typeface="Cambria Math" panose="02040503050406030204" pitchFamily="18" charset="0"/>
                              </a:rPr>
                              <m:t>tr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𝑘</m:t>
                                    </m:r>
                                  </m:sub>
                                </m:sSub>
                              </m:e>
                            </m:d>
                          </m:den>
                        </m:f>
                      </m:e>
                    </m:d>
                    <m:r>
                      <a:rPr lang="en-US" i="1">
                        <a:latin typeface="Cambria Math" panose="02040503050406030204" pitchFamily="18" charset="0"/>
                      </a:rPr>
                      <m:t>−</m:t>
                    </m:r>
                    <m:sSub>
                      <m:sSubPr>
                        <m:ctrlPr>
                          <a:rPr lang="en-US" i="1">
                            <a:latin typeface="Cambria Math" panose="02040503050406030204" pitchFamily="18" charset="0"/>
                          </a:rPr>
                        </m:ctrlPr>
                      </m:sSubPr>
                      <m:e>
                        <m:r>
                          <a:rPr lang="en-US" b="1">
                            <a:latin typeface="Cambria Math" panose="02040503050406030204" pitchFamily="18" charset="0"/>
                          </a:rPr>
                          <m:t>𝐒</m:t>
                        </m:r>
                      </m:e>
                      <m:sub>
                        <m:r>
                          <a:rPr lang="en-US" i="1">
                            <a:latin typeface="Cambria Math" panose="02040503050406030204" pitchFamily="18" charset="0"/>
                            <a:ea typeface="Cambria Math" panose="02040503050406030204" pitchFamily="18" charset="0"/>
                          </a:rPr>
                          <m:t>𝛼</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num>
                          <m:den>
                            <m:r>
                              <m:rPr>
                                <m:sty m:val="p"/>
                              </m:rPr>
                              <a:rPr lang="en-US">
                                <a:latin typeface="Cambria Math" panose="02040503050406030204" pitchFamily="18" charset="0"/>
                              </a:rPr>
                              <m:t>tr</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𝐴</m:t>
                                    </m:r>
                                  </m:e>
                                  <m:sub>
                                    <m:r>
                                      <a:rPr lang="en-US" i="1">
                                        <a:latin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e>
                            </m:d>
                          </m:den>
                        </m:f>
                      </m:e>
                    </m:d>
                  </m:oMath>
                </a14:m>
                <a:endParaRPr lang="en-US" dirty="0"/>
              </a:p>
            </p:txBody>
          </p:sp>
        </mc:Choice>
        <mc:Fallback xmlns="">
          <p:sp>
            <p:nvSpPr>
              <p:cNvPr id="15" name="Rectangle 14">
                <a:extLst>
                  <a:ext uri="{FF2B5EF4-FFF2-40B4-BE49-F238E27FC236}">
                    <a16:creationId xmlns:a16="http://schemas.microsoft.com/office/drawing/2014/main" id="{824201CD-BC74-41F1-9378-A87ACE6E581D}"/>
                  </a:ext>
                </a:extLst>
              </p:cNvPr>
              <p:cNvSpPr>
                <a:spLocks noRot="1" noChangeAspect="1" noMove="1" noResize="1" noEditPoints="1" noAdjustHandles="1" noChangeArrowheads="1" noChangeShapeType="1" noTextEdit="1"/>
              </p:cNvSpPr>
              <p:nvPr/>
            </p:nvSpPr>
            <p:spPr>
              <a:xfrm>
                <a:off x="2941469" y="5973209"/>
                <a:ext cx="7250190" cy="535146"/>
              </a:xfrm>
              <a:prstGeom prst="rect">
                <a:avLst/>
              </a:prstGeom>
              <a:blipFill>
                <a:blip r:embed="rId8"/>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F4A75C21-03A3-4D21-9685-C2F91D01567F}"/>
              </a:ext>
            </a:extLst>
          </p:cNvPr>
          <p:cNvSpPr txBox="1"/>
          <p:nvPr/>
        </p:nvSpPr>
        <p:spPr>
          <a:xfrm>
            <a:off x="2717173" y="6514810"/>
            <a:ext cx="7322175" cy="369332"/>
          </a:xfrm>
          <a:prstGeom prst="rect">
            <a:avLst/>
          </a:prstGeom>
          <a:noFill/>
        </p:spPr>
        <p:txBody>
          <a:bodyPr wrap="square" rtlCol="0">
            <a:spAutoFit/>
          </a:bodyPr>
          <a:lstStyle/>
          <a:p>
            <a:r>
              <a:rPr lang="en-US" dirty="0">
                <a:solidFill>
                  <a:srgbClr val="FF0000"/>
                </a:solidFill>
              </a:rPr>
              <a:t>This expression is easy to apply in lots of applications.</a:t>
            </a:r>
          </a:p>
        </p:txBody>
      </p:sp>
    </p:spTree>
    <p:extLst>
      <p:ext uri="{BB962C8B-B14F-4D97-AF65-F5344CB8AC3E}">
        <p14:creationId xmlns:p14="http://schemas.microsoft.com/office/powerpoint/2010/main" val="566492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21ED18B9-A206-4787-9B25-32F71EF1E9B1}"/>
              </a:ext>
            </a:extLst>
          </p:cNvPr>
          <p:cNvSpPr>
            <a:spLocks noGrp="1" noChangeArrowheads="1"/>
          </p:cNvSpPr>
          <p:nvPr>
            <p:ph type="title"/>
          </p:nvPr>
        </p:nvSpPr>
        <p:spPr>
          <a:xfrm>
            <a:off x="340963" y="365125"/>
            <a:ext cx="11012837" cy="1325563"/>
          </a:xfrm>
        </p:spPr>
        <p:txBody>
          <a:bodyPr>
            <a:normAutofit/>
          </a:bodyPr>
          <a:lstStyle/>
          <a:p>
            <a:r>
              <a:rPr lang="en-US" altLang="zh-CN" dirty="0">
                <a:ea typeface="SimSun" panose="02010600030101010101" pitchFamily="2" charset="-122"/>
              </a:rPr>
              <a:t>Understanding Deep Neural Networks with ITL</a:t>
            </a:r>
            <a:br>
              <a:rPr lang="en-US" altLang="zh-CN" dirty="0">
                <a:ea typeface="SimSun" panose="02010600030101010101" pitchFamily="2" charset="-122"/>
              </a:rPr>
            </a:br>
            <a:r>
              <a:rPr lang="en-US" altLang="zh-CN" sz="3200" dirty="0">
                <a:ea typeface="SimSun" panose="02010600030101010101" pitchFamily="2" charset="-122"/>
              </a:rPr>
              <a:t>Motivation</a:t>
            </a:r>
            <a:endParaRPr lang="zh-CN" altLang="en-US" dirty="0">
              <a:ea typeface="SimSun" panose="02010600030101010101" pitchFamily="2" charset="-122"/>
            </a:endParaRPr>
          </a:p>
        </p:txBody>
      </p:sp>
      <p:sp>
        <p:nvSpPr>
          <p:cNvPr id="6147" name="Rectangle 3">
            <a:extLst>
              <a:ext uri="{FF2B5EF4-FFF2-40B4-BE49-F238E27FC236}">
                <a16:creationId xmlns:a16="http://schemas.microsoft.com/office/drawing/2014/main" id="{6EBE54FF-A8A7-42C7-A40E-BEF0FD767CFA}"/>
              </a:ext>
            </a:extLst>
          </p:cNvPr>
          <p:cNvSpPr txBox="1">
            <a:spLocks noChangeArrowheads="1"/>
          </p:cNvSpPr>
          <p:nvPr/>
        </p:nvSpPr>
        <p:spPr bwMode="auto">
          <a:xfrm>
            <a:off x="526942" y="1781175"/>
            <a:ext cx="10972799"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800100" indent="-34290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Deep neural networks (DNNs) are an unquestionable success story for certain types of sensory applications such as </a:t>
            </a:r>
          </a:p>
          <a:p>
            <a:pPr lvl="1" algn="just" eaLnBrk="1" hangingPunct="1">
              <a:lnSpc>
                <a:spcPct val="90000"/>
              </a:lnSpc>
              <a:buClr>
                <a:schemeClr val="tx1"/>
              </a:buClr>
              <a:buFont typeface="Times" panose="02020603050405020304" pitchFamily="18" charset="0"/>
              <a:buChar char="•"/>
            </a:pP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Image classification, speech recognition, text processing </a:t>
            </a:r>
          </a:p>
          <a:p>
            <a:pPr lvl="1" algn="just" eaLnBrk="1" hangingPunct="1">
              <a:lnSpc>
                <a:spcPct val="90000"/>
              </a:lnSpc>
              <a:buClr>
                <a:schemeClr val="tx1"/>
              </a:buClr>
              <a:buFont typeface="Times" panose="02020603050405020304" pitchFamily="18" charset="0"/>
              <a:buChar cha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Overwhelming advantages over statistical machine learning models (e.g., HMM, GMM, LDA) in performance</a:t>
            </a:r>
          </a:p>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However, we still know very little on how to properly set the hyper parameters of these huge DNN models, which are treated as Black boxes. </a:t>
            </a:r>
          </a:p>
          <a:p>
            <a:pPr eaLnBrk="1" hangingPunct="1">
              <a:lnSpc>
                <a:spcPct val="90000"/>
              </a:lnSpc>
              <a:buClr>
                <a:schemeClr val="tx1"/>
              </a:buClr>
            </a:pP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There have been attempts to understand DNNs from physics principles through variational renormalization groups, or mathematical modeling (manifold disentanglement), however we think that simpler ideas of signal processing projections may be more appropriate. </a:t>
            </a:r>
            <a:endParaRPr lang="en-US" altLang="zh-CN" sz="2000" dirty="0">
              <a:solidFill>
                <a:schemeClr val="tx1"/>
              </a:solidFill>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563200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6EBE54FF-A8A7-42C7-A40E-BEF0FD767CFA}"/>
              </a:ext>
            </a:extLst>
          </p:cNvPr>
          <p:cNvSpPr txBox="1">
            <a:spLocks noChangeArrowheads="1"/>
          </p:cNvSpPr>
          <p:nvPr/>
        </p:nvSpPr>
        <p:spPr bwMode="auto">
          <a:xfrm>
            <a:off x="609600" y="1471209"/>
            <a:ext cx="4985288"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800100" indent="-34290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Most of our DNNs use the same type of processing elements (units), therefore no matter where one looks in the DNN, </a:t>
            </a:r>
            <a:r>
              <a:rPr lang="en-US" altLang="zh-CN" sz="2400" b="1" dirty="0">
                <a:solidFill>
                  <a:schemeClr val="tx1"/>
                </a:solidFill>
                <a:latin typeface="Arial" panose="020B0604020202020204" pitchFamily="34" charset="0"/>
                <a:ea typeface="SimSun" panose="02010600030101010101" pitchFamily="2" charset="-122"/>
                <a:cs typeface="Arial" panose="020B0604020202020204" pitchFamily="34" charset="0"/>
              </a:rPr>
              <a:t>the processing must be the same</a:t>
            </a: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a:t>
            </a:r>
          </a:p>
          <a:p>
            <a:pPr eaLnBrk="1" hangingPunct="1">
              <a:lnSpc>
                <a:spcPct val="90000"/>
              </a:lnSpc>
              <a:buClr>
                <a:schemeClr val="tx1"/>
              </a:buClr>
            </a:pP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It is very well known that the sigmoid units are ridge functions in the space created by the previous units outputs, modeled as bases functions.</a:t>
            </a:r>
          </a:p>
          <a:p>
            <a:pPr eaLnBrk="1" hangingPunct="1">
              <a:lnSpc>
                <a:spcPct val="90000"/>
              </a:lnSpc>
              <a:buClr>
                <a:schemeClr val="tx1"/>
              </a:buClr>
            </a:pP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So </a:t>
            </a:r>
            <a:r>
              <a:rPr lang="en-US" altLang="zh-CN" sz="2400" b="1" dirty="0">
                <a:solidFill>
                  <a:schemeClr val="tx1"/>
                </a:solidFill>
                <a:latin typeface="Arial" panose="020B0604020202020204" pitchFamily="34" charset="0"/>
                <a:ea typeface="SimSun" panose="02010600030101010101" pitchFamily="2" charset="-122"/>
                <a:cs typeface="Arial" panose="020B0604020202020204" pitchFamily="34" charset="0"/>
              </a:rPr>
              <a:t>a pair of layers creates a projection space and projects the input data</a:t>
            </a: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 The difficulty is to make sense of learned projections! See my book (2000).   </a:t>
            </a:r>
            <a:endParaRPr lang="en-US" altLang="zh-CN" sz="2000" dirty="0">
              <a:solidFill>
                <a:schemeClr val="tx1"/>
              </a:solidFill>
              <a:latin typeface="Arial" panose="020B0604020202020204" pitchFamily="34" charset="0"/>
              <a:ea typeface="SimSun" panose="02010600030101010101" pitchFamily="2" charset="-122"/>
              <a:cs typeface="Arial" panose="020B0604020202020204" pitchFamily="34" charset="0"/>
            </a:endParaRPr>
          </a:p>
        </p:txBody>
      </p:sp>
      <p:pic>
        <p:nvPicPr>
          <p:cNvPr id="2" name="Picture 1">
            <a:extLst>
              <a:ext uri="{FF2B5EF4-FFF2-40B4-BE49-F238E27FC236}">
                <a16:creationId xmlns:a16="http://schemas.microsoft.com/office/drawing/2014/main" id="{564FFDCD-C827-6A4F-9090-2EC766ECFBEB}"/>
              </a:ext>
            </a:extLst>
          </p:cNvPr>
          <p:cNvPicPr>
            <a:picLocks noChangeAspect="1"/>
          </p:cNvPicPr>
          <p:nvPr/>
        </p:nvPicPr>
        <p:blipFill>
          <a:blip r:embed="rId2"/>
          <a:stretch>
            <a:fillRect/>
          </a:stretch>
        </p:blipFill>
        <p:spPr>
          <a:xfrm>
            <a:off x="5693954" y="657184"/>
            <a:ext cx="5568748" cy="6082178"/>
          </a:xfrm>
          <a:prstGeom prst="rect">
            <a:avLst/>
          </a:prstGeom>
        </p:spPr>
      </p:pic>
      <p:pic>
        <p:nvPicPr>
          <p:cNvPr id="6" name="Picture 4">
            <a:extLst>
              <a:ext uri="{FF2B5EF4-FFF2-40B4-BE49-F238E27FC236}">
                <a16:creationId xmlns:a16="http://schemas.microsoft.com/office/drawing/2014/main" id="{05AB70AC-F21C-904A-BD5B-7A788A381E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46740" y="5138214"/>
            <a:ext cx="1345260" cy="171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442670BB-E69E-9A42-A6AF-CD6F09905889}"/>
              </a:ext>
            </a:extLst>
          </p:cNvPr>
          <p:cNvSpPr txBox="1">
            <a:spLocks noChangeArrowheads="1"/>
          </p:cNvSpPr>
          <p:nvPr/>
        </p:nvSpPr>
        <p:spPr>
          <a:xfrm>
            <a:off x="156870" y="-36917"/>
            <a:ext cx="110128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ea typeface="SimSun" panose="02010600030101010101" pitchFamily="2" charset="-122"/>
              </a:rPr>
              <a:t>Understanding Deep Neural Networks with ITL</a:t>
            </a:r>
            <a:br>
              <a:rPr lang="en-US" altLang="zh-CN" dirty="0">
                <a:ea typeface="SimSun" panose="02010600030101010101" pitchFamily="2" charset="-122"/>
              </a:rPr>
            </a:br>
            <a:r>
              <a:rPr lang="en-US" altLang="zh-CN" sz="3200" dirty="0">
                <a:ea typeface="SimSun" panose="02010600030101010101" pitchFamily="2" charset="-122"/>
              </a:rPr>
              <a:t>Motivation</a:t>
            </a:r>
            <a:endParaRPr lang="zh-CN" altLang="en-US" dirty="0">
              <a:ea typeface="SimSun" panose="02010600030101010101" pitchFamily="2" charset="-122"/>
            </a:endParaRPr>
          </a:p>
        </p:txBody>
      </p:sp>
    </p:spTree>
    <p:extLst>
      <p:ext uri="{BB962C8B-B14F-4D97-AF65-F5344CB8AC3E}">
        <p14:creationId xmlns:p14="http://schemas.microsoft.com/office/powerpoint/2010/main" val="1972695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6EBE54FF-A8A7-42C7-A40E-BEF0FD767CFA}"/>
              </a:ext>
            </a:extLst>
          </p:cNvPr>
          <p:cNvSpPr txBox="1">
            <a:spLocks noChangeArrowheads="1"/>
          </p:cNvSpPr>
          <p:nvPr/>
        </p:nvSpPr>
        <p:spPr bwMode="auto">
          <a:xfrm>
            <a:off x="609599" y="1471209"/>
            <a:ext cx="10936637" cy="520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800100" indent="-34290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lnSpc>
                <a:spcPct val="90000"/>
              </a:lnSpc>
              <a:buClr>
                <a:schemeClr val="tx1"/>
              </a:buClr>
            </a:pP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An important advance was </a:t>
            </a:r>
            <a:r>
              <a:rPr lang="en-US" altLang="zh-CN" sz="2400" dirty="0" err="1">
                <a:solidFill>
                  <a:schemeClr val="tx1"/>
                </a:solidFill>
                <a:latin typeface="Arial" panose="020B0604020202020204" pitchFamily="34" charset="0"/>
                <a:ea typeface="SimSun" panose="02010600030101010101" pitchFamily="2" charset="-122"/>
                <a:cs typeface="Arial" panose="020B0604020202020204" pitchFamily="34" charset="0"/>
              </a:rPr>
              <a:t>Tishby’s</a:t>
            </a: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 </a:t>
            </a:r>
            <a:r>
              <a:rPr lang="en-US" altLang="zh-CN" sz="2400" b="1" dirty="0">
                <a:solidFill>
                  <a:schemeClr val="tx1"/>
                </a:solidFill>
                <a:latin typeface="Arial" panose="020B0604020202020204" pitchFamily="34" charset="0"/>
                <a:ea typeface="SimSun" panose="02010600030101010101" pitchFamily="2" charset="-122"/>
                <a:cs typeface="Arial" panose="020B0604020202020204" pitchFamily="34" charset="0"/>
              </a:rPr>
              <a:t>Information Plane </a:t>
            </a: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proposal to analyze pairwise projected mappings using mutual information. </a:t>
            </a:r>
          </a:p>
          <a:p>
            <a:pPr eaLnBrk="1" hangingPunct="1">
              <a:lnSpc>
                <a:spcPct val="90000"/>
              </a:lnSpc>
              <a:buClr>
                <a:schemeClr val="tx1"/>
              </a:buClr>
            </a:pPr>
            <a:endPar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endPar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endPar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endPar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endPar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endPar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marL="0" indent="0" eaLnBrk="1" hangingPunct="1">
              <a:lnSpc>
                <a:spcPct val="90000"/>
              </a:lnSpc>
              <a:buClr>
                <a:schemeClr val="tx1"/>
              </a:buClr>
              <a:buNone/>
            </a:pPr>
            <a:endPar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We see three fundamental needs to practically employ his approach:</a:t>
            </a:r>
          </a:p>
          <a:p>
            <a:pPr lvl="1">
              <a:lnSpc>
                <a:spcPct val="90000"/>
              </a:lnSpc>
              <a:buClr>
                <a:schemeClr val="tx1"/>
              </a:buClr>
            </a:pPr>
            <a:r>
              <a:rPr lang="en-US" altLang="zh-CN" sz="2000" dirty="0">
                <a:solidFill>
                  <a:schemeClr val="tx1"/>
                </a:solidFill>
                <a:latin typeface="Arial" panose="020B0604020202020204" pitchFamily="34" charset="0"/>
                <a:ea typeface="SimSun" panose="02010600030101010101" pitchFamily="2" charset="-122"/>
                <a:cs typeface="Arial" panose="020B0604020202020204" pitchFamily="34" charset="0"/>
              </a:rPr>
              <a:t>The need to estimate mutual information directly from high dimensional data</a:t>
            </a:r>
          </a:p>
          <a:p>
            <a:pPr lvl="1">
              <a:lnSpc>
                <a:spcPct val="90000"/>
              </a:lnSpc>
              <a:buClr>
                <a:schemeClr val="tx1"/>
              </a:buClr>
            </a:pPr>
            <a:r>
              <a:rPr lang="en-US" altLang="zh-CN" sz="2000" dirty="0">
                <a:solidFill>
                  <a:schemeClr val="tx1"/>
                </a:solidFill>
                <a:latin typeface="Arial" panose="020B0604020202020204" pitchFamily="34" charset="0"/>
                <a:ea typeface="SimSun" panose="02010600030101010101" pitchFamily="2" charset="-122"/>
                <a:cs typeface="Arial" panose="020B0604020202020204" pitchFamily="34" charset="0"/>
              </a:rPr>
              <a:t>To generalize cost functions beyond the information bottleneck method. </a:t>
            </a:r>
          </a:p>
          <a:p>
            <a:pPr lvl="1">
              <a:lnSpc>
                <a:spcPct val="90000"/>
              </a:lnSpc>
              <a:buClr>
                <a:schemeClr val="tx1"/>
              </a:buClr>
            </a:pPr>
            <a:r>
              <a:rPr lang="en-US" altLang="zh-CN" sz="2000" dirty="0">
                <a:solidFill>
                  <a:schemeClr val="tx1"/>
                </a:solidFill>
                <a:latin typeface="Arial" panose="020B0604020202020204" pitchFamily="34" charset="0"/>
                <a:ea typeface="SimSun" panose="02010600030101010101" pitchFamily="2" charset="-122"/>
                <a:cs typeface="Arial" panose="020B0604020202020204" pitchFamily="34" charset="0"/>
              </a:rPr>
              <a:t>To apply ITL concepts to select the hyperparameters of learning.      </a:t>
            </a:r>
            <a:endParaRPr lang="en-US" altLang="zh-CN" sz="1600" dirty="0">
              <a:solidFill>
                <a:schemeClr val="tx1"/>
              </a:solidFill>
              <a:latin typeface="Arial" panose="020B0604020202020204" pitchFamily="34" charset="0"/>
              <a:ea typeface="SimSun" panose="02010600030101010101" pitchFamily="2" charset="-122"/>
              <a:cs typeface="Arial" panose="020B0604020202020204" pitchFamily="34" charset="0"/>
            </a:endParaRPr>
          </a:p>
        </p:txBody>
      </p:sp>
      <p:pic>
        <p:nvPicPr>
          <p:cNvPr id="5" name="Picture 2">
            <a:extLst>
              <a:ext uri="{FF2B5EF4-FFF2-40B4-BE49-F238E27FC236}">
                <a16:creationId xmlns:a16="http://schemas.microsoft.com/office/drawing/2014/main" id="{F92633AF-B886-A043-8351-A66F3F3A53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05164" y="2196026"/>
            <a:ext cx="7898253" cy="2810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D1B1AA77-C07A-A646-939A-4FEA72FEBCAE}"/>
              </a:ext>
            </a:extLst>
          </p:cNvPr>
          <p:cNvSpPr>
            <a:spLocks noGrp="1" noChangeArrowheads="1"/>
          </p:cNvSpPr>
          <p:nvPr>
            <p:ph type="title"/>
          </p:nvPr>
        </p:nvSpPr>
        <p:spPr>
          <a:xfrm>
            <a:off x="356462" y="0"/>
            <a:ext cx="11012837" cy="1325563"/>
          </a:xfrm>
        </p:spPr>
        <p:txBody>
          <a:bodyPr>
            <a:normAutofit/>
          </a:bodyPr>
          <a:lstStyle/>
          <a:p>
            <a:r>
              <a:rPr lang="en-US" altLang="zh-CN" dirty="0">
                <a:ea typeface="SimSun" panose="02010600030101010101" pitchFamily="2" charset="-122"/>
              </a:rPr>
              <a:t>Understanding Deep Neural Networks with ITL</a:t>
            </a:r>
            <a:br>
              <a:rPr lang="en-US" altLang="zh-CN" dirty="0">
                <a:ea typeface="SimSun" panose="02010600030101010101" pitchFamily="2" charset="-122"/>
              </a:rPr>
            </a:br>
            <a:r>
              <a:rPr lang="en-US" altLang="zh-CN" sz="3200" dirty="0">
                <a:ea typeface="SimSun" panose="02010600030101010101" pitchFamily="2" charset="-122"/>
              </a:rPr>
              <a:t>Motivation</a:t>
            </a:r>
            <a:endParaRPr lang="zh-CN" altLang="en-US" dirty="0">
              <a:ea typeface="SimSun" panose="02010600030101010101" pitchFamily="2" charset="-122"/>
            </a:endParaRPr>
          </a:p>
        </p:txBody>
      </p:sp>
      <p:sp>
        <p:nvSpPr>
          <p:cNvPr id="4" name="Rectangle 3">
            <a:extLst>
              <a:ext uri="{FF2B5EF4-FFF2-40B4-BE49-F238E27FC236}">
                <a16:creationId xmlns:a16="http://schemas.microsoft.com/office/drawing/2014/main" id="{7976CFF5-869A-604B-86D2-F6A29E274355}"/>
              </a:ext>
            </a:extLst>
          </p:cNvPr>
          <p:cNvSpPr/>
          <p:nvPr/>
        </p:nvSpPr>
        <p:spPr>
          <a:xfrm>
            <a:off x="0" y="6517638"/>
            <a:ext cx="12677614" cy="307777"/>
          </a:xfrm>
          <a:prstGeom prst="rect">
            <a:avLst/>
          </a:prstGeom>
        </p:spPr>
        <p:txBody>
          <a:bodyPr wrap="square">
            <a:spAutoFit/>
          </a:bodyPr>
          <a:lstStyle/>
          <a:p>
            <a:r>
              <a:rPr lang="en-US" sz="1400" dirty="0">
                <a:latin typeface="Helvetica" pitchFamily="2" charset="0"/>
              </a:rPr>
              <a:t>R. </a:t>
            </a:r>
            <a:r>
              <a:rPr lang="en-US" sz="1400" dirty="0" err="1">
                <a:latin typeface="Helvetica" pitchFamily="2" charset="0"/>
              </a:rPr>
              <a:t>Shwartz-Ziv</a:t>
            </a:r>
            <a:r>
              <a:rPr lang="en-US" sz="1400" dirty="0">
                <a:latin typeface="Helvetica" pitchFamily="2" charset="0"/>
              </a:rPr>
              <a:t> and N. </a:t>
            </a:r>
            <a:r>
              <a:rPr lang="en-US" sz="1400" dirty="0" err="1">
                <a:latin typeface="Helvetica" pitchFamily="2" charset="0"/>
              </a:rPr>
              <a:t>Tishby</a:t>
            </a:r>
            <a:r>
              <a:rPr lang="en-US" sz="1400" dirty="0">
                <a:latin typeface="Helvetica" pitchFamily="2" charset="0"/>
              </a:rPr>
              <a:t>, “Opening the black box of deep neural networks via information,” </a:t>
            </a:r>
            <a:r>
              <a:rPr lang="en-US" sz="1400" dirty="0" err="1">
                <a:latin typeface="Helvetica" pitchFamily="2" charset="0"/>
              </a:rPr>
              <a:t>arXiv</a:t>
            </a:r>
            <a:r>
              <a:rPr lang="en-US" sz="1400" dirty="0">
                <a:latin typeface="Helvetica" pitchFamily="2" charset="0"/>
              </a:rPr>
              <a:t> preprint arXiv:1703.00810, 2017</a:t>
            </a:r>
            <a:endParaRPr lang="en-US" sz="1400" dirty="0">
              <a:effectLst/>
              <a:latin typeface="Helvetica" pitchFamily="2" charset="0"/>
            </a:endParaRPr>
          </a:p>
        </p:txBody>
      </p:sp>
    </p:spTree>
    <p:extLst>
      <p:ext uri="{BB962C8B-B14F-4D97-AF65-F5344CB8AC3E}">
        <p14:creationId xmlns:p14="http://schemas.microsoft.com/office/powerpoint/2010/main" val="161754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63946DAA-B04C-473E-A84D-785806982F21}"/>
              </a:ext>
            </a:extLst>
          </p:cNvPr>
          <p:cNvSpPr txBox="1">
            <a:spLocks noChangeArrowheads="1"/>
          </p:cNvSpPr>
          <p:nvPr/>
        </p:nvSpPr>
        <p:spPr bwMode="auto">
          <a:xfrm>
            <a:off x="470114" y="1471631"/>
            <a:ext cx="11251769"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800100" indent="-34290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marL="0" indent="0" eaLnBrk="1" hangingPunct="1">
              <a:lnSpc>
                <a:spcPct val="90000"/>
              </a:lnSpc>
              <a:buClr>
                <a:schemeClr val="tx1"/>
              </a:buClr>
              <a:buNone/>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In order to apply the information plane to DNNs we must analyze the statistical transformations in a DNN during learning. We restrict our study to feedforward networks to apply the Data Processing Inequality (DPI), which requires a Markov Assumption.  </a:t>
            </a:r>
          </a:p>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There are two fundamental DPIs in feed-forward DNNs during BP learning:</a:t>
            </a:r>
          </a:p>
          <a:p>
            <a:pPr marL="0" indent="0" eaLnBrk="1" hangingPunct="1">
              <a:lnSpc>
                <a:spcPct val="90000"/>
              </a:lnSpc>
              <a:buClr>
                <a:schemeClr val="tx1"/>
              </a:buClr>
              <a:buNone/>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 one for activations, the other for errors, in opposite directions.</a:t>
            </a:r>
            <a:endPar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endParaRPr>
          </a:p>
        </p:txBody>
      </p:sp>
      <p:pic>
        <p:nvPicPr>
          <p:cNvPr id="14341" name="Picture 4">
            <a:extLst>
              <a:ext uri="{FF2B5EF4-FFF2-40B4-BE49-F238E27FC236}">
                <a16:creationId xmlns:a16="http://schemas.microsoft.com/office/drawing/2014/main" id="{7FE75377-0751-4E54-93ED-193ED0444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2330" y="3683468"/>
            <a:ext cx="6667410" cy="208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1554F0A8-9AB9-4ADD-A911-3FF41E57FE9E}"/>
              </a:ext>
            </a:extLst>
          </p:cNvPr>
          <p:cNvSpPr txBox="1">
            <a:spLocks noChangeArrowheads="1"/>
          </p:cNvSpPr>
          <p:nvPr/>
        </p:nvSpPr>
        <p:spPr>
          <a:xfrm>
            <a:off x="-1" y="54913"/>
            <a:ext cx="121920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6497850-767A-4982-957A-3EDD74DCC241}"/>
                  </a:ext>
                </a:extLst>
              </p:cNvPr>
              <p:cNvSpPr txBox="1"/>
              <p:nvPr/>
            </p:nvSpPr>
            <p:spPr>
              <a:xfrm>
                <a:off x="2258583" y="5683732"/>
                <a:ext cx="31504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𝐾</m:t>
                          </m:r>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𝑘</m:t>
                          </m:r>
                        </m:sub>
                      </m:sSub>
                    </m:oMath>
                  </m:oMathPara>
                </a14:m>
                <a:endParaRPr lang="en-US" dirty="0"/>
              </a:p>
            </p:txBody>
          </p:sp>
        </mc:Choice>
        <mc:Fallback xmlns="">
          <p:sp>
            <p:nvSpPr>
              <p:cNvPr id="6" name="TextBox 5">
                <a:extLst>
                  <a:ext uri="{FF2B5EF4-FFF2-40B4-BE49-F238E27FC236}">
                    <a16:creationId xmlns:a16="http://schemas.microsoft.com/office/drawing/2014/main" id="{F6497850-767A-4982-957A-3EDD74DCC241}"/>
                  </a:ext>
                </a:extLst>
              </p:cNvPr>
              <p:cNvSpPr txBox="1">
                <a:spLocks noRot="1" noChangeAspect="1" noMove="1" noResize="1" noEditPoints="1" noAdjustHandles="1" noChangeArrowheads="1" noChangeShapeType="1" noTextEdit="1"/>
              </p:cNvSpPr>
              <p:nvPr/>
            </p:nvSpPr>
            <p:spPr>
              <a:xfrm>
                <a:off x="2258583" y="5683732"/>
                <a:ext cx="3150478" cy="276999"/>
              </a:xfrm>
              <a:prstGeom prst="rect">
                <a:avLst/>
              </a:prstGeom>
              <a:blipFill>
                <a:blip r:embed="rId4"/>
                <a:stretch>
                  <a:fillRect l="-120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0B4904C-46A7-4F9E-ABD1-0298D376A7AF}"/>
                  </a:ext>
                </a:extLst>
              </p:cNvPr>
              <p:cNvSpPr txBox="1"/>
              <p:nvPr/>
            </p:nvSpPr>
            <p:spPr>
              <a:xfrm>
                <a:off x="2207896" y="6015628"/>
                <a:ext cx="32518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𝐿</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𝐾</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𝐾</m:t>
                          </m:r>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𝛿</m:t>
                          </m:r>
                        </m:e>
                        <m:sub>
                          <m:r>
                            <a:rPr lang="en-US" i="1">
                              <a:latin typeface="Cambria Math" panose="02040503050406030204" pitchFamily="18" charset="0"/>
                            </a:rPr>
                            <m:t>1</m:t>
                          </m:r>
                        </m:sub>
                      </m:sSub>
                    </m:oMath>
                  </m:oMathPara>
                </a14:m>
                <a:endParaRPr lang="en-US" dirty="0"/>
              </a:p>
            </p:txBody>
          </p:sp>
        </mc:Choice>
        <mc:Fallback xmlns="">
          <p:sp>
            <p:nvSpPr>
              <p:cNvPr id="7" name="TextBox 6">
                <a:extLst>
                  <a:ext uri="{FF2B5EF4-FFF2-40B4-BE49-F238E27FC236}">
                    <a16:creationId xmlns:a16="http://schemas.microsoft.com/office/drawing/2014/main" id="{40B4904C-46A7-4F9E-ABD1-0298D376A7AF}"/>
                  </a:ext>
                </a:extLst>
              </p:cNvPr>
              <p:cNvSpPr txBox="1">
                <a:spLocks noRot="1" noChangeAspect="1" noMove="1" noResize="1" noEditPoints="1" noAdjustHandles="1" noChangeArrowheads="1" noChangeShapeType="1" noTextEdit="1"/>
              </p:cNvSpPr>
              <p:nvPr/>
            </p:nvSpPr>
            <p:spPr>
              <a:xfrm>
                <a:off x="2207896" y="6015628"/>
                <a:ext cx="3251852" cy="276999"/>
              </a:xfrm>
              <a:prstGeom prst="rect">
                <a:avLst/>
              </a:prstGeom>
              <a:blipFill>
                <a:blip r:embed="rId5"/>
                <a:stretch>
                  <a:fillRect l="-11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54CB61E-9491-4D48-91D3-709483EF714E}"/>
                  </a:ext>
                </a:extLst>
              </p:cNvPr>
              <p:cNvSpPr txBox="1"/>
              <p:nvPr/>
            </p:nvSpPr>
            <p:spPr>
              <a:xfrm>
                <a:off x="6266524" y="5708312"/>
                <a:ext cx="34503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a:solidFill>
                            <a:srgbClr val="FF0000"/>
                          </a:solidFill>
                          <a:latin typeface="Cambria Math" panose="02040503050406030204" pitchFamily="18" charset="0"/>
                        </a:rPr>
                        <m:t>𝐈</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𝑋</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1</m:t>
                              </m:r>
                            </m:sub>
                          </m:sSub>
                        </m:e>
                      </m:d>
                      <m:r>
                        <a:rPr lang="en-US" i="1">
                          <a:solidFill>
                            <a:srgbClr val="FF0000"/>
                          </a:solidFill>
                          <a:latin typeface="Cambria Math" panose="02040503050406030204" pitchFamily="18" charset="0"/>
                          <a:ea typeface="Cambria Math" panose="02040503050406030204" pitchFamily="18" charset="0"/>
                        </a:rPr>
                        <m:t>≥</m:t>
                      </m:r>
                      <m:r>
                        <a:rPr lang="en-US" b="1">
                          <a:solidFill>
                            <a:srgbClr val="FF0000"/>
                          </a:solidFill>
                          <a:latin typeface="Cambria Math" panose="02040503050406030204" pitchFamily="18" charset="0"/>
                        </a:rPr>
                        <m:t>𝐈</m:t>
                      </m:r>
                      <m:d>
                        <m:dPr>
                          <m:ctrlPr>
                            <a:rPr lang="en-US" b="1"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𝑋</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2</m:t>
                              </m:r>
                            </m:sub>
                          </m:sSub>
                        </m:e>
                      </m:d>
                      <m:r>
                        <a:rPr lang="en-US" i="1">
                          <a:solidFill>
                            <a:srgbClr val="FF0000"/>
                          </a:solidFill>
                          <a:latin typeface="Cambria Math" panose="02040503050406030204" pitchFamily="18" charset="0"/>
                          <a:ea typeface="Cambria Math" panose="02040503050406030204" pitchFamily="18" charset="0"/>
                        </a:rPr>
                        <m:t>≥…≥</m:t>
                      </m:r>
                      <m:r>
                        <a:rPr lang="en-US" b="1">
                          <a:solidFill>
                            <a:srgbClr val="FF0000"/>
                          </a:solidFill>
                          <a:latin typeface="Cambria Math" panose="02040503050406030204" pitchFamily="18" charset="0"/>
                        </a:rPr>
                        <m:t>𝐈</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𝑋</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𝑇</m:t>
                          </m:r>
                        </m:e>
                        <m:sub>
                          <m:r>
                            <a:rPr lang="en-US" i="1">
                              <a:solidFill>
                                <a:srgbClr val="FF0000"/>
                              </a:solidFill>
                              <a:latin typeface="Cambria Math" panose="02040503050406030204" pitchFamily="18" charset="0"/>
                            </a:rPr>
                            <m:t>𝐾</m:t>
                          </m:r>
                        </m:sub>
                      </m:sSub>
                      <m:r>
                        <a:rPr lang="en-US" i="1">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8" name="TextBox 7">
                <a:extLst>
                  <a:ext uri="{FF2B5EF4-FFF2-40B4-BE49-F238E27FC236}">
                    <a16:creationId xmlns:a16="http://schemas.microsoft.com/office/drawing/2014/main" id="{A54CB61E-9491-4D48-91D3-709483EF714E}"/>
                  </a:ext>
                </a:extLst>
              </p:cNvPr>
              <p:cNvSpPr txBox="1">
                <a:spLocks noRot="1" noChangeAspect="1" noMove="1" noResize="1" noEditPoints="1" noAdjustHandles="1" noChangeArrowheads="1" noChangeShapeType="1" noTextEdit="1"/>
              </p:cNvSpPr>
              <p:nvPr/>
            </p:nvSpPr>
            <p:spPr>
              <a:xfrm>
                <a:off x="6266524" y="5708312"/>
                <a:ext cx="3450304" cy="276999"/>
              </a:xfrm>
              <a:prstGeom prst="rect">
                <a:avLst/>
              </a:prstGeom>
              <a:blipFill>
                <a:blip r:embed="rId6"/>
                <a:stretch>
                  <a:fillRect l="-366" r="-1465"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E6790D4-D656-4D3A-99B7-536FE47620B6}"/>
                  </a:ext>
                </a:extLst>
              </p:cNvPr>
              <p:cNvSpPr/>
              <p:nvPr/>
            </p:nvSpPr>
            <p:spPr>
              <a:xfrm>
                <a:off x="6194255" y="5991902"/>
                <a:ext cx="41079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a:solidFill>
                            <a:srgbClr val="FF0000"/>
                          </a:solidFill>
                          <a:latin typeface="Cambria Math" panose="02040503050406030204" pitchFamily="18" charset="0"/>
                        </a:rPr>
                        <m:t>𝐈</m:t>
                      </m:r>
                      <m:d>
                        <m:dPr>
                          <m:ctrlPr>
                            <a:rPr lang="en-US"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𝛿</m:t>
                              </m:r>
                            </m:e>
                            <m:sub>
                              <m:r>
                                <a:rPr lang="en-US" i="1">
                                  <a:solidFill>
                                    <a:srgbClr val="FF0000"/>
                                  </a:solidFill>
                                  <a:latin typeface="Cambria Math" panose="02040503050406030204" pitchFamily="18" charset="0"/>
                                </a:rPr>
                                <m:t>𝐿</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𝛿</m:t>
                              </m:r>
                            </m:e>
                            <m:sub>
                              <m:r>
                                <a:rPr lang="en-US" i="1">
                                  <a:solidFill>
                                    <a:srgbClr val="FF0000"/>
                                  </a:solidFill>
                                  <a:latin typeface="Cambria Math" panose="02040503050406030204" pitchFamily="18" charset="0"/>
                                </a:rPr>
                                <m:t>𝐾</m:t>
                              </m:r>
                            </m:sub>
                          </m:sSub>
                        </m:e>
                      </m:d>
                      <m:r>
                        <a:rPr lang="en-US" i="1">
                          <a:solidFill>
                            <a:srgbClr val="FF0000"/>
                          </a:solidFill>
                          <a:latin typeface="Cambria Math" panose="02040503050406030204" pitchFamily="18" charset="0"/>
                          <a:ea typeface="Cambria Math" panose="02040503050406030204" pitchFamily="18" charset="0"/>
                        </a:rPr>
                        <m:t>≥</m:t>
                      </m:r>
                      <m:r>
                        <a:rPr lang="en-US" b="1">
                          <a:solidFill>
                            <a:srgbClr val="FF0000"/>
                          </a:solidFill>
                          <a:latin typeface="Cambria Math" panose="02040503050406030204" pitchFamily="18" charset="0"/>
                        </a:rPr>
                        <m:t>𝐈</m:t>
                      </m:r>
                      <m:d>
                        <m:dPr>
                          <m:ctrlPr>
                            <a:rPr lang="en-US" b="1" i="1">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𝛿</m:t>
                              </m:r>
                            </m:e>
                            <m:sub>
                              <m:r>
                                <a:rPr lang="en-US" i="1">
                                  <a:solidFill>
                                    <a:srgbClr val="FF0000"/>
                                  </a:solidFill>
                                  <a:latin typeface="Cambria Math" panose="02040503050406030204" pitchFamily="18" charset="0"/>
                                </a:rPr>
                                <m:t>𝐿</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𝛿</m:t>
                              </m:r>
                            </m:e>
                            <m:sub>
                              <m:r>
                                <a:rPr lang="en-US" i="1">
                                  <a:solidFill>
                                    <a:srgbClr val="FF0000"/>
                                  </a:solidFill>
                                  <a:latin typeface="Cambria Math" panose="02040503050406030204" pitchFamily="18" charset="0"/>
                                </a:rPr>
                                <m:t>𝐾</m:t>
                              </m:r>
                              <m:r>
                                <a:rPr lang="en-US" i="1">
                                  <a:solidFill>
                                    <a:srgbClr val="FF0000"/>
                                  </a:solidFill>
                                  <a:latin typeface="Cambria Math" panose="02040503050406030204" pitchFamily="18" charset="0"/>
                                </a:rPr>
                                <m:t>−1</m:t>
                              </m:r>
                            </m:sub>
                          </m:sSub>
                        </m:e>
                      </m:d>
                      <m:r>
                        <a:rPr lang="en-US" i="1">
                          <a:solidFill>
                            <a:srgbClr val="FF0000"/>
                          </a:solidFill>
                          <a:latin typeface="Cambria Math" panose="02040503050406030204" pitchFamily="18" charset="0"/>
                          <a:ea typeface="Cambria Math" panose="02040503050406030204" pitchFamily="18" charset="0"/>
                        </a:rPr>
                        <m:t>≥…≥</m:t>
                      </m:r>
                      <m:r>
                        <a:rPr lang="en-US" b="1">
                          <a:solidFill>
                            <a:srgbClr val="FF0000"/>
                          </a:solidFill>
                          <a:latin typeface="Cambria Math" panose="02040503050406030204" pitchFamily="18" charset="0"/>
                        </a:rPr>
                        <m:t>𝐈</m:t>
                      </m:r>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𝛿</m:t>
                          </m:r>
                        </m:e>
                        <m:sub>
                          <m:r>
                            <a:rPr lang="en-US" i="1">
                              <a:solidFill>
                                <a:srgbClr val="FF0000"/>
                              </a:solidFill>
                              <a:latin typeface="Cambria Math" panose="02040503050406030204" pitchFamily="18" charset="0"/>
                            </a:rPr>
                            <m:t>𝐿</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𝛿</m:t>
                          </m:r>
                        </m:e>
                        <m:sub>
                          <m:r>
                            <a:rPr lang="en-US" i="1">
                              <a:solidFill>
                                <a:srgbClr val="FF0000"/>
                              </a:solidFill>
                              <a:latin typeface="Cambria Math" panose="02040503050406030204" pitchFamily="18" charset="0"/>
                              <a:ea typeface="Cambria Math" panose="02040503050406030204" pitchFamily="18" charset="0"/>
                            </a:rPr>
                            <m:t>1</m:t>
                          </m:r>
                        </m:sub>
                      </m:sSub>
                      <m:r>
                        <a:rPr lang="en-US" i="1">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11" name="Rectangle 10">
                <a:extLst>
                  <a:ext uri="{FF2B5EF4-FFF2-40B4-BE49-F238E27FC236}">
                    <a16:creationId xmlns:a16="http://schemas.microsoft.com/office/drawing/2014/main" id="{1E6790D4-D656-4D3A-99B7-536FE47620B6}"/>
                  </a:ext>
                </a:extLst>
              </p:cNvPr>
              <p:cNvSpPr>
                <a:spLocks noRot="1" noChangeAspect="1" noMove="1" noResize="1" noEditPoints="1" noAdjustHandles="1" noChangeArrowheads="1" noChangeShapeType="1" noTextEdit="1"/>
              </p:cNvSpPr>
              <p:nvPr/>
            </p:nvSpPr>
            <p:spPr>
              <a:xfrm>
                <a:off x="6194255" y="5991902"/>
                <a:ext cx="4107984" cy="369332"/>
              </a:xfrm>
              <a:prstGeom prst="rect">
                <a:avLst/>
              </a:prstGeom>
              <a:blipFill>
                <a:blip r:embed="rId7"/>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3526891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5C238434-E3E9-4720-A6E0-21CCD67D8224}"/>
              </a:ext>
            </a:extLst>
          </p:cNvPr>
          <p:cNvSpPr txBox="1">
            <a:spLocks noChangeArrowheads="1"/>
          </p:cNvSpPr>
          <p:nvPr/>
        </p:nvSpPr>
        <p:spPr bwMode="auto">
          <a:xfrm>
            <a:off x="387456" y="1377053"/>
            <a:ext cx="10817817"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There are DNNs besides MLPs with special topologies. Here we will study the stacked auto encoder (SAE), which is an interesting architecture that resembles a communication channel. The output is trained to be equal to the input, and in the bottleneck layer one can add noise to mimic the real communication channel.  </a:t>
            </a:r>
          </a:p>
          <a:p>
            <a:pPr eaLnBrk="1" hangingPunct="1">
              <a:lnSpc>
                <a:spcPct val="90000"/>
              </a:lnSpc>
              <a:buClr>
                <a:schemeClr val="tx1"/>
              </a:buClr>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An interesting question is: can the SAE learn noise free transmission as well as coding theory?</a:t>
            </a:r>
            <a:endParaRPr lang="en-US" altLang="en-US" sz="1200" dirty="0">
              <a:ea typeface="MS PGothic" panose="020B0600070205080204" pitchFamily="34" charset="-128"/>
            </a:endParaRPr>
          </a:p>
        </p:txBody>
      </p:sp>
      <p:pic>
        <p:nvPicPr>
          <p:cNvPr id="18436" name="Picture 1">
            <a:extLst>
              <a:ext uri="{FF2B5EF4-FFF2-40B4-BE49-F238E27FC236}">
                <a16:creationId xmlns:a16="http://schemas.microsoft.com/office/drawing/2014/main" id="{CEA2C4F9-5785-42F2-B818-89744C77B3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87903" y="3705434"/>
            <a:ext cx="5203559" cy="181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4">
            <a:extLst>
              <a:ext uri="{FF2B5EF4-FFF2-40B4-BE49-F238E27FC236}">
                <a16:creationId xmlns:a16="http://schemas.microsoft.com/office/drawing/2014/main" id="{2A3E798C-5A57-4486-8C11-E0F6505B5B46}"/>
              </a:ext>
            </a:extLst>
          </p:cNvPr>
          <p:cNvSpPr txBox="1">
            <a:spLocks noChangeArrowheads="1"/>
          </p:cNvSpPr>
          <p:nvPr/>
        </p:nvSpPr>
        <p:spPr bwMode="auto">
          <a:xfrm>
            <a:off x="1597899" y="4060599"/>
            <a:ext cx="16735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lgn="ctr" eaLnBrk="1" hangingPunct="1">
              <a:spcBef>
                <a:spcPct val="0"/>
              </a:spcBef>
              <a:buClrTx/>
              <a:buFont typeface="Arial" panose="020B0604020202020204" pitchFamily="34" charset="0"/>
              <a:buNone/>
            </a:pPr>
            <a:r>
              <a:rPr lang="en-US" altLang="en-US" sz="1800" dirty="0">
                <a:solidFill>
                  <a:schemeClr val="tx1"/>
                </a:solidFill>
              </a:rPr>
              <a:t>Stacked Autoencoder</a:t>
            </a:r>
          </a:p>
        </p:txBody>
      </p:sp>
      <p:sp>
        <p:nvSpPr>
          <p:cNvPr id="10" name="Rectangle 2">
            <a:extLst>
              <a:ext uri="{FF2B5EF4-FFF2-40B4-BE49-F238E27FC236}">
                <a16:creationId xmlns:a16="http://schemas.microsoft.com/office/drawing/2014/main" id="{24DA71CA-5A45-4DDA-8568-C28FDB1FC4FC}"/>
              </a:ext>
            </a:extLst>
          </p:cNvPr>
          <p:cNvSpPr txBox="1">
            <a:spLocks noChangeArrowheads="1"/>
          </p:cNvSpPr>
          <p:nvPr/>
        </p:nvSpPr>
        <p:spPr>
          <a:xfrm>
            <a:off x="0" y="51490"/>
            <a:ext cx="121920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SAE</a:t>
            </a:r>
            <a:endParaRPr lang="zh-CN" altLang="en-US" dirty="0">
              <a:ea typeface="SimSun" panose="02010600030101010101" pitchFamily="2" charset="-122"/>
            </a:endParaRPr>
          </a:p>
        </p:txBody>
      </p:sp>
      <p:sp>
        <p:nvSpPr>
          <p:cNvPr id="2" name="TextBox 1">
            <a:extLst>
              <a:ext uri="{FF2B5EF4-FFF2-40B4-BE49-F238E27FC236}">
                <a16:creationId xmlns:a16="http://schemas.microsoft.com/office/drawing/2014/main" id="{F48552D3-D4AE-FE4F-8D4D-5832E94D0639}"/>
              </a:ext>
            </a:extLst>
          </p:cNvPr>
          <p:cNvSpPr txBox="1"/>
          <p:nvPr/>
        </p:nvSpPr>
        <p:spPr>
          <a:xfrm>
            <a:off x="4785206" y="3336102"/>
            <a:ext cx="460895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Encoder               Linear                Decoder</a:t>
            </a:r>
          </a:p>
        </p:txBody>
      </p:sp>
    </p:spTree>
    <p:extLst>
      <p:ext uri="{BB962C8B-B14F-4D97-AF65-F5344CB8AC3E}">
        <p14:creationId xmlns:p14="http://schemas.microsoft.com/office/powerpoint/2010/main" val="23405434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4DA71CA-5A45-4DDA-8568-C28FDB1FC4FC}"/>
              </a:ext>
            </a:extLst>
          </p:cNvPr>
          <p:cNvSpPr txBox="1">
            <a:spLocks noChangeArrowheads="1"/>
          </p:cNvSpPr>
          <p:nvPr/>
        </p:nvSpPr>
        <p:spPr>
          <a:xfrm>
            <a:off x="0" y="51490"/>
            <a:ext cx="121920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SAE</a:t>
            </a:r>
            <a:endParaRPr lang="zh-CN" altLang="en-US" dirty="0">
              <a:ea typeface="SimSun" panose="02010600030101010101" pitchFamily="2" charset="-122"/>
            </a:endParaRPr>
          </a:p>
        </p:txBody>
      </p:sp>
      <p:graphicFrame>
        <p:nvGraphicFramePr>
          <p:cNvPr id="7" name="表格 1">
            <a:extLst>
              <a:ext uri="{FF2B5EF4-FFF2-40B4-BE49-F238E27FC236}">
                <a16:creationId xmlns:a16="http://schemas.microsoft.com/office/drawing/2014/main" id="{4AAF425E-4DE3-B74A-A14E-12FEE5662DAB}"/>
              </a:ext>
            </a:extLst>
          </p:cNvPr>
          <p:cNvGraphicFramePr>
            <a:graphicFrameLocks noGrp="1"/>
          </p:cNvGraphicFramePr>
          <p:nvPr>
            <p:extLst>
              <p:ext uri="{D42A27DB-BD31-4B8C-83A1-F6EECF244321}">
                <p14:modId xmlns:p14="http://schemas.microsoft.com/office/powerpoint/2010/main" val="1268391710"/>
              </p:ext>
            </p:extLst>
          </p:nvPr>
        </p:nvGraphicFramePr>
        <p:xfrm>
          <a:off x="2582745" y="4436660"/>
          <a:ext cx="6399213" cy="1738029"/>
        </p:xfrm>
        <a:graphic>
          <a:graphicData uri="http://schemas.openxmlformats.org/drawingml/2006/table">
            <a:tbl>
              <a:tblPr/>
              <a:tblGrid>
                <a:gridCol w="2133600">
                  <a:extLst>
                    <a:ext uri="{9D8B030D-6E8A-4147-A177-3AD203B41FA5}">
                      <a16:colId xmlns:a16="http://schemas.microsoft.com/office/drawing/2014/main" val="20000"/>
                    </a:ext>
                  </a:extLst>
                </a:gridCol>
                <a:gridCol w="2141655">
                  <a:extLst>
                    <a:ext uri="{9D8B030D-6E8A-4147-A177-3AD203B41FA5}">
                      <a16:colId xmlns:a16="http://schemas.microsoft.com/office/drawing/2014/main" val="20001"/>
                    </a:ext>
                  </a:extLst>
                </a:gridCol>
                <a:gridCol w="2123958">
                  <a:extLst>
                    <a:ext uri="{9D8B030D-6E8A-4147-A177-3AD203B41FA5}">
                      <a16:colId xmlns:a16="http://schemas.microsoft.com/office/drawing/2014/main" val="20002"/>
                    </a:ext>
                  </a:extLst>
                </a:gridCol>
              </a:tblGrid>
              <a:tr h="381000">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dirty="0">
                        <a:ln>
                          <a:noFill/>
                        </a:ln>
                        <a:solidFill>
                          <a:schemeClr val="tx1"/>
                        </a:solidFill>
                        <a:effectLst/>
                        <a:latin typeface="Times" panose="02020603050405020304" pitchFamily="18" charset="0"/>
                        <a:ea typeface="SimSun" panose="02010600030101010101" pitchFamily="2" charset="-122"/>
                      </a:endParaRP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panose="02020603050405020304" pitchFamily="18" charset="0"/>
                          <a:ea typeface="SimSun" panose="02010600030101010101" pitchFamily="2" charset="-122"/>
                        </a:rPr>
                        <a:t>Shannon</a:t>
                      </a: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panose="02020603050405020304" pitchFamily="18" charset="0"/>
                          <a:ea typeface="SimSun" panose="02010600030101010101" pitchFamily="2" charset="-122"/>
                        </a:rPr>
                        <a:t>Wiener</a:t>
                      </a: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49275">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panose="02020603050405020304" pitchFamily="18" charset="0"/>
                          <a:ea typeface="SimSun" panose="02010600030101010101" pitchFamily="2" charset="-122"/>
                        </a:rPr>
                        <a:t>Condition</a:t>
                      </a: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Times" panose="02020603050405020304" pitchFamily="18" charset="0"/>
                          <a:ea typeface="SimSun" panose="02010600030101010101" pitchFamily="2" charset="-122"/>
                        </a:rPr>
                        <a:t>complete statistical properties of are given.</a:t>
                      </a: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panose="02020603050405020304" pitchFamily="18" charset="0"/>
                          <a:ea typeface="SimSun" panose="02010600030101010101" pitchFamily="2" charset="-122"/>
                        </a:rPr>
                        <a:t>Only signal is given</a:t>
                      </a:r>
                      <a:r>
                        <a:rPr kumimoji="0" lang="en-US" altLang="zh-CN" sz="1000" b="0" i="0" u="none" strike="noStrike" cap="none" normalizeH="0" baseline="0" dirty="0">
                          <a:ln>
                            <a:noFill/>
                          </a:ln>
                          <a:solidFill>
                            <a:schemeClr val="tx1"/>
                          </a:solidFill>
                          <a:effectLst/>
                          <a:latin typeface="Times" panose="02020603050405020304" pitchFamily="18" charset="0"/>
                          <a:ea typeface="SimSun" panose="02010600030101010101" pitchFamily="2" charset="-122"/>
                        </a:rPr>
                        <a:t>.</a:t>
                      </a:r>
                      <a:r>
                        <a:rPr kumimoji="0" lang="en-US" altLang="zh-CN" sz="1000" b="0" i="0" u="none" strike="noStrike" cap="none" normalizeH="0" baseline="0" dirty="0">
                          <a:ln>
                            <a:noFill/>
                          </a:ln>
                          <a:solidFill>
                            <a:srgbClr val="FF0000"/>
                          </a:solidFill>
                          <a:effectLst/>
                          <a:latin typeface="Times" panose="02020603050405020304" pitchFamily="18" charset="0"/>
                          <a:ea typeface="SimSun" panose="02010600030101010101" pitchFamily="2" charset="-122"/>
                        </a:rPr>
                        <a:t> </a:t>
                      </a: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381000">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panose="02020603050405020304" pitchFamily="18" charset="0"/>
                          <a:ea typeface="SimSun" panose="02010600030101010101" pitchFamily="2" charset="-122"/>
                        </a:rPr>
                        <a:t>Method</a:t>
                      </a: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panose="02020603050405020304" pitchFamily="18" charset="0"/>
                          <a:ea typeface="SimSun" panose="02010600030101010101" pitchFamily="2" charset="-122"/>
                        </a:rPr>
                        <a:t>encoding-decoding scheme</a:t>
                      </a: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panose="02020603050405020304" pitchFamily="18" charset="0"/>
                          <a:ea typeface="SimSun" panose="02010600030101010101" pitchFamily="2" charset="-122"/>
                        </a:rPr>
                        <a:t>minimizing mean square errors (MSE</a:t>
                      </a:r>
                      <a:r>
                        <a:rPr kumimoji="0" lang="en-US" altLang="zh-CN" sz="1000" b="0" i="0" u="none" strike="noStrike" cap="none" normalizeH="0" baseline="0" dirty="0">
                          <a:ln>
                            <a:noFill/>
                          </a:ln>
                          <a:solidFill>
                            <a:schemeClr val="tx1"/>
                          </a:solidFill>
                          <a:effectLst/>
                          <a:latin typeface="Times" panose="02020603050405020304" pitchFamily="18" charset="0"/>
                          <a:ea typeface="SimSun" panose="02010600030101010101" pitchFamily="2" charset="-122"/>
                        </a:rPr>
                        <a:t>)</a:t>
                      </a: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381000">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Times" panose="02020603050405020304" pitchFamily="18" charset="0"/>
                          <a:ea typeface="SimSun" panose="02010600030101010101" pitchFamily="2" charset="-122"/>
                        </a:rPr>
                        <a:t>Expectation</a:t>
                      </a: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panose="02020603050405020304" pitchFamily="18" charset="0"/>
                          <a:ea typeface="SimSun" panose="02010600030101010101" pitchFamily="2" charset="-122"/>
                        </a:rPr>
                        <a:t>error-free</a:t>
                      </a: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lvl1pPr>
                        <a:spcBef>
                          <a:spcPct val="20000"/>
                        </a:spcBef>
                        <a:buClr>
                          <a:srgbClr val="FF8000"/>
                        </a:buClr>
                        <a:buFont typeface="Times" panose="02020603050405020304" pitchFamily="18" charset="0"/>
                        <a:defRPr sz="2800">
                          <a:solidFill>
                            <a:schemeClr val="bg2"/>
                          </a:solidFill>
                          <a:latin typeface="Times" panose="02020603050405020304" pitchFamily="18" charset="0"/>
                        </a:defRPr>
                      </a:lvl1pPr>
                      <a:lvl2pPr marL="742950" indent="-285750">
                        <a:spcBef>
                          <a:spcPct val="20000"/>
                        </a:spcBef>
                        <a:buClr>
                          <a:srgbClr val="FF8000"/>
                        </a:buClr>
                        <a:defRPr sz="24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defRPr sz="2000">
                          <a:solidFill>
                            <a:schemeClr val="bg2"/>
                          </a:solidFill>
                          <a:latin typeface="Times" panose="02020603050405020304" pitchFamily="18" charset="0"/>
                        </a:defRPr>
                      </a:lvl3pPr>
                      <a:lvl4pPr marL="1600200" indent="-228600">
                        <a:spcBef>
                          <a:spcPct val="20000"/>
                        </a:spcBef>
                        <a:buClr>
                          <a:srgbClr val="153399"/>
                        </a:buClr>
                        <a:defRPr>
                          <a:solidFill>
                            <a:schemeClr val="bg2"/>
                          </a:solidFill>
                          <a:latin typeface="Times" panose="02020603050405020304" pitchFamily="18" charset="0"/>
                        </a:defRPr>
                      </a:lvl4pPr>
                      <a:lvl5pPr marL="2057400" indent="-228600">
                        <a:spcBef>
                          <a:spcPct val="20000"/>
                        </a:spcBef>
                        <a:buClr>
                          <a:schemeClr val="accent1"/>
                        </a:buClr>
                        <a:defRPr>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defRPr>
                          <a:solidFill>
                            <a:schemeClr val="bg2"/>
                          </a:solidFill>
                          <a:latin typeface="Times" panose="02020603050405020304" pitchFamily="18"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panose="02020603050405020304" pitchFamily="18" charset="0"/>
                          <a:ea typeface="SimSun" panose="02010600030101010101" pitchFamily="2" charset="-122"/>
                        </a:rPr>
                        <a:t>least distortion</a:t>
                      </a:r>
                    </a:p>
                  </a:txBody>
                  <a:tcPr marL="91445" marR="91445"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bl>
          </a:graphicData>
        </a:graphic>
      </p:graphicFrame>
      <p:pic>
        <p:nvPicPr>
          <p:cNvPr id="8" name="图片 1" descr="shannon">
            <a:extLst>
              <a:ext uri="{FF2B5EF4-FFF2-40B4-BE49-F238E27FC236}">
                <a16:creationId xmlns:a16="http://schemas.microsoft.com/office/drawing/2014/main" id="{8E117C26-DEE8-B94A-B3B8-2A4096067F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704" y="1265014"/>
            <a:ext cx="1212850"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descr="wiener">
            <a:extLst>
              <a:ext uri="{FF2B5EF4-FFF2-40B4-BE49-F238E27FC236}">
                <a16:creationId xmlns:a16="http://schemas.microsoft.com/office/drawing/2014/main" id="{3AA375FE-D7E3-3745-A587-B10717AE7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2432" y="1364848"/>
            <a:ext cx="1223962"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3">
            <a:extLst>
              <a:ext uri="{FF2B5EF4-FFF2-40B4-BE49-F238E27FC236}">
                <a16:creationId xmlns:a16="http://schemas.microsoft.com/office/drawing/2014/main" id="{58AF685B-E3F4-6745-9538-9EE75145526A}"/>
              </a:ext>
            </a:extLst>
          </p:cNvPr>
          <p:cNvSpPr txBox="1">
            <a:spLocks noChangeArrowheads="1"/>
          </p:cNvSpPr>
          <p:nvPr/>
        </p:nvSpPr>
        <p:spPr bwMode="auto">
          <a:xfrm>
            <a:off x="6073352" y="1315550"/>
            <a:ext cx="3303474"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spcBef>
                <a:spcPct val="0"/>
              </a:spcBef>
              <a:buClrTx/>
              <a:buFont typeface="Arial" panose="020B0604020202020204" pitchFamily="34" charset="0"/>
              <a:buNone/>
            </a:pPr>
            <a:r>
              <a:rPr lang="en-US" altLang="en-US" sz="2000" b="1" dirty="0">
                <a:solidFill>
                  <a:schemeClr val="tx1"/>
                </a:solidFill>
                <a:latin typeface="Arial" panose="020B0604020202020204" pitchFamily="34" charset="0"/>
                <a:ea typeface="SimSun" panose="02010600030101010101" pitchFamily="2" charset="-122"/>
                <a:cs typeface="Arial" panose="020B0604020202020204" pitchFamily="34" charset="0"/>
              </a:rPr>
              <a:t>Wiener's perspective</a:t>
            </a:r>
            <a:r>
              <a:rPr lang="en-US" altLang="en-US" sz="2000" b="1" baseline="30000" dirty="0">
                <a:solidFill>
                  <a:schemeClr val="tx1"/>
                </a:solidFill>
                <a:latin typeface="Arial" panose="020B0604020202020204" pitchFamily="34" charset="0"/>
                <a:ea typeface="SimSun" panose="02010600030101010101" pitchFamily="2" charset="-122"/>
                <a:cs typeface="Arial" panose="020B0604020202020204" pitchFamily="34" charset="0"/>
              </a:rPr>
              <a:t>2</a:t>
            </a:r>
            <a:r>
              <a:rPr lang="en-US" altLang="en-US" dirty="0">
                <a:solidFill>
                  <a:schemeClr val="tx1"/>
                </a:solidFill>
                <a:latin typeface="Arial" panose="020B0604020202020204" pitchFamily="34" charset="0"/>
                <a:ea typeface="SimSun" panose="02010600030101010101" pitchFamily="2" charset="-122"/>
                <a:cs typeface="Arial" panose="020B0604020202020204" pitchFamily="34" charset="0"/>
              </a:rPr>
              <a:t>: </a:t>
            </a:r>
            <a:r>
              <a:rPr lang="en-US" altLang="en-US" sz="1800" dirty="0">
                <a:solidFill>
                  <a:srgbClr val="FF0000"/>
                </a:solidFill>
                <a:latin typeface="Arial" panose="020B0604020202020204" pitchFamily="34" charset="0"/>
                <a:ea typeface="SimSun" panose="02010600030101010101" pitchFamily="2" charset="-122"/>
                <a:cs typeface="Arial" panose="020B0604020202020204" pitchFamily="34" charset="0"/>
              </a:rPr>
              <a:t>Given  only the signal information</a:t>
            </a:r>
            <a:r>
              <a:rPr lang="en-US" altLang="en-US" sz="1800" dirty="0">
                <a:solidFill>
                  <a:schemeClr val="tx1"/>
                </a:solidFill>
                <a:latin typeface="Arial" panose="020B0604020202020204" pitchFamily="34" charset="0"/>
                <a:ea typeface="SimSun" panose="02010600030101010101" pitchFamily="2" charset="-122"/>
                <a:cs typeface="Arial" panose="020B0604020202020204" pitchFamily="34" charset="0"/>
              </a:rPr>
              <a:t>, attenuate noise from signal via modeling using the cost to make the transmission </a:t>
            </a:r>
            <a:r>
              <a:rPr lang="en-US" altLang="en-US" sz="1800" dirty="0">
                <a:solidFill>
                  <a:srgbClr val="FF0000"/>
                </a:solidFill>
                <a:latin typeface="Arial" panose="020B0604020202020204" pitchFamily="34" charset="0"/>
                <a:ea typeface="SimSun" panose="02010600030101010101" pitchFamily="2" charset="-122"/>
                <a:cs typeface="Arial" panose="020B0604020202020204" pitchFamily="34" charset="0"/>
              </a:rPr>
              <a:t>error as small as possible</a:t>
            </a:r>
            <a:r>
              <a:rPr lang="en-US" altLang="en-US" sz="1800" dirty="0">
                <a:solidFill>
                  <a:schemeClr val="tx1"/>
                </a:solidFill>
                <a:latin typeface="Arial" panose="020B0604020202020204" pitchFamily="34" charset="0"/>
                <a:ea typeface="SimSun" panose="02010600030101010101" pitchFamily="2" charset="-122"/>
                <a:cs typeface="Arial" panose="020B0604020202020204" pitchFamily="34" charset="0"/>
              </a:rPr>
              <a:t>.  </a:t>
            </a:r>
            <a:endParaRPr lang="zh-CN" altLang="en-US" sz="1800" dirty="0">
              <a:solidFill>
                <a:schemeClr val="tx1"/>
              </a:solidFill>
              <a:latin typeface="Arial" panose="020B0604020202020204" pitchFamily="34" charset="0"/>
              <a:ea typeface="SimSun" panose="02010600030101010101" pitchFamily="2" charset="-122"/>
              <a:cs typeface="Arial" panose="020B0604020202020204" pitchFamily="34" charset="0"/>
            </a:endParaRPr>
          </a:p>
        </p:txBody>
      </p:sp>
      <p:sp>
        <p:nvSpPr>
          <p:cNvPr id="12" name="文本框 4">
            <a:extLst>
              <a:ext uri="{FF2B5EF4-FFF2-40B4-BE49-F238E27FC236}">
                <a16:creationId xmlns:a16="http://schemas.microsoft.com/office/drawing/2014/main" id="{12FA613F-1B3B-E94D-A343-8598133EF428}"/>
              </a:ext>
            </a:extLst>
          </p:cNvPr>
          <p:cNvSpPr txBox="1">
            <a:spLocks noChangeArrowheads="1"/>
          </p:cNvSpPr>
          <p:nvPr/>
        </p:nvSpPr>
        <p:spPr bwMode="auto">
          <a:xfrm>
            <a:off x="1993144" y="1305178"/>
            <a:ext cx="3789208" cy="32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spcBef>
                <a:spcPct val="0"/>
              </a:spcBef>
              <a:buClrTx/>
              <a:buNone/>
            </a:pPr>
            <a:r>
              <a:rPr lang="en-US" altLang="en-US" sz="1800" b="1" dirty="0">
                <a:solidFill>
                  <a:schemeClr val="tx1"/>
                </a:solidFill>
                <a:latin typeface="Arial" panose="020B0604020202020204" pitchFamily="34" charset="0"/>
                <a:ea typeface="SimSun" panose="02010600030101010101" pitchFamily="2" charset="-122"/>
                <a:cs typeface="Arial" panose="020B0604020202020204" pitchFamily="34" charset="0"/>
              </a:rPr>
              <a:t>Shannon's perspective</a:t>
            </a:r>
            <a:r>
              <a:rPr lang="en-US" altLang="en-US" sz="1800" baseline="30000" dirty="0">
                <a:solidFill>
                  <a:schemeClr val="tx1"/>
                </a:solidFill>
                <a:latin typeface="Arial" panose="020B0604020202020204" pitchFamily="34" charset="0"/>
                <a:ea typeface="SimSun" panose="02010600030101010101" pitchFamily="2" charset="-122"/>
                <a:cs typeface="Arial" panose="020B0604020202020204" pitchFamily="34" charset="0"/>
              </a:rPr>
              <a:t>1</a:t>
            </a:r>
            <a:r>
              <a:rPr lang="en-US" altLang="en-US" sz="2800" dirty="0">
                <a:solidFill>
                  <a:schemeClr val="tx1"/>
                </a:solidFill>
                <a:latin typeface="Arial" panose="020B0604020202020204" pitchFamily="34" charset="0"/>
                <a:ea typeface="SimSun" panose="02010600030101010101" pitchFamily="2" charset="-122"/>
                <a:cs typeface="Arial" panose="020B0604020202020204" pitchFamily="34" charset="0"/>
              </a:rPr>
              <a:t>: </a:t>
            </a:r>
            <a:r>
              <a:rPr lang="en-US" altLang="en-US" sz="1800" dirty="0">
                <a:solidFill>
                  <a:srgbClr val="FF0000"/>
                </a:solidFill>
                <a:latin typeface="Arial" panose="020B0604020202020204" pitchFamily="34" charset="0"/>
                <a:ea typeface="SimSun" panose="02010600030101010101" pitchFamily="2" charset="-122"/>
                <a:cs typeface="Arial" panose="020B0604020202020204" pitchFamily="34" charset="0"/>
              </a:rPr>
              <a:t>Given the statistical properties, e.g., probability of density function (pdf)</a:t>
            </a:r>
            <a:r>
              <a:rPr lang="en-US" altLang="en-US" sz="1800" dirty="0">
                <a:solidFill>
                  <a:schemeClr val="tx1"/>
                </a:solidFill>
                <a:latin typeface="Arial" panose="020B0604020202020204" pitchFamily="34" charset="0"/>
                <a:ea typeface="SimSun" panose="02010600030101010101" pitchFamily="2" charset="-122"/>
                <a:cs typeface="Arial" panose="020B0604020202020204" pitchFamily="34" charset="0"/>
              </a:rPr>
              <a:t>, of signal, noise as well as communication channel, with an appropriate </a:t>
            </a:r>
            <a:r>
              <a:rPr lang="en-US" altLang="en-US" sz="1800" dirty="0">
                <a:solidFill>
                  <a:srgbClr val="0000FF"/>
                </a:solidFill>
                <a:latin typeface="Arial" panose="020B0604020202020204" pitchFamily="34" charset="0"/>
                <a:ea typeface="SimSun" panose="02010600030101010101" pitchFamily="2" charset="-122"/>
                <a:cs typeface="Arial" panose="020B0604020202020204" pitchFamily="34" charset="0"/>
              </a:rPr>
              <a:t>encoding-decoding scheme</a:t>
            </a:r>
            <a:r>
              <a:rPr lang="en-US" altLang="en-US" sz="1800" dirty="0">
                <a:solidFill>
                  <a:schemeClr val="tx1"/>
                </a:solidFill>
                <a:latin typeface="Arial" panose="020B0604020202020204" pitchFamily="34" charset="0"/>
                <a:ea typeface="SimSun" panose="02010600030101010101" pitchFamily="2" charset="-122"/>
                <a:cs typeface="Arial" panose="020B0604020202020204" pitchFamily="34" charset="0"/>
              </a:rPr>
              <a:t>, it is always possible to communicate discrete digital information </a:t>
            </a:r>
            <a:r>
              <a:rPr lang="en-US" altLang="en-US" sz="1800" dirty="0">
                <a:solidFill>
                  <a:srgbClr val="FF0000"/>
                </a:solidFill>
                <a:latin typeface="Arial" panose="020B0604020202020204" pitchFamily="34" charset="0"/>
                <a:ea typeface="SimSun" panose="02010600030101010101" pitchFamily="2" charset="-122"/>
                <a:cs typeface="Arial" panose="020B0604020202020204" pitchFamily="34" charset="0"/>
              </a:rPr>
              <a:t>error-free</a:t>
            </a:r>
            <a:r>
              <a:rPr lang="en-US" altLang="en-US" sz="1800" dirty="0">
                <a:solidFill>
                  <a:schemeClr val="tx1"/>
                </a:solidFill>
                <a:latin typeface="Arial" panose="020B0604020202020204" pitchFamily="34" charset="0"/>
                <a:ea typeface="SimSun" panose="02010600030101010101" pitchFamily="2" charset="-122"/>
                <a:cs typeface="Arial" panose="020B0604020202020204" pitchFamily="34" charset="0"/>
              </a:rPr>
              <a:t>, no matter the degree of noise contamination.</a:t>
            </a:r>
            <a:endParaRPr lang="zh-CN" altLang="en-US" sz="16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a:spcBef>
                <a:spcPct val="0"/>
              </a:spcBef>
              <a:buClrTx/>
              <a:buFont typeface="Arial" panose="020B0604020202020204" pitchFamily="34" charset="0"/>
              <a:buNone/>
            </a:pPr>
            <a:endParaRPr lang="zh-CN" altLang="en-US" sz="1600" dirty="0">
              <a:solidFill>
                <a:schemeClr val="tx1"/>
              </a:solidFill>
              <a:ea typeface="SimSun" panose="02010600030101010101" pitchFamily="2" charset="-122"/>
            </a:endParaRPr>
          </a:p>
        </p:txBody>
      </p:sp>
      <p:cxnSp>
        <p:nvCxnSpPr>
          <p:cNvPr id="13" name="直接连接符 7">
            <a:extLst>
              <a:ext uri="{FF2B5EF4-FFF2-40B4-BE49-F238E27FC236}">
                <a16:creationId xmlns:a16="http://schemas.microsoft.com/office/drawing/2014/main" id="{822D5BF6-1785-D14F-BD30-68651439666C}"/>
              </a:ext>
            </a:extLst>
          </p:cNvPr>
          <p:cNvCxnSpPr>
            <a:cxnSpLocks noChangeShapeType="1"/>
          </p:cNvCxnSpPr>
          <p:nvPr/>
        </p:nvCxnSpPr>
        <p:spPr bwMode="auto">
          <a:xfrm>
            <a:off x="5782352" y="1537270"/>
            <a:ext cx="0" cy="2439988"/>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cxnSp>
      <p:sp>
        <p:nvSpPr>
          <p:cNvPr id="16" name="文本框 6">
            <a:extLst>
              <a:ext uri="{FF2B5EF4-FFF2-40B4-BE49-F238E27FC236}">
                <a16:creationId xmlns:a16="http://schemas.microsoft.com/office/drawing/2014/main" id="{3306394F-B68A-DD49-8796-EC27F9FCBDDD}"/>
              </a:ext>
            </a:extLst>
          </p:cNvPr>
          <p:cNvSpPr txBox="1">
            <a:spLocks noChangeArrowheads="1"/>
          </p:cNvSpPr>
          <p:nvPr/>
        </p:nvSpPr>
        <p:spPr bwMode="auto">
          <a:xfrm>
            <a:off x="2001838" y="6483350"/>
            <a:ext cx="78994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eaLnBrk="1" hangingPunct="1">
              <a:spcBef>
                <a:spcPct val="0"/>
              </a:spcBef>
              <a:buClrTx/>
              <a:buFont typeface="Arial" panose="020B0604020202020204" pitchFamily="34" charset="0"/>
              <a:buNone/>
            </a:pPr>
            <a:r>
              <a:rPr lang="en-US" altLang="zh-CN" sz="1050" dirty="0">
                <a:solidFill>
                  <a:schemeClr val="tx1"/>
                </a:solidFill>
                <a:ea typeface="SimSun" panose="02010600030101010101" pitchFamily="2" charset="-122"/>
              </a:rPr>
              <a:t>1. </a:t>
            </a:r>
            <a:r>
              <a:rPr lang="zh-CN" altLang="en-US" sz="1050" dirty="0">
                <a:solidFill>
                  <a:schemeClr val="tx1"/>
                </a:solidFill>
                <a:ea typeface="SimSun" panose="02010600030101010101" pitchFamily="2" charset="-122"/>
              </a:rPr>
              <a:t>C. E. Shannon</a:t>
            </a:r>
            <a:r>
              <a:rPr lang="en-US" altLang="zh-CN" sz="1050" dirty="0">
                <a:solidFill>
                  <a:schemeClr val="tx1"/>
                </a:solidFill>
                <a:ea typeface="SimSun" panose="02010600030101010101" pitchFamily="2" charset="-122"/>
              </a:rPr>
              <a:t>,</a:t>
            </a:r>
            <a:r>
              <a:rPr lang="zh-CN" altLang="en-US" sz="1050" dirty="0">
                <a:solidFill>
                  <a:schemeClr val="tx1"/>
                </a:solidFill>
                <a:ea typeface="SimSun" panose="02010600030101010101" pitchFamily="2" charset="-122"/>
              </a:rPr>
              <a:t> </a:t>
            </a:r>
            <a:r>
              <a:rPr lang="en-US" altLang="zh-CN" sz="1050" dirty="0">
                <a:solidFill>
                  <a:schemeClr val="tx1"/>
                </a:solidFill>
                <a:ea typeface="SimSun" panose="02010600030101010101" pitchFamily="2" charset="-122"/>
              </a:rPr>
              <a:t>“</a:t>
            </a:r>
            <a:r>
              <a:rPr lang="zh-CN" altLang="en-US" sz="1050" dirty="0">
                <a:solidFill>
                  <a:schemeClr val="tx1"/>
                </a:solidFill>
                <a:ea typeface="SimSun" panose="02010600030101010101" pitchFamily="2" charset="-122"/>
              </a:rPr>
              <a:t>A Mathematical Theory of Communication</a:t>
            </a:r>
            <a:r>
              <a:rPr lang="en-US" altLang="zh-CN" sz="1050" dirty="0">
                <a:solidFill>
                  <a:schemeClr val="tx1"/>
                </a:solidFill>
                <a:ea typeface="SimSun" panose="02010600030101010101" pitchFamily="2" charset="-122"/>
              </a:rPr>
              <a:t>,” </a:t>
            </a:r>
            <a:r>
              <a:rPr lang="zh-CN" altLang="en-US" sz="1050" dirty="0">
                <a:solidFill>
                  <a:schemeClr val="tx1"/>
                </a:solidFill>
                <a:ea typeface="SimSun" panose="02010600030101010101" pitchFamily="2" charset="-122"/>
              </a:rPr>
              <a:t>The Bell System Technical Journal, vol. 27, no. 3, pp. 379–423, 1948.</a:t>
            </a:r>
          </a:p>
          <a:p>
            <a:pPr eaLnBrk="1" hangingPunct="1">
              <a:spcBef>
                <a:spcPct val="0"/>
              </a:spcBef>
              <a:buClrTx/>
              <a:buFont typeface="Arial" panose="020B0604020202020204" pitchFamily="34" charset="0"/>
              <a:buNone/>
            </a:pPr>
            <a:r>
              <a:rPr lang="en-US" altLang="zh-CN" sz="1050" dirty="0">
                <a:solidFill>
                  <a:schemeClr val="tx1"/>
                </a:solidFill>
                <a:ea typeface="SimSun" panose="02010600030101010101" pitchFamily="2" charset="-122"/>
              </a:rPr>
              <a:t>2. N. Wiener, Extrapolation, Interpolation, and Smoothing of Stationary Time Series. MIT press Cambridge, 1949, vol. 2.</a:t>
            </a:r>
          </a:p>
        </p:txBody>
      </p:sp>
    </p:spTree>
    <p:extLst>
      <p:ext uri="{BB962C8B-B14F-4D97-AF65-F5344CB8AC3E}">
        <p14:creationId xmlns:p14="http://schemas.microsoft.com/office/powerpoint/2010/main" val="2511799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4DA71CA-5A45-4DDA-8568-C28FDB1FC4FC}"/>
              </a:ext>
            </a:extLst>
          </p:cNvPr>
          <p:cNvSpPr txBox="1">
            <a:spLocks noChangeArrowheads="1"/>
          </p:cNvSpPr>
          <p:nvPr/>
        </p:nvSpPr>
        <p:spPr>
          <a:xfrm>
            <a:off x="0" y="0"/>
            <a:ext cx="12057681"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SAE</a:t>
            </a:r>
            <a:endParaRPr lang="zh-CN" altLang="en-US" dirty="0">
              <a:ea typeface="SimSun" panose="02010600030101010101" pitchFamily="2" charset="-122"/>
            </a:endParaRPr>
          </a:p>
        </p:txBody>
      </p:sp>
      <p:sp>
        <p:nvSpPr>
          <p:cNvPr id="8" name="Rectangle 3">
            <a:extLst>
              <a:ext uri="{FF2B5EF4-FFF2-40B4-BE49-F238E27FC236}">
                <a16:creationId xmlns:a16="http://schemas.microsoft.com/office/drawing/2014/main" id="{9D9665B0-54E7-084E-A505-6330ADE4C35F}"/>
              </a:ext>
            </a:extLst>
          </p:cNvPr>
          <p:cNvSpPr txBox="1">
            <a:spLocks noChangeArrowheads="1"/>
          </p:cNvSpPr>
          <p:nvPr/>
        </p:nvSpPr>
        <p:spPr bwMode="auto">
          <a:xfrm>
            <a:off x="1207943" y="1485733"/>
            <a:ext cx="10431755" cy="3570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eaLnBrk="1" hangingPunct="1">
              <a:lnSpc>
                <a:spcPct val="90000"/>
              </a:lnSpc>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Autoencoder regularized with principle of relevant information (PRI-AE)</a:t>
            </a: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Created a constellation in the bottleneck layer to organize the input into separated clusters  </a:t>
            </a:r>
          </a:p>
          <a:p>
            <a:pPr eaLnBrk="1" hangingPunct="1">
              <a:lnSpc>
                <a:spcPct val="90000"/>
              </a:lnSpc>
              <a:buFont typeface="Arial" panose="020B0604020202020204" pitchFamily="34" charset="0"/>
              <a:buNone/>
            </a:pPr>
            <a:r>
              <a:rPr lang="en-US" altLang="en-US" sz="2400" dirty="0">
                <a:ea typeface="SimSun" panose="02010600030101010101" pitchFamily="2" charset="-122"/>
              </a:rPr>
              <a:t>    </a:t>
            </a:r>
            <a:endParaRPr lang="en-US" altLang="en-US" sz="2400" dirty="0">
              <a:ea typeface="Times" pitchFamily="2" charset="0"/>
              <a:cs typeface="Times" pitchFamily="2" charset="0"/>
            </a:endParaRPr>
          </a:p>
          <a:p>
            <a:pPr eaLnBrk="1" hangingPunct="1">
              <a:lnSpc>
                <a:spcPct val="90000"/>
              </a:lnSpc>
            </a:pPr>
            <a:endParaRPr lang="en-US" altLang="en-US" sz="1600" dirty="0">
              <a:ea typeface="MS PGothic" panose="020B0600070205080204" pitchFamily="34" charset="-128"/>
            </a:endParaRPr>
          </a:p>
        </p:txBody>
      </p:sp>
      <p:pic>
        <p:nvPicPr>
          <p:cNvPr id="9" name="图片 1">
            <a:extLst>
              <a:ext uri="{FF2B5EF4-FFF2-40B4-BE49-F238E27FC236}">
                <a16:creationId xmlns:a16="http://schemas.microsoft.com/office/drawing/2014/main" id="{6C0D7EAF-3FCC-334F-A653-F6CB7D030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58" t="23776" r="1826" b="3001"/>
          <a:stretch>
            <a:fillRect/>
          </a:stretch>
        </p:blipFill>
        <p:spPr bwMode="auto">
          <a:xfrm>
            <a:off x="284495" y="2606822"/>
            <a:ext cx="5241925"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A9A13270-8456-AE43-9C48-01E7E4B26F86}"/>
              </a:ext>
            </a:extLst>
          </p:cNvPr>
          <p:cNvSpPr>
            <a:spLocks noChangeArrowheads="1"/>
          </p:cNvSpPr>
          <p:nvPr/>
        </p:nvSpPr>
        <p:spPr bwMode="auto">
          <a:xfrm>
            <a:off x="6513661" y="2908864"/>
            <a:ext cx="1316037" cy="381000"/>
          </a:xfrm>
          <a:prstGeom prst="rect">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spcBef>
                <a:spcPct val="0"/>
              </a:spcBef>
              <a:buClrTx/>
              <a:buFont typeface="Arial" panose="020B0604020202020204" pitchFamily="34" charset="0"/>
              <a:buNone/>
            </a:pPr>
            <a:endParaRPr lang="en-US" altLang="en-US" sz="2400">
              <a:solidFill>
                <a:schemeClr val="tx1"/>
              </a:solidFill>
              <a:ea typeface="Times" pitchFamily="2" charset="0"/>
              <a:cs typeface="Times" pitchFamily="2" charset="0"/>
            </a:endParaRPr>
          </a:p>
        </p:txBody>
      </p:sp>
      <p:pic>
        <p:nvPicPr>
          <p:cNvPr id="14" name="Picture 1">
            <a:extLst>
              <a:ext uri="{FF2B5EF4-FFF2-40B4-BE49-F238E27FC236}">
                <a16:creationId xmlns:a16="http://schemas.microsoft.com/office/drawing/2014/main" id="{51168E9A-8D72-DE4D-932B-AEC775B4F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998" y="2908864"/>
            <a:ext cx="4394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8">
            <a:extLst>
              <a:ext uri="{FF2B5EF4-FFF2-40B4-BE49-F238E27FC236}">
                <a16:creationId xmlns:a16="http://schemas.microsoft.com/office/drawing/2014/main" id="{B9DB61A9-2015-A042-8E22-8B623C039C96}"/>
              </a:ext>
            </a:extLst>
          </p:cNvPr>
          <p:cNvSpPr>
            <a:spLocks noChangeArrowheads="1"/>
          </p:cNvSpPr>
          <p:nvPr/>
        </p:nvSpPr>
        <p:spPr bwMode="auto">
          <a:xfrm>
            <a:off x="8020198" y="2894577"/>
            <a:ext cx="2527300" cy="381000"/>
          </a:xfrm>
          <a:prstGeom prst="rect">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spcBef>
                <a:spcPct val="0"/>
              </a:spcBef>
              <a:buClrTx/>
              <a:buFont typeface="Arial" panose="020B0604020202020204" pitchFamily="34" charset="0"/>
              <a:buNone/>
            </a:pPr>
            <a:endParaRPr lang="en-US" altLang="en-US" sz="2400">
              <a:solidFill>
                <a:schemeClr val="tx1"/>
              </a:solidFill>
              <a:ea typeface="Times" pitchFamily="2" charset="0"/>
              <a:cs typeface="Times" pitchFamily="2" charset="0"/>
            </a:endParaRPr>
          </a:p>
        </p:txBody>
      </p:sp>
      <p:sp>
        <p:nvSpPr>
          <p:cNvPr id="16" name="TextBox 3">
            <a:extLst>
              <a:ext uri="{FF2B5EF4-FFF2-40B4-BE49-F238E27FC236}">
                <a16:creationId xmlns:a16="http://schemas.microsoft.com/office/drawing/2014/main" id="{871AA3E9-C6D0-D549-B67F-D987296A9DC2}"/>
              </a:ext>
            </a:extLst>
          </p:cNvPr>
          <p:cNvSpPr txBox="1">
            <a:spLocks noChangeArrowheads="1"/>
          </p:cNvSpPr>
          <p:nvPr/>
        </p:nvSpPr>
        <p:spPr bwMode="auto">
          <a:xfrm>
            <a:off x="5827235" y="3697851"/>
            <a:ext cx="2582863" cy="646113"/>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lgn="ctr" eaLnBrk="1" hangingPunct="1">
              <a:spcBef>
                <a:spcPct val="0"/>
              </a:spcBef>
              <a:buClrTx/>
              <a:buFont typeface="Arial" panose="020B0604020202020204" pitchFamily="34" charset="0"/>
              <a:buNone/>
            </a:pPr>
            <a:r>
              <a:rPr lang="en-US" altLang="zh-CN" sz="1800" dirty="0">
                <a:solidFill>
                  <a:schemeClr val="tx1"/>
                </a:solidFill>
                <a:ea typeface="SimSun" panose="02010600030101010101" pitchFamily="2" charset="-122"/>
              </a:rPr>
              <a:t>error minimization term: </a:t>
            </a:r>
          </a:p>
          <a:p>
            <a:pPr algn="ctr" eaLnBrk="1" hangingPunct="1">
              <a:spcBef>
                <a:spcPct val="0"/>
              </a:spcBef>
              <a:buClrTx/>
              <a:buFont typeface="Arial" panose="020B0604020202020204" pitchFamily="34" charset="0"/>
              <a:buNone/>
            </a:pPr>
            <a:r>
              <a:rPr lang="en-US" altLang="zh-CN" sz="1800" dirty="0">
                <a:solidFill>
                  <a:schemeClr val="tx1"/>
                </a:solidFill>
                <a:ea typeface="SimSun" panose="02010600030101010101" pitchFamily="2" charset="-122"/>
              </a:rPr>
              <a:t>Wiener’s perspective</a:t>
            </a:r>
          </a:p>
        </p:txBody>
      </p:sp>
      <p:sp>
        <p:nvSpPr>
          <p:cNvPr id="17" name="TextBox 10">
            <a:extLst>
              <a:ext uri="{FF2B5EF4-FFF2-40B4-BE49-F238E27FC236}">
                <a16:creationId xmlns:a16="http://schemas.microsoft.com/office/drawing/2014/main" id="{0546A010-9532-014E-BE92-8F314519657A}"/>
              </a:ext>
            </a:extLst>
          </p:cNvPr>
          <p:cNvSpPr txBox="1">
            <a:spLocks noChangeArrowheads="1"/>
          </p:cNvSpPr>
          <p:nvPr/>
        </p:nvSpPr>
        <p:spPr bwMode="auto">
          <a:xfrm>
            <a:off x="8591698" y="3559739"/>
            <a:ext cx="3048000" cy="9223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lgn="ctr" eaLnBrk="1" hangingPunct="1">
              <a:spcBef>
                <a:spcPct val="0"/>
              </a:spcBef>
              <a:buClrTx/>
              <a:buFont typeface="Arial" panose="020B0604020202020204" pitchFamily="34" charset="0"/>
              <a:buNone/>
            </a:pPr>
            <a:r>
              <a:rPr lang="en-US" altLang="zh-CN" sz="1800" dirty="0">
                <a:solidFill>
                  <a:schemeClr val="tx1"/>
                </a:solidFill>
                <a:ea typeface="SimSun" panose="02010600030101010101" pitchFamily="2" charset="-122"/>
              </a:rPr>
              <a:t>regularization term combined with pdf estimation: </a:t>
            </a:r>
          </a:p>
          <a:p>
            <a:pPr algn="ctr" eaLnBrk="1" hangingPunct="1">
              <a:spcBef>
                <a:spcPct val="0"/>
              </a:spcBef>
              <a:buClrTx/>
              <a:buFont typeface="Arial" panose="020B0604020202020204" pitchFamily="34" charset="0"/>
              <a:buNone/>
            </a:pPr>
            <a:r>
              <a:rPr lang="en-US" altLang="zh-CN" sz="1800" dirty="0">
                <a:solidFill>
                  <a:schemeClr val="tx1"/>
                </a:solidFill>
                <a:ea typeface="SimSun" panose="02010600030101010101" pitchFamily="2" charset="-122"/>
              </a:rPr>
              <a:t>Shannon’s perspective</a:t>
            </a:r>
          </a:p>
        </p:txBody>
      </p:sp>
      <p:cxnSp>
        <p:nvCxnSpPr>
          <p:cNvPr id="18" name="Straight Arrow Connector 5">
            <a:extLst>
              <a:ext uri="{FF2B5EF4-FFF2-40B4-BE49-F238E27FC236}">
                <a16:creationId xmlns:a16="http://schemas.microsoft.com/office/drawing/2014/main" id="{8616EF56-E8C1-3B44-9FA9-60AC8562A76E}"/>
              </a:ext>
            </a:extLst>
          </p:cNvPr>
          <p:cNvCxnSpPr>
            <a:cxnSpLocks noChangeShapeType="1"/>
            <a:stCxn id="11" idx="2"/>
            <a:endCxn id="16" idx="0"/>
          </p:cNvCxnSpPr>
          <p:nvPr/>
        </p:nvCxnSpPr>
        <p:spPr bwMode="auto">
          <a:xfrm flipH="1">
            <a:off x="7118667" y="3289864"/>
            <a:ext cx="53013" cy="407987"/>
          </a:xfrm>
          <a:prstGeom prst="straightConnector1">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9" name="Straight Arrow Connector 7">
            <a:extLst>
              <a:ext uri="{FF2B5EF4-FFF2-40B4-BE49-F238E27FC236}">
                <a16:creationId xmlns:a16="http://schemas.microsoft.com/office/drawing/2014/main" id="{814B94E5-2760-1B4C-9977-56867AAA91EC}"/>
              </a:ext>
            </a:extLst>
          </p:cNvPr>
          <p:cNvCxnSpPr>
            <a:cxnSpLocks noChangeShapeType="1"/>
            <a:stCxn id="15" idx="2"/>
            <a:endCxn id="16" idx="0"/>
          </p:cNvCxnSpPr>
          <p:nvPr/>
        </p:nvCxnSpPr>
        <p:spPr bwMode="auto">
          <a:xfrm flipH="1">
            <a:off x="7118667" y="3275577"/>
            <a:ext cx="2165181" cy="422274"/>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698085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4DA71CA-5A45-4DDA-8568-C28FDB1FC4FC}"/>
              </a:ext>
            </a:extLst>
          </p:cNvPr>
          <p:cNvSpPr txBox="1">
            <a:spLocks noChangeArrowheads="1"/>
          </p:cNvSpPr>
          <p:nvPr/>
        </p:nvSpPr>
        <p:spPr>
          <a:xfrm>
            <a:off x="0" y="0"/>
            <a:ext cx="12057681"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SAE</a:t>
            </a:r>
            <a:endParaRPr lang="zh-CN" altLang="en-US" dirty="0">
              <a:ea typeface="SimSun" panose="02010600030101010101" pitchFamily="2" charset="-122"/>
            </a:endParaRPr>
          </a:p>
        </p:txBody>
      </p:sp>
      <p:sp>
        <p:nvSpPr>
          <p:cNvPr id="8" name="Rectangle 3">
            <a:extLst>
              <a:ext uri="{FF2B5EF4-FFF2-40B4-BE49-F238E27FC236}">
                <a16:creationId xmlns:a16="http://schemas.microsoft.com/office/drawing/2014/main" id="{9D9665B0-54E7-084E-A505-6330ADE4C35F}"/>
              </a:ext>
            </a:extLst>
          </p:cNvPr>
          <p:cNvSpPr txBox="1">
            <a:spLocks noChangeArrowheads="1"/>
          </p:cNvSpPr>
          <p:nvPr/>
        </p:nvSpPr>
        <p:spPr bwMode="auto">
          <a:xfrm>
            <a:off x="1207943" y="1485733"/>
            <a:ext cx="10431755" cy="3570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eaLnBrk="1" hangingPunct="1">
              <a:lnSpc>
                <a:spcPct val="90000"/>
              </a:lnSpc>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Image (MNIST) transmission under noisy conditions (8-18 dB).SAE was trained with no noise. Evaluation over 100 test images (MSE). For transmission images were coded with BCH codes.</a:t>
            </a: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pPr>
            <a:endPar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eaLnBrk="1" hangingPunct="1">
              <a:lnSpc>
                <a:spcPct val="90000"/>
              </a:lnSpc>
              <a:buFont typeface="Arial" panose="020B0604020202020204" pitchFamily="34" charset="0"/>
              <a:buNone/>
            </a:pPr>
            <a:r>
              <a:rPr lang="en-US" altLang="en-US" sz="2400" dirty="0">
                <a:ea typeface="SimSun" panose="02010600030101010101" pitchFamily="2" charset="-122"/>
              </a:rPr>
              <a:t>    </a:t>
            </a:r>
            <a:endParaRPr lang="en-US" altLang="en-US" sz="2400" dirty="0">
              <a:ea typeface="Times" pitchFamily="2" charset="0"/>
              <a:cs typeface="Times" pitchFamily="2" charset="0"/>
            </a:endParaRPr>
          </a:p>
          <a:p>
            <a:pPr eaLnBrk="1" hangingPunct="1">
              <a:lnSpc>
                <a:spcPct val="90000"/>
              </a:lnSpc>
            </a:pPr>
            <a:endParaRPr lang="en-US" altLang="en-US" sz="1600" dirty="0">
              <a:ea typeface="MS PGothic" panose="020B0600070205080204" pitchFamily="34" charset="-128"/>
            </a:endParaRPr>
          </a:p>
        </p:txBody>
      </p:sp>
      <p:sp>
        <p:nvSpPr>
          <p:cNvPr id="28" name="文本框 1">
            <a:extLst>
              <a:ext uri="{FF2B5EF4-FFF2-40B4-BE49-F238E27FC236}">
                <a16:creationId xmlns:a16="http://schemas.microsoft.com/office/drawing/2014/main" id="{1F3EF06A-0041-8D4C-874B-078BE4924288}"/>
              </a:ext>
            </a:extLst>
          </p:cNvPr>
          <p:cNvSpPr txBox="1">
            <a:spLocks noChangeArrowheads="1"/>
          </p:cNvSpPr>
          <p:nvPr/>
        </p:nvSpPr>
        <p:spPr bwMode="auto">
          <a:xfrm>
            <a:off x="869328" y="5503863"/>
            <a:ext cx="58245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lgn="just" eaLnBrk="1" hangingPunct="1">
              <a:spcBef>
                <a:spcPct val="0"/>
              </a:spcBef>
              <a:buClrTx/>
              <a:buFont typeface="Arial" panose="020B0604020202020204" pitchFamily="34" charset="0"/>
              <a:buNone/>
            </a:pPr>
            <a:r>
              <a:rPr lang="en-US" altLang="en-US" sz="1000" dirty="0">
                <a:solidFill>
                  <a:schemeClr val="tx1"/>
                </a:solidFill>
                <a:ea typeface="SimSun" panose="02010600030101010101" pitchFamily="2" charset="-122"/>
              </a:rPr>
              <a:t>Hidden code visualization using (a) the mixture of 10 Gaussians prior; PRI-AE with (b)               </a:t>
            </a:r>
          </a:p>
          <a:p>
            <a:pPr algn="just" eaLnBrk="1" hangingPunct="1">
              <a:spcBef>
                <a:spcPct val="0"/>
              </a:spcBef>
              <a:buClrTx/>
              <a:buFont typeface="Arial" panose="020B0604020202020204" pitchFamily="34" charset="0"/>
              <a:buNone/>
            </a:pPr>
            <a:r>
              <a:rPr lang="en-US" altLang="en-US" sz="1000" dirty="0">
                <a:solidFill>
                  <a:schemeClr val="tx1"/>
                </a:solidFill>
                <a:ea typeface="SimSun" panose="02010600030101010101" pitchFamily="2" charset="-122"/>
              </a:rPr>
              <a:t>(c)                 and (d)                 for MNIST database.</a:t>
            </a:r>
          </a:p>
        </p:txBody>
      </p:sp>
      <p:pic>
        <p:nvPicPr>
          <p:cNvPr id="29" name="图片 1">
            <a:extLst>
              <a:ext uri="{FF2B5EF4-FFF2-40B4-BE49-F238E27FC236}">
                <a16:creationId xmlns:a16="http://schemas.microsoft.com/office/drawing/2014/main" id="{129E7251-DE6A-BB4D-B675-76757A78698B}"/>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l="21576" t="11311" r="19754" b="1482"/>
          <a:stretch>
            <a:fillRect/>
          </a:stretch>
        </p:blipFill>
        <p:spPr bwMode="auto">
          <a:xfrm>
            <a:off x="1698958" y="2544053"/>
            <a:ext cx="1455738"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2">
            <a:extLst>
              <a:ext uri="{FF2B5EF4-FFF2-40B4-BE49-F238E27FC236}">
                <a16:creationId xmlns:a16="http://schemas.microsoft.com/office/drawing/2014/main" id="{DC6630F2-332D-9E49-83F3-8AFEA7CBB0E1}"/>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l="26382" t="10840" r="25272" b="1117"/>
          <a:stretch>
            <a:fillRect/>
          </a:stretch>
        </p:blipFill>
        <p:spPr bwMode="auto">
          <a:xfrm>
            <a:off x="4043178" y="4046480"/>
            <a:ext cx="1465262"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
            <a:extLst>
              <a:ext uri="{FF2B5EF4-FFF2-40B4-BE49-F238E27FC236}">
                <a16:creationId xmlns:a16="http://schemas.microsoft.com/office/drawing/2014/main" id="{9B122D52-5449-644C-9E1F-29AC4FF72EEA}"/>
              </a:ext>
            </a:extLst>
          </p:cNvPr>
          <p:cNvPicPr preferRelativeResize="0">
            <a:picLocks noChangeArrowheads="1"/>
          </p:cNvPicPr>
          <p:nvPr/>
        </p:nvPicPr>
        <p:blipFill>
          <a:blip r:embed="rId5">
            <a:extLst>
              <a:ext uri="{28A0092B-C50C-407E-A947-70E740481C1C}">
                <a14:useLocalDpi xmlns:a14="http://schemas.microsoft.com/office/drawing/2010/main" val="0"/>
              </a:ext>
            </a:extLst>
          </a:blip>
          <a:srcRect l="26842" t="10526" r="24872" b="1755"/>
          <a:stretch>
            <a:fillRect/>
          </a:stretch>
        </p:blipFill>
        <p:spPr bwMode="auto">
          <a:xfrm>
            <a:off x="1748539" y="4180646"/>
            <a:ext cx="1457325"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4">
            <a:extLst>
              <a:ext uri="{FF2B5EF4-FFF2-40B4-BE49-F238E27FC236}">
                <a16:creationId xmlns:a16="http://schemas.microsoft.com/office/drawing/2014/main" id="{98F1A47B-A80A-454A-9E93-C683A02B3D74}"/>
              </a:ext>
            </a:extLst>
          </p:cNvPr>
          <p:cNvPicPr preferRelativeResize="0">
            <a:picLocks noChangeArrowheads="1"/>
          </p:cNvPicPr>
          <p:nvPr/>
        </p:nvPicPr>
        <p:blipFill>
          <a:blip r:embed="rId6">
            <a:extLst>
              <a:ext uri="{28A0092B-C50C-407E-A947-70E740481C1C}">
                <a14:useLocalDpi xmlns:a14="http://schemas.microsoft.com/office/drawing/2010/main" val="0"/>
              </a:ext>
            </a:extLst>
          </a:blip>
          <a:srcRect l="26312" t="10994" r="25002" b="2979"/>
          <a:stretch>
            <a:fillRect/>
          </a:stretch>
        </p:blipFill>
        <p:spPr bwMode="auto">
          <a:xfrm>
            <a:off x="4043178" y="2528002"/>
            <a:ext cx="137160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2">
            <a:extLst>
              <a:ext uri="{FF2B5EF4-FFF2-40B4-BE49-F238E27FC236}">
                <a16:creationId xmlns:a16="http://schemas.microsoft.com/office/drawing/2014/main" id="{71DA0C43-F41F-324E-98D8-80029E066919}"/>
              </a:ext>
            </a:extLst>
          </p:cNvPr>
          <p:cNvSpPr txBox="1">
            <a:spLocks noChangeArrowheads="1"/>
          </p:cNvSpPr>
          <p:nvPr/>
        </p:nvSpPr>
        <p:spPr bwMode="auto">
          <a:xfrm>
            <a:off x="2207492" y="3917522"/>
            <a:ext cx="4175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lgn="ctr" eaLnBrk="1" hangingPunct="1">
              <a:spcBef>
                <a:spcPct val="0"/>
              </a:spcBef>
              <a:buClrTx/>
              <a:buFont typeface="Arial" panose="020B0604020202020204" pitchFamily="34" charset="0"/>
              <a:buNone/>
            </a:pPr>
            <a:r>
              <a:rPr lang="en-US" altLang="zh-CN" sz="1000" dirty="0">
                <a:solidFill>
                  <a:schemeClr val="tx1"/>
                </a:solidFill>
                <a:ea typeface="SimSun" panose="02010600030101010101" pitchFamily="2" charset="-122"/>
              </a:rPr>
              <a:t>(a)</a:t>
            </a:r>
          </a:p>
        </p:txBody>
      </p:sp>
      <p:sp>
        <p:nvSpPr>
          <p:cNvPr id="34" name="文本框 3">
            <a:extLst>
              <a:ext uri="{FF2B5EF4-FFF2-40B4-BE49-F238E27FC236}">
                <a16:creationId xmlns:a16="http://schemas.microsoft.com/office/drawing/2014/main" id="{3383717F-BFB2-7540-8CB6-591418CA3BB3}"/>
              </a:ext>
            </a:extLst>
          </p:cNvPr>
          <p:cNvSpPr txBox="1">
            <a:spLocks noChangeArrowheads="1"/>
          </p:cNvSpPr>
          <p:nvPr/>
        </p:nvSpPr>
        <p:spPr bwMode="auto">
          <a:xfrm>
            <a:off x="4626933" y="3786188"/>
            <a:ext cx="4175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lgn="ctr" eaLnBrk="1" hangingPunct="1">
              <a:spcBef>
                <a:spcPct val="0"/>
              </a:spcBef>
              <a:buClrTx/>
              <a:buFont typeface="Arial" panose="020B0604020202020204" pitchFamily="34" charset="0"/>
              <a:buNone/>
            </a:pPr>
            <a:r>
              <a:rPr lang="en-US" altLang="zh-CN" sz="1000">
                <a:solidFill>
                  <a:schemeClr val="tx1"/>
                </a:solidFill>
                <a:ea typeface="SimSun" panose="02010600030101010101" pitchFamily="2" charset="-122"/>
              </a:rPr>
              <a:t>(b)</a:t>
            </a:r>
          </a:p>
        </p:txBody>
      </p:sp>
      <p:sp>
        <p:nvSpPr>
          <p:cNvPr id="35" name="文本框 4">
            <a:extLst>
              <a:ext uri="{FF2B5EF4-FFF2-40B4-BE49-F238E27FC236}">
                <a16:creationId xmlns:a16="http://schemas.microsoft.com/office/drawing/2014/main" id="{183DD28C-960A-3741-AAB5-9B952EEAD1AC}"/>
              </a:ext>
            </a:extLst>
          </p:cNvPr>
          <p:cNvSpPr txBox="1">
            <a:spLocks noChangeArrowheads="1"/>
          </p:cNvSpPr>
          <p:nvPr/>
        </p:nvSpPr>
        <p:spPr bwMode="auto">
          <a:xfrm>
            <a:off x="2256947" y="5292725"/>
            <a:ext cx="417512"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lgn="ctr" eaLnBrk="1" hangingPunct="1">
              <a:spcBef>
                <a:spcPct val="0"/>
              </a:spcBef>
              <a:buClrTx/>
              <a:buFont typeface="Arial" panose="020B0604020202020204" pitchFamily="34" charset="0"/>
              <a:buNone/>
            </a:pPr>
            <a:r>
              <a:rPr lang="en-US" altLang="zh-CN" sz="1000">
                <a:solidFill>
                  <a:schemeClr val="tx1"/>
                </a:solidFill>
                <a:ea typeface="SimSun" panose="02010600030101010101" pitchFamily="2" charset="-122"/>
              </a:rPr>
              <a:t>(c)</a:t>
            </a:r>
          </a:p>
        </p:txBody>
      </p:sp>
      <p:sp>
        <p:nvSpPr>
          <p:cNvPr id="36" name="文本框 5">
            <a:extLst>
              <a:ext uri="{FF2B5EF4-FFF2-40B4-BE49-F238E27FC236}">
                <a16:creationId xmlns:a16="http://schemas.microsoft.com/office/drawing/2014/main" id="{1D2A456E-2D64-F34D-9508-2B4A37D6AA0F}"/>
              </a:ext>
            </a:extLst>
          </p:cNvPr>
          <p:cNvSpPr txBox="1">
            <a:spLocks noChangeArrowheads="1"/>
          </p:cNvSpPr>
          <p:nvPr/>
        </p:nvSpPr>
        <p:spPr bwMode="auto">
          <a:xfrm>
            <a:off x="4669466" y="5292725"/>
            <a:ext cx="417513"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lgn="ctr" eaLnBrk="1" hangingPunct="1">
              <a:spcBef>
                <a:spcPct val="0"/>
              </a:spcBef>
              <a:buClrTx/>
              <a:buFont typeface="Arial" panose="020B0604020202020204" pitchFamily="34" charset="0"/>
              <a:buNone/>
            </a:pPr>
            <a:r>
              <a:rPr lang="en-US" altLang="zh-CN" sz="1000">
                <a:solidFill>
                  <a:schemeClr val="tx1"/>
                </a:solidFill>
                <a:ea typeface="SimSun" panose="02010600030101010101" pitchFamily="2" charset="-122"/>
              </a:rPr>
              <a:t>(d)</a:t>
            </a:r>
          </a:p>
        </p:txBody>
      </p:sp>
      <p:graphicFrame>
        <p:nvGraphicFramePr>
          <p:cNvPr id="37" name="对象 3">
            <a:hlinkClick r:id="" action="ppaction://ole?verb=1"/>
            <a:extLst>
              <a:ext uri="{FF2B5EF4-FFF2-40B4-BE49-F238E27FC236}">
                <a16:creationId xmlns:a16="http://schemas.microsoft.com/office/drawing/2014/main" id="{B243EEB6-2285-DA4B-96CE-571532CCC47C}"/>
              </a:ext>
            </a:extLst>
          </p:cNvPr>
          <p:cNvGraphicFramePr>
            <a:graphicFrameLocks noChangeAspect="1"/>
          </p:cNvGraphicFramePr>
          <p:nvPr>
            <p:extLst>
              <p:ext uri="{D42A27DB-BD31-4B8C-83A1-F6EECF244321}">
                <p14:modId xmlns:p14="http://schemas.microsoft.com/office/powerpoint/2010/main" val="3013397972"/>
              </p:ext>
            </p:extLst>
          </p:nvPr>
        </p:nvGraphicFramePr>
        <p:xfrm>
          <a:off x="1113801" y="5710238"/>
          <a:ext cx="546100" cy="190500"/>
        </p:xfrm>
        <a:graphic>
          <a:graphicData uri="http://schemas.openxmlformats.org/presentationml/2006/ole">
            <mc:AlternateContent xmlns:mc="http://schemas.openxmlformats.org/markup-compatibility/2006">
              <mc:Choice xmlns:v="urn:schemas-microsoft-com:vml" Requires="v">
                <p:oleObj spid="_x0000_s14337" r:id="rId7" imgW="12585700" imgH="4394200" progId="Equation.KSEE3">
                  <p:embed/>
                </p:oleObj>
              </mc:Choice>
              <mc:Fallback>
                <p:oleObj r:id="rId7" imgW="12585700" imgH="4394200" progId="Equation.KSEE3">
                  <p:embed/>
                  <p:pic>
                    <p:nvPicPr>
                      <p:cNvPr id="37" name="对象 3">
                        <a:hlinkClick r:id="" action="ppaction://ole?verb=1"/>
                        <a:extLst>
                          <a:ext uri="{FF2B5EF4-FFF2-40B4-BE49-F238E27FC236}">
                            <a16:creationId xmlns:a16="http://schemas.microsoft.com/office/drawing/2014/main" id="{B243EEB6-2285-DA4B-96CE-571532CCC4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3801" y="5710238"/>
                        <a:ext cx="5461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 name="对象 4">
            <a:hlinkClick r:id="" action="ppaction://ole?verb=1"/>
            <a:extLst>
              <a:ext uri="{FF2B5EF4-FFF2-40B4-BE49-F238E27FC236}">
                <a16:creationId xmlns:a16="http://schemas.microsoft.com/office/drawing/2014/main" id="{AF21B672-E45D-8849-9F14-46DA96709D87}"/>
              </a:ext>
            </a:extLst>
          </p:cNvPr>
          <p:cNvGraphicFramePr>
            <a:graphicFrameLocks noChangeAspect="1"/>
          </p:cNvGraphicFramePr>
          <p:nvPr>
            <p:extLst>
              <p:ext uri="{D42A27DB-BD31-4B8C-83A1-F6EECF244321}">
                <p14:modId xmlns:p14="http://schemas.microsoft.com/office/powerpoint/2010/main" val="4252715050"/>
              </p:ext>
            </p:extLst>
          </p:nvPr>
        </p:nvGraphicFramePr>
        <p:xfrm>
          <a:off x="2035180" y="5710238"/>
          <a:ext cx="495300" cy="190500"/>
        </p:xfrm>
        <a:graphic>
          <a:graphicData uri="http://schemas.openxmlformats.org/presentationml/2006/ole">
            <mc:AlternateContent xmlns:mc="http://schemas.openxmlformats.org/markup-compatibility/2006">
              <mc:Choice xmlns:v="urn:schemas-microsoft-com:vml" Requires="v">
                <p:oleObj spid="_x0000_s14338" r:id="rId9" imgW="11404600" imgH="4394200" progId="Equation.KSEE3">
                  <p:embed/>
                </p:oleObj>
              </mc:Choice>
              <mc:Fallback>
                <p:oleObj r:id="rId9" imgW="11404600" imgH="4394200" progId="Equation.KSEE3">
                  <p:embed/>
                  <p:pic>
                    <p:nvPicPr>
                      <p:cNvPr id="38" name="对象 4">
                        <a:hlinkClick r:id="" action="ppaction://ole?verb=1"/>
                        <a:extLst>
                          <a:ext uri="{FF2B5EF4-FFF2-40B4-BE49-F238E27FC236}">
                            <a16:creationId xmlns:a16="http://schemas.microsoft.com/office/drawing/2014/main" id="{AF21B672-E45D-8849-9F14-46DA96709D8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5180" y="5710238"/>
                        <a:ext cx="4953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 name="对象 2">
            <a:hlinkClick r:id="" action="ppaction://ole?verb=1"/>
            <a:extLst>
              <a:ext uri="{FF2B5EF4-FFF2-40B4-BE49-F238E27FC236}">
                <a16:creationId xmlns:a16="http://schemas.microsoft.com/office/drawing/2014/main" id="{3E8B5DB6-25D6-0A42-8304-64A36C21325B}"/>
              </a:ext>
            </a:extLst>
          </p:cNvPr>
          <p:cNvGraphicFramePr>
            <a:graphicFrameLocks noChangeAspect="1"/>
          </p:cNvGraphicFramePr>
          <p:nvPr>
            <p:extLst>
              <p:ext uri="{D42A27DB-BD31-4B8C-83A1-F6EECF244321}">
                <p14:modId xmlns:p14="http://schemas.microsoft.com/office/powerpoint/2010/main" val="409153338"/>
              </p:ext>
            </p:extLst>
          </p:nvPr>
        </p:nvGraphicFramePr>
        <p:xfrm>
          <a:off x="5546063" y="5535613"/>
          <a:ext cx="571500" cy="190500"/>
        </p:xfrm>
        <a:graphic>
          <a:graphicData uri="http://schemas.openxmlformats.org/presentationml/2006/ole">
            <mc:AlternateContent xmlns:mc="http://schemas.openxmlformats.org/markup-compatibility/2006">
              <mc:Choice xmlns:v="urn:schemas-microsoft-com:vml" Requires="v">
                <p:oleObj spid="_x0000_s14339" r:id="rId11" imgW="13169900" imgH="4394200" progId="Equation.KSEE3">
                  <p:embed/>
                </p:oleObj>
              </mc:Choice>
              <mc:Fallback>
                <p:oleObj r:id="rId11" imgW="13169900" imgH="4394200" progId="Equation.KSEE3">
                  <p:embed/>
                  <p:pic>
                    <p:nvPicPr>
                      <p:cNvPr id="39" name="对象 2">
                        <a:hlinkClick r:id="" action="ppaction://ole?verb=1"/>
                        <a:extLst>
                          <a:ext uri="{FF2B5EF4-FFF2-40B4-BE49-F238E27FC236}">
                            <a16:creationId xmlns:a16="http://schemas.microsoft.com/office/drawing/2014/main" id="{3E8B5DB6-25D6-0A42-8304-64A36C2132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46063" y="5535613"/>
                        <a:ext cx="5715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0" name="图片 2">
            <a:extLst>
              <a:ext uri="{FF2B5EF4-FFF2-40B4-BE49-F238E27FC236}">
                <a16:creationId xmlns:a16="http://schemas.microsoft.com/office/drawing/2014/main" id="{EDE7F33A-FBB8-E840-BA1C-91E80DD08B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17588" y="2646363"/>
            <a:ext cx="17176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3">
            <a:extLst>
              <a:ext uri="{FF2B5EF4-FFF2-40B4-BE49-F238E27FC236}">
                <a16:creationId xmlns:a16="http://schemas.microsoft.com/office/drawing/2014/main" id="{CB3C1B2B-C19A-3C44-802C-0C77EDDE69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00438" y="2646363"/>
            <a:ext cx="17176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4">
            <a:extLst>
              <a:ext uri="{FF2B5EF4-FFF2-40B4-BE49-F238E27FC236}">
                <a16:creationId xmlns:a16="http://schemas.microsoft.com/office/drawing/2014/main" id="{25F09FD9-C533-A24E-8A0B-4B7BB2D65D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17588" y="4252913"/>
            <a:ext cx="172085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5">
            <a:extLst>
              <a:ext uri="{FF2B5EF4-FFF2-40B4-BE49-F238E27FC236}">
                <a16:creationId xmlns:a16="http://schemas.microsoft.com/office/drawing/2014/main" id="{87D940EE-34F9-C344-B2C2-215BFD078D0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00438" y="4256088"/>
            <a:ext cx="17176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文本框 2">
            <a:extLst>
              <a:ext uri="{FF2B5EF4-FFF2-40B4-BE49-F238E27FC236}">
                <a16:creationId xmlns:a16="http://schemas.microsoft.com/office/drawing/2014/main" id="{8ADE9344-7679-7741-8A32-9388C1D2E41E}"/>
              </a:ext>
            </a:extLst>
          </p:cNvPr>
          <p:cNvSpPr txBox="1">
            <a:spLocks noChangeArrowheads="1"/>
          </p:cNvSpPr>
          <p:nvPr/>
        </p:nvSpPr>
        <p:spPr bwMode="auto">
          <a:xfrm>
            <a:off x="7373238" y="4030663"/>
            <a:ext cx="4175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lgn="ctr" eaLnBrk="1" hangingPunct="1">
              <a:spcBef>
                <a:spcPct val="0"/>
              </a:spcBef>
              <a:buClrTx/>
              <a:buFont typeface="Arial" panose="020B0604020202020204" pitchFamily="34" charset="0"/>
              <a:buNone/>
            </a:pPr>
            <a:r>
              <a:rPr lang="en-US" altLang="zh-CN" sz="1000">
                <a:solidFill>
                  <a:schemeClr val="tx1"/>
                </a:solidFill>
                <a:ea typeface="SimSun" panose="02010600030101010101" pitchFamily="2" charset="-122"/>
              </a:rPr>
              <a:t>(a)</a:t>
            </a:r>
          </a:p>
        </p:txBody>
      </p:sp>
      <p:sp>
        <p:nvSpPr>
          <p:cNvPr id="45" name="文本框 3">
            <a:extLst>
              <a:ext uri="{FF2B5EF4-FFF2-40B4-BE49-F238E27FC236}">
                <a16:creationId xmlns:a16="http://schemas.microsoft.com/office/drawing/2014/main" id="{24F7A602-C8AD-6E42-ABD7-32C96E93FFE7}"/>
              </a:ext>
            </a:extLst>
          </p:cNvPr>
          <p:cNvSpPr txBox="1">
            <a:spLocks noChangeArrowheads="1"/>
          </p:cNvSpPr>
          <p:nvPr/>
        </p:nvSpPr>
        <p:spPr bwMode="auto">
          <a:xfrm>
            <a:off x="9851326" y="4030663"/>
            <a:ext cx="4175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lgn="ctr" eaLnBrk="1" hangingPunct="1">
              <a:spcBef>
                <a:spcPct val="0"/>
              </a:spcBef>
              <a:buClrTx/>
              <a:buFont typeface="Arial" panose="020B0604020202020204" pitchFamily="34" charset="0"/>
              <a:buNone/>
            </a:pPr>
            <a:r>
              <a:rPr lang="en-US" altLang="zh-CN" sz="1000">
                <a:solidFill>
                  <a:schemeClr val="tx1"/>
                </a:solidFill>
                <a:ea typeface="SimSun" panose="02010600030101010101" pitchFamily="2" charset="-122"/>
              </a:rPr>
              <a:t>(b)</a:t>
            </a:r>
          </a:p>
        </p:txBody>
      </p:sp>
      <p:sp>
        <p:nvSpPr>
          <p:cNvPr id="46" name="文本框 4">
            <a:extLst>
              <a:ext uri="{FF2B5EF4-FFF2-40B4-BE49-F238E27FC236}">
                <a16:creationId xmlns:a16="http://schemas.microsoft.com/office/drawing/2014/main" id="{FA35D917-A379-3C48-8A10-09AE53A580FA}"/>
              </a:ext>
            </a:extLst>
          </p:cNvPr>
          <p:cNvSpPr txBox="1">
            <a:spLocks noChangeArrowheads="1"/>
          </p:cNvSpPr>
          <p:nvPr/>
        </p:nvSpPr>
        <p:spPr bwMode="auto">
          <a:xfrm>
            <a:off x="7373238" y="5640388"/>
            <a:ext cx="41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lgn="ctr" eaLnBrk="1" hangingPunct="1">
              <a:spcBef>
                <a:spcPct val="0"/>
              </a:spcBef>
              <a:buClrTx/>
              <a:buFont typeface="Arial" panose="020B0604020202020204" pitchFamily="34" charset="0"/>
              <a:buNone/>
            </a:pPr>
            <a:r>
              <a:rPr lang="en-US" altLang="zh-CN" sz="1000">
                <a:solidFill>
                  <a:schemeClr val="tx1"/>
                </a:solidFill>
                <a:ea typeface="SimSun" panose="02010600030101010101" pitchFamily="2" charset="-122"/>
              </a:rPr>
              <a:t>(c)</a:t>
            </a:r>
          </a:p>
        </p:txBody>
      </p:sp>
      <p:sp>
        <p:nvSpPr>
          <p:cNvPr id="47" name="文本框 5">
            <a:extLst>
              <a:ext uri="{FF2B5EF4-FFF2-40B4-BE49-F238E27FC236}">
                <a16:creationId xmlns:a16="http://schemas.microsoft.com/office/drawing/2014/main" id="{F289462D-2D6A-F24B-A7AF-6D65E617F3C6}"/>
              </a:ext>
            </a:extLst>
          </p:cNvPr>
          <p:cNvSpPr txBox="1">
            <a:spLocks noChangeArrowheads="1"/>
          </p:cNvSpPr>
          <p:nvPr/>
        </p:nvSpPr>
        <p:spPr bwMode="auto">
          <a:xfrm>
            <a:off x="9851326" y="5640388"/>
            <a:ext cx="4175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lgn="ctr" eaLnBrk="1" hangingPunct="1">
              <a:spcBef>
                <a:spcPct val="0"/>
              </a:spcBef>
              <a:buClrTx/>
              <a:buFont typeface="Arial" panose="020B0604020202020204" pitchFamily="34" charset="0"/>
              <a:buNone/>
            </a:pPr>
            <a:r>
              <a:rPr lang="en-US" altLang="zh-CN" sz="1000">
                <a:solidFill>
                  <a:schemeClr val="tx1"/>
                </a:solidFill>
                <a:ea typeface="SimSun" panose="02010600030101010101" pitchFamily="2" charset="-122"/>
              </a:rPr>
              <a:t>(d)</a:t>
            </a:r>
          </a:p>
        </p:txBody>
      </p:sp>
      <p:sp>
        <p:nvSpPr>
          <p:cNvPr id="48" name="椭圆 1">
            <a:extLst>
              <a:ext uri="{FF2B5EF4-FFF2-40B4-BE49-F238E27FC236}">
                <a16:creationId xmlns:a16="http://schemas.microsoft.com/office/drawing/2014/main" id="{D34D84FB-F353-FC41-AD46-130FFE680BE8}"/>
              </a:ext>
            </a:extLst>
          </p:cNvPr>
          <p:cNvSpPr>
            <a:spLocks noChangeArrowheads="1"/>
          </p:cNvSpPr>
          <p:nvPr/>
        </p:nvSpPr>
        <p:spPr bwMode="auto">
          <a:xfrm>
            <a:off x="6716013" y="2859088"/>
            <a:ext cx="892175" cy="571500"/>
          </a:xfrm>
          <a:prstGeom prst="ellipse">
            <a:avLst/>
          </a:pr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spcBef>
                <a:spcPct val="0"/>
              </a:spcBef>
              <a:buClrTx/>
              <a:buFont typeface="Arial" panose="020B0604020202020204" pitchFamily="34" charset="0"/>
              <a:buNone/>
            </a:pPr>
            <a:endParaRPr lang="en-US" altLang="en-US" sz="2400">
              <a:solidFill>
                <a:schemeClr val="tx1"/>
              </a:solidFill>
            </a:endParaRPr>
          </a:p>
        </p:txBody>
      </p:sp>
      <p:sp>
        <p:nvSpPr>
          <p:cNvPr id="49" name="椭圆 3">
            <a:extLst>
              <a:ext uri="{FF2B5EF4-FFF2-40B4-BE49-F238E27FC236}">
                <a16:creationId xmlns:a16="http://schemas.microsoft.com/office/drawing/2014/main" id="{28B54692-E76E-7B41-9932-8B6D9F141872}"/>
              </a:ext>
            </a:extLst>
          </p:cNvPr>
          <p:cNvSpPr>
            <a:spLocks noChangeArrowheads="1"/>
          </p:cNvSpPr>
          <p:nvPr/>
        </p:nvSpPr>
        <p:spPr bwMode="auto">
          <a:xfrm>
            <a:off x="9135363" y="2859088"/>
            <a:ext cx="1847850" cy="747713"/>
          </a:xfrm>
          <a:prstGeom prst="ellipse">
            <a:avLst/>
          </a:prstGeom>
          <a:noFill/>
          <a:ln w="1905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spcBef>
                <a:spcPct val="0"/>
              </a:spcBef>
              <a:buClrTx/>
              <a:buFont typeface="Arial" panose="020B0604020202020204" pitchFamily="34" charset="0"/>
              <a:buNone/>
            </a:pPr>
            <a:endParaRPr lang="en-US" altLang="en-US" sz="2400">
              <a:solidFill>
                <a:schemeClr val="tx1"/>
              </a:solidFill>
            </a:endParaRPr>
          </a:p>
        </p:txBody>
      </p:sp>
      <p:sp>
        <p:nvSpPr>
          <p:cNvPr id="50" name="椭圆 5">
            <a:extLst>
              <a:ext uri="{FF2B5EF4-FFF2-40B4-BE49-F238E27FC236}">
                <a16:creationId xmlns:a16="http://schemas.microsoft.com/office/drawing/2014/main" id="{02A981FC-27B0-8C40-9529-AFD1581BB443}"/>
              </a:ext>
            </a:extLst>
          </p:cNvPr>
          <p:cNvSpPr>
            <a:spLocks noChangeArrowheads="1"/>
          </p:cNvSpPr>
          <p:nvPr/>
        </p:nvSpPr>
        <p:spPr bwMode="auto">
          <a:xfrm>
            <a:off x="6617588" y="4090988"/>
            <a:ext cx="1847850" cy="128905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spcBef>
                <a:spcPct val="0"/>
              </a:spcBef>
              <a:buClrTx/>
              <a:buFont typeface="Arial" panose="020B0604020202020204" pitchFamily="34" charset="0"/>
              <a:buNone/>
            </a:pPr>
            <a:endParaRPr lang="en-US" altLang="en-US" sz="2400">
              <a:solidFill>
                <a:schemeClr val="tx1"/>
              </a:solidFill>
            </a:endParaRPr>
          </a:p>
        </p:txBody>
      </p:sp>
      <p:sp>
        <p:nvSpPr>
          <p:cNvPr id="51" name="椭圆 6">
            <a:extLst>
              <a:ext uri="{FF2B5EF4-FFF2-40B4-BE49-F238E27FC236}">
                <a16:creationId xmlns:a16="http://schemas.microsoft.com/office/drawing/2014/main" id="{00839323-B386-CC4C-A84F-0F75F4BCB3AA}"/>
              </a:ext>
            </a:extLst>
          </p:cNvPr>
          <p:cNvSpPr>
            <a:spLocks noChangeArrowheads="1"/>
          </p:cNvSpPr>
          <p:nvPr/>
        </p:nvSpPr>
        <p:spPr bwMode="auto">
          <a:xfrm>
            <a:off x="9135363" y="4090988"/>
            <a:ext cx="1847850" cy="1289050"/>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8000"/>
              </a:buClr>
              <a:buFont typeface="Times" pitchFamily="2" charset="0"/>
              <a:buChar char="•"/>
              <a:defRPr sz="3200">
                <a:solidFill>
                  <a:schemeClr val="bg2"/>
                </a:solidFill>
                <a:latin typeface="Times" pitchFamily="2" charset="0"/>
              </a:defRPr>
            </a:lvl1pPr>
            <a:lvl2pPr marL="742950" indent="-285750">
              <a:spcBef>
                <a:spcPct val="20000"/>
              </a:spcBef>
              <a:buClr>
                <a:srgbClr val="FF8000"/>
              </a:buClr>
              <a:buChar char="–"/>
              <a:defRPr sz="2800">
                <a:solidFill>
                  <a:schemeClr val="bg2"/>
                </a:solidFill>
                <a:latin typeface="Times" pitchFamily="2" charset="0"/>
              </a:defRPr>
            </a:lvl2pPr>
            <a:lvl3pPr marL="1143000" indent="-228600">
              <a:spcBef>
                <a:spcPct val="20000"/>
              </a:spcBef>
              <a:buClr>
                <a:srgbClr val="153399"/>
              </a:buClr>
              <a:buFont typeface="Times" pitchFamily="2" charset="0"/>
              <a:buChar char="•"/>
              <a:defRPr sz="2400">
                <a:solidFill>
                  <a:schemeClr val="bg2"/>
                </a:solidFill>
                <a:latin typeface="Times" pitchFamily="2" charset="0"/>
              </a:defRPr>
            </a:lvl3pPr>
            <a:lvl4pPr marL="1600200" indent="-228600">
              <a:spcBef>
                <a:spcPct val="20000"/>
              </a:spcBef>
              <a:buClr>
                <a:srgbClr val="153399"/>
              </a:buClr>
              <a:buChar char="–"/>
              <a:defRPr sz="2000">
                <a:solidFill>
                  <a:schemeClr val="bg2"/>
                </a:solidFill>
                <a:latin typeface="Times" pitchFamily="2" charset="0"/>
              </a:defRPr>
            </a:lvl4pPr>
            <a:lvl5pPr marL="2057400" indent="-228600">
              <a:spcBef>
                <a:spcPct val="20000"/>
              </a:spcBef>
              <a:buClr>
                <a:schemeClr val="accent1"/>
              </a:buClr>
              <a:buChar char="»"/>
              <a:defRPr sz="2000">
                <a:solidFill>
                  <a:schemeClr val="bg2"/>
                </a:solidFill>
                <a:latin typeface="Times" pitchFamily="2"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itchFamily="2"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itchFamily="2"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itchFamily="2"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itchFamily="2" charset="0"/>
              </a:defRPr>
            </a:lvl9pPr>
          </a:lstStyle>
          <a:p>
            <a:pPr>
              <a:spcBef>
                <a:spcPct val="0"/>
              </a:spcBef>
              <a:buClrTx/>
              <a:buFont typeface="Arial" panose="020B0604020202020204" pitchFamily="34" charset="0"/>
              <a:buNone/>
            </a:pPr>
            <a:endParaRPr lang="en-US" altLang="en-US" sz="2400">
              <a:solidFill>
                <a:schemeClr val="tx1"/>
              </a:solidFill>
            </a:endParaRPr>
          </a:p>
        </p:txBody>
      </p:sp>
      <p:sp>
        <p:nvSpPr>
          <p:cNvPr id="2" name="Rectangle 1">
            <a:extLst>
              <a:ext uri="{FF2B5EF4-FFF2-40B4-BE49-F238E27FC236}">
                <a16:creationId xmlns:a16="http://schemas.microsoft.com/office/drawing/2014/main" id="{4816A572-F544-8647-982B-765296BB2DBB}"/>
              </a:ext>
            </a:extLst>
          </p:cNvPr>
          <p:cNvSpPr/>
          <p:nvPr/>
        </p:nvSpPr>
        <p:spPr>
          <a:xfrm>
            <a:off x="327820" y="6268244"/>
            <a:ext cx="11729861" cy="646331"/>
          </a:xfrm>
          <a:prstGeom prst="rect">
            <a:avLst/>
          </a:prstGeom>
        </p:spPr>
        <p:txBody>
          <a:bodyPr wrap="square">
            <a:spAutoFit/>
          </a:bodyPr>
          <a:lstStyle/>
          <a:p>
            <a:r>
              <a:rPr lang="en-US" dirty="0">
                <a:effectLst/>
                <a:latin typeface="Times New Roman" panose="02020603050405020304" pitchFamily="18" charset="0"/>
              </a:rPr>
              <a:t>Yu S., </a:t>
            </a:r>
            <a:r>
              <a:rPr lang="en-US" dirty="0" err="1">
                <a:effectLst/>
                <a:latin typeface="Times New Roman" panose="02020603050405020304" pitchFamily="18" charset="0"/>
              </a:rPr>
              <a:t>Emigh</a:t>
            </a:r>
            <a:r>
              <a:rPr lang="en-US" dirty="0">
                <a:effectLst/>
                <a:latin typeface="Times New Roman" panose="02020603050405020304" pitchFamily="18" charset="0"/>
              </a:rPr>
              <a:t> M., Santana E., Principe J., “Autoencoders trained with relevant information: Blending Shannon and Wiener’s”, Proc. IEEE ICASSP 2017, New Orleans, Louisiana </a:t>
            </a:r>
          </a:p>
        </p:txBody>
      </p:sp>
    </p:spTree>
    <p:extLst>
      <p:ext uri="{BB962C8B-B14F-4D97-AF65-F5344CB8AC3E}">
        <p14:creationId xmlns:p14="http://schemas.microsoft.com/office/powerpoint/2010/main" val="3964799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24DA71CA-5A45-4DDA-8568-C28FDB1FC4FC}"/>
              </a:ext>
            </a:extLst>
          </p:cNvPr>
          <p:cNvSpPr txBox="1">
            <a:spLocks noChangeArrowheads="1"/>
          </p:cNvSpPr>
          <p:nvPr/>
        </p:nvSpPr>
        <p:spPr>
          <a:xfrm>
            <a:off x="0" y="0"/>
            <a:ext cx="12057681"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SAE</a:t>
            </a:r>
            <a:endParaRPr lang="zh-CN" altLang="en-US" dirty="0">
              <a:ea typeface="SimSun" panose="02010600030101010101" pitchFamily="2" charset="-122"/>
            </a:endParaRPr>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ADE4CE92-AC73-4426-84DA-014976E19F37}"/>
                  </a:ext>
                </a:extLst>
              </p:cNvPr>
              <p:cNvSpPr txBox="1">
                <a:spLocks noChangeArrowheads="1"/>
              </p:cNvSpPr>
              <p:nvPr/>
            </p:nvSpPr>
            <p:spPr bwMode="auto">
              <a:xfrm>
                <a:off x="416839" y="1428521"/>
                <a:ext cx="11640841" cy="3086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lnSpc>
                    <a:spcPct val="90000"/>
                  </a:lnSpc>
                  <a:buClr>
                    <a:schemeClr val="tx1"/>
                  </a:buClr>
                  <a:buFont typeface="Arial" panose="020B0604020202020204" pitchFamily="34" charset="0"/>
                  <a:buChar char="•"/>
                  <a:defRPr/>
                </a:pPr>
                <a:r>
                  <a:rPr lang="en-US" sz="2400" b="1" dirty="0">
                    <a:solidFill>
                      <a:schemeClr val="tx1"/>
                    </a:solidFill>
                    <a:latin typeface="Arial" panose="020B0604020202020204" pitchFamily="34" charset="0"/>
                    <a:cs typeface="Arial" panose="020B0604020202020204" pitchFamily="34" charset="0"/>
                  </a:rPr>
                  <a:t>Hypothesis I</a:t>
                </a:r>
                <a:r>
                  <a:rPr lang="en-US" sz="2400" dirty="0">
                    <a:solidFill>
                      <a:schemeClr val="tx1"/>
                    </a:solidFill>
                    <a:latin typeface="Arial" panose="020B0604020202020204" pitchFamily="34" charset="0"/>
                    <a:cs typeface="Arial" panose="020B0604020202020204" pitchFamily="34" charset="0"/>
                  </a:rPr>
                  <a:t>: We expect the existence of the famed (named here the first type of) Data Processing Inequality (DPI) in both encoder and decoder of SAEs, i.e., </a:t>
                </a:r>
              </a:p>
              <a:p>
                <a:pPr marL="457200" lvl="1" indent="0">
                  <a:lnSpc>
                    <a:spcPct val="90000"/>
                  </a:lnSpc>
                  <a:buClr>
                    <a:schemeClr val="tx1"/>
                  </a:buClr>
                  <a:buNone/>
                  <a:defRPr/>
                </a:pPr>
                <a:r>
                  <a:rPr lang="en-US" altLang="en-US" sz="2000" dirty="0">
                    <a:solidFill>
                      <a:schemeClr val="tx1"/>
                    </a:solidFill>
                    <a:latin typeface="Arial" panose="020B0604020202020204" pitchFamily="34" charset="0"/>
                    <a:ea typeface="SimSun" panose="02010600030101010101" pitchFamily="2" charset="-122"/>
                    <a:cs typeface="Arial" panose="020B0604020202020204" pitchFamily="34" charset="0"/>
                  </a:rPr>
                  <a:t>    </a:t>
                </a:r>
                <a14:m>
                  <m:oMath xmlns:m="http://schemas.openxmlformats.org/officeDocument/2006/math">
                    <m:r>
                      <a:rPr lang="en-US" altLang="en-US" sz="2400" b="1">
                        <a:solidFill>
                          <a:schemeClr val="tx1"/>
                        </a:solidFill>
                        <a:latin typeface="Cambria Math" panose="02040503050406030204" pitchFamily="18" charset="0"/>
                        <a:ea typeface="SimSun" panose="02010600030101010101" pitchFamily="2" charset="-122"/>
                      </a:rPr>
                      <m:t>𝐈</m:t>
                    </m:r>
                    <m:d>
                      <m:dPr>
                        <m:ctrlPr>
                          <a:rPr lang="en-US" altLang="en-US" sz="2400" i="1">
                            <a:solidFill>
                              <a:schemeClr val="tx1"/>
                            </a:solidFill>
                            <a:latin typeface="Cambria Math" panose="02040503050406030204" pitchFamily="18" charset="0"/>
                            <a:ea typeface="SimSun" panose="02010600030101010101" pitchFamily="2" charset="-122"/>
                          </a:rPr>
                        </m:ctrlPr>
                      </m:dPr>
                      <m:e>
                        <m:r>
                          <a:rPr lang="en-US" altLang="en-US" sz="2400" i="1">
                            <a:solidFill>
                              <a:schemeClr val="tx1"/>
                            </a:solidFill>
                            <a:latin typeface="Cambria Math" panose="02040503050406030204" pitchFamily="18" charset="0"/>
                            <a:ea typeface="SimSun" panose="02010600030101010101" pitchFamily="2" charset="-122"/>
                          </a:rPr>
                          <m:t>𝑋</m:t>
                        </m:r>
                        <m:r>
                          <a:rPr lang="en-US" altLang="en-US" sz="2400" i="1">
                            <a:solidFill>
                              <a:schemeClr val="tx1"/>
                            </a:solidFill>
                            <a:latin typeface="Cambria Math" panose="02040503050406030204" pitchFamily="18" charset="0"/>
                            <a:ea typeface="SimSun" panose="02010600030101010101" pitchFamily="2" charset="-122"/>
                          </a:rPr>
                          <m:t>;</m:t>
                        </m:r>
                        <m:sSub>
                          <m:sSubPr>
                            <m:ctrlPr>
                              <a:rPr lang="en-US" altLang="en-US" sz="2400" i="1">
                                <a:solidFill>
                                  <a:schemeClr val="tx1"/>
                                </a:solidFill>
                                <a:latin typeface="Cambria Math" panose="02040503050406030204" pitchFamily="18" charset="0"/>
                                <a:ea typeface="SimSun" panose="02010600030101010101" pitchFamily="2" charset="-122"/>
                              </a:rPr>
                            </m:ctrlPr>
                          </m:sSubPr>
                          <m:e>
                            <m:r>
                              <a:rPr lang="en-US" altLang="en-US" sz="2400" i="1">
                                <a:solidFill>
                                  <a:schemeClr val="tx1"/>
                                </a:solidFill>
                                <a:latin typeface="Cambria Math" panose="02040503050406030204" pitchFamily="18" charset="0"/>
                                <a:ea typeface="SimSun" panose="02010600030101010101" pitchFamily="2" charset="-122"/>
                              </a:rPr>
                              <m:t>𝑇</m:t>
                            </m:r>
                          </m:e>
                          <m:sub>
                            <m:r>
                              <a:rPr lang="en-US" altLang="en-US" sz="2400" i="1">
                                <a:solidFill>
                                  <a:schemeClr val="tx1"/>
                                </a:solidFill>
                                <a:latin typeface="Cambria Math" panose="02040503050406030204" pitchFamily="18" charset="0"/>
                                <a:ea typeface="SimSun" panose="02010600030101010101" pitchFamily="2" charset="-122"/>
                              </a:rPr>
                              <m:t>1</m:t>
                            </m:r>
                          </m:sub>
                        </m:sSub>
                      </m:e>
                    </m:d>
                    <m:r>
                      <a:rPr lang="en-US" altLang="en-US" sz="2400" i="1">
                        <a:solidFill>
                          <a:schemeClr val="tx1"/>
                        </a:solidFill>
                        <a:latin typeface="Cambria Math" panose="02040503050406030204" pitchFamily="18" charset="0"/>
                        <a:ea typeface="SimSun" panose="02010600030101010101" pitchFamily="2" charset="-122"/>
                      </a:rPr>
                      <m:t>≥</m:t>
                    </m:r>
                    <m:r>
                      <a:rPr lang="en-US" altLang="en-US" sz="2000" b="1">
                        <a:solidFill>
                          <a:schemeClr val="tx1"/>
                        </a:solidFill>
                        <a:latin typeface="Cambria Math" panose="02040503050406030204" pitchFamily="18" charset="0"/>
                        <a:ea typeface="SimSun" panose="02010600030101010101" pitchFamily="2" charset="-122"/>
                      </a:rPr>
                      <m:t>𝐈</m:t>
                    </m:r>
                    <m:d>
                      <m:dPr>
                        <m:ctrlPr>
                          <a:rPr lang="en-US" altLang="en-US" sz="2000" b="1" i="1">
                            <a:solidFill>
                              <a:schemeClr val="tx1"/>
                            </a:solidFill>
                            <a:latin typeface="Cambria Math" panose="02040503050406030204" pitchFamily="18" charset="0"/>
                            <a:ea typeface="SimSun" panose="02010600030101010101" pitchFamily="2" charset="-122"/>
                          </a:rPr>
                        </m:ctrlPr>
                      </m:dPr>
                      <m:e>
                        <m:r>
                          <a:rPr lang="en-US" altLang="en-US" sz="2000" i="1">
                            <a:solidFill>
                              <a:schemeClr val="tx1"/>
                            </a:solidFill>
                            <a:latin typeface="Cambria Math" panose="02040503050406030204" pitchFamily="18" charset="0"/>
                            <a:ea typeface="SimSun" panose="02010600030101010101" pitchFamily="2" charset="-122"/>
                          </a:rPr>
                          <m:t>𝑋</m:t>
                        </m:r>
                        <m:r>
                          <a:rPr lang="en-US" altLang="en-US" sz="2000" i="1">
                            <a:solidFill>
                              <a:schemeClr val="tx1"/>
                            </a:solidFill>
                            <a:latin typeface="Cambria Math" panose="02040503050406030204" pitchFamily="18" charset="0"/>
                            <a:ea typeface="SimSun" panose="02010600030101010101" pitchFamily="2" charset="-122"/>
                          </a:rPr>
                          <m:t>;</m:t>
                        </m:r>
                        <m:sSub>
                          <m:sSubPr>
                            <m:ctrlPr>
                              <a:rPr lang="en-US" altLang="en-US" sz="2000" i="1">
                                <a:solidFill>
                                  <a:schemeClr val="tx1"/>
                                </a:solidFill>
                                <a:latin typeface="Cambria Math" panose="02040503050406030204" pitchFamily="18" charset="0"/>
                                <a:ea typeface="SimSun" panose="02010600030101010101" pitchFamily="2" charset="-122"/>
                              </a:rPr>
                            </m:ctrlPr>
                          </m:sSubPr>
                          <m:e>
                            <m:r>
                              <a:rPr lang="en-US" altLang="en-US" sz="2000" i="1">
                                <a:solidFill>
                                  <a:schemeClr val="tx1"/>
                                </a:solidFill>
                                <a:latin typeface="Cambria Math" panose="02040503050406030204" pitchFamily="18" charset="0"/>
                                <a:ea typeface="SimSun" panose="02010600030101010101" pitchFamily="2" charset="-122"/>
                              </a:rPr>
                              <m:t>𝑇</m:t>
                            </m:r>
                          </m:e>
                          <m:sub>
                            <m:r>
                              <a:rPr lang="en-US" altLang="en-US" sz="2000" i="1">
                                <a:solidFill>
                                  <a:schemeClr val="tx1"/>
                                </a:solidFill>
                                <a:latin typeface="Cambria Math" panose="02040503050406030204" pitchFamily="18" charset="0"/>
                                <a:ea typeface="SimSun" panose="02010600030101010101" pitchFamily="2" charset="-122"/>
                              </a:rPr>
                              <m:t>2</m:t>
                            </m:r>
                          </m:sub>
                        </m:sSub>
                      </m:e>
                    </m:d>
                    <m:r>
                      <a:rPr lang="en-US" altLang="en-US" sz="2000" i="1">
                        <a:solidFill>
                          <a:schemeClr val="tx1"/>
                        </a:solidFill>
                        <a:latin typeface="Cambria Math" panose="02040503050406030204" pitchFamily="18" charset="0"/>
                        <a:ea typeface="Cambria Math" panose="02040503050406030204" pitchFamily="18" charset="0"/>
                      </a:rPr>
                      <m:t>≥…≥</m:t>
                    </m:r>
                    <m:r>
                      <a:rPr lang="en-US" altLang="en-US" sz="2000" b="1">
                        <a:solidFill>
                          <a:schemeClr val="tx1"/>
                        </a:solidFill>
                        <a:latin typeface="Cambria Math" panose="02040503050406030204" pitchFamily="18" charset="0"/>
                        <a:ea typeface="SimSun" panose="02010600030101010101" pitchFamily="2" charset="-122"/>
                      </a:rPr>
                      <m:t>𝐈</m:t>
                    </m:r>
                    <m:d>
                      <m:dPr>
                        <m:ctrlPr>
                          <a:rPr lang="en-US" altLang="en-US" sz="2000" b="1" i="1">
                            <a:solidFill>
                              <a:schemeClr val="tx1"/>
                            </a:solidFill>
                            <a:latin typeface="Cambria Math" panose="02040503050406030204" pitchFamily="18" charset="0"/>
                            <a:ea typeface="SimSun" panose="02010600030101010101" pitchFamily="2" charset="-122"/>
                          </a:rPr>
                        </m:ctrlPr>
                      </m:dPr>
                      <m:e>
                        <m:r>
                          <a:rPr lang="en-US" altLang="en-US" sz="2000" i="1">
                            <a:solidFill>
                              <a:schemeClr val="tx1"/>
                            </a:solidFill>
                            <a:latin typeface="Cambria Math" panose="02040503050406030204" pitchFamily="18" charset="0"/>
                            <a:ea typeface="SimSun" panose="02010600030101010101" pitchFamily="2" charset="-122"/>
                          </a:rPr>
                          <m:t>𝑋</m:t>
                        </m:r>
                        <m:r>
                          <a:rPr lang="en-US" altLang="en-US" sz="2000" i="1">
                            <a:solidFill>
                              <a:schemeClr val="tx1"/>
                            </a:solidFill>
                            <a:latin typeface="Cambria Math" panose="02040503050406030204" pitchFamily="18" charset="0"/>
                            <a:ea typeface="SimSun" panose="02010600030101010101" pitchFamily="2" charset="-122"/>
                          </a:rPr>
                          <m:t>;</m:t>
                        </m:r>
                        <m:sSub>
                          <m:sSubPr>
                            <m:ctrlPr>
                              <a:rPr lang="en-US" altLang="en-US" sz="2000" i="1">
                                <a:solidFill>
                                  <a:schemeClr val="tx1"/>
                                </a:solidFill>
                                <a:latin typeface="Cambria Math" panose="02040503050406030204" pitchFamily="18" charset="0"/>
                                <a:ea typeface="SimSun" panose="02010600030101010101" pitchFamily="2" charset="-122"/>
                              </a:rPr>
                            </m:ctrlPr>
                          </m:sSubPr>
                          <m:e>
                            <m:r>
                              <a:rPr lang="en-US" altLang="en-US" sz="2000" i="1">
                                <a:solidFill>
                                  <a:schemeClr val="tx1"/>
                                </a:solidFill>
                                <a:latin typeface="Cambria Math" panose="02040503050406030204" pitchFamily="18" charset="0"/>
                                <a:ea typeface="SimSun" panose="02010600030101010101" pitchFamily="2" charset="-122"/>
                              </a:rPr>
                              <m:t>𝑇</m:t>
                            </m:r>
                          </m:e>
                          <m:sub>
                            <m:r>
                              <a:rPr lang="en-US" altLang="en-US" sz="2000" i="1">
                                <a:solidFill>
                                  <a:schemeClr val="tx1"/>
                                </a:solidFill>
                                <a:latin typeface="Cambria Math" panose="02040503050406030204" pitchFamily="18" charset="0"/>
                                <a:ea typeface="SimSun" panose="02010600030101010101" pitchFamily="2" charset="-122"/>
                              </a:rPr>
                              <m:t>𝐾</m:t>
                            </m:r>
                          </m:sub>
                        </m:sSub>
                      </m:e>
                    </m:d>
                  </m:oMath>
                </a14:m>
                <a:endParaRPr lang="en-US" altLang="en-US" sz="20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marL="457200" lvl="1" indent="0">
                  <a:lnSpc>
                    <a:spcPct val="90000"/>
                  </a:lnSpc>
                  <a:buClr>
                    <a:schemeClr val="tx1"/>
                  </a:buClr>
                  <a:buNone/>
                  <a:defRPr/>
                </a:pPr>
                <a:r>
                  <a:rPr lang="en-US" altLang="en-US" sz="2000" dirty="0">
                    <a:solidFill>
                      <a:schemeClr val="tx1"/>
                    </a:solidFill>
                    <a:latin typeface="Arial" panose="020B0604020202020204" pitchFamily="34" charset="0"/>
                    <a:ea typeface="SimSun" panose="02010600030101010101" pitchFamily="2" charset="-122"/>
                    <a:cs typeface="Arial" panose="020B0604020202020204" pitchFamily="34" charset="0"/>
                  </a:rPr>
                  <a:t>    </a:t>
                </a:r>
                <a14:m>
                  <m:oMath xmlns:m="http://schemas.openxmlformats.org/officeDocument/2006/math">
                    <m:r>
                      <a:rPr lang="en-US" altLang="en-US" sz="2400" b="1">
                        <a:solidFill>
                          <a:schemeClr val="tx1"/>
                        </a:solidFill>
                        <a:latin typeface="Cambria Math" panose="02040503050406030204" pitchFamily="18" charset="0"/>
                        <a:ea typeface="SimSun" panose="02010600030101010101" pitchFamily="2" charset="-122"/>
                      </a:rPr>
                      <m:t>𝐈</m:t>
                    </m:r>
                    <m:d>
                      <m:dPr>
                        <m:ctrlPr>
                          <a:rPr lang="en-US" altLang="en-US" sz="2400" i="1">
                            <a:solidFill>
                              <a:schemeClr val="tx1"/>
                            </a:solidFill>
                            <a:latin typeface="Cambria Math" panose="02040503050406030204" pitchFamily="18" charset="0"/>
                            <a:ea typeface="SimSun" panose="02010600030101010101" pitchFamily="2" charset="-122"/>
                          </a:rPr>
                        </m:ctrlPr>
                      </m:dPr>
                      <m:e>
                        <m:r>
                          <a:rPr lang="en-US" altLang="en-US" sz="2400" i="1">
                            <a:solidFill>
                              <a:schemeClr val="tx1"/>
                            </a:solidFill>
                            <a:latin typeface="Cambria Math" panose="02040503050406030204" pitchFamily="18" charset="0"/>
                            <a:ea typeface="SimSun" panose="02010600030101010101" pitchFamily="2" charset="-122"/>
                          </a:rPr>
                          <m:t>𝑋</m:t>
                        </m:r>
                        <m:r>
                          <a:rPr lang="en-US" altLang="en-US" sz="2400" i="1">
                            <a:solidFill>
                              <a:schemeClr val="tx1"/>
                            </a:solidFill>
                            <a:latin typeface="Cambria Math" panose="02040503050406030204" pitchFamily="18" charset="0"/>
                            <a:ea typeface="SimSun" panose="02010600030101010101" pitchFamily="2" charset="-122"/>
                          </a:rPr>
                          <m:t>′;</m:t>
                        </m:r>
                        <m:sSubSup>
                          <m:sSubSupPr>
                            <m:ctrlPr>
                              <a:rPr lang="en-US" altLang="en-US" sz="2400" i="1">
                                <a:solidFill>
                                  <a:schemeClr val="tx1"/>
                                </a:solidFill>
                                <a:latin typeface="Cambria Math" panose="02040503050406030204" pitchFamily="18" charset="0"/>
                                <a:ea typeface="SimSun" panose="02010600030101010101" pitchFamily="2" charset="-122"/>
                              </a:rPr>
                            </m:ctrlPr>
                          </m:sSubSupPr>
                          <m:e>
                            <m:r>
                              <a:rPr lang="en-US" altLang="en-US" sz="2400" i="1">
                                <a:solidFill>
                                  <a:schemeClr val="tx1"/>
                                </a:solidFill>
                                <a:latin typeface="Cambria Math" panose="02040503050406030204" pitchFamily="18" charset="0"/>
                                <a:ea typeface="SimSun" panose="02010600030101010101" pitchFamily="2" charset="-122"/>
                              </a:rPr>
                              <m:t>𝑇</m:t>
                            </m:r>
                          </m:e>
                          <m:sub>
                            <m:r>
                              <a:rPr lang="en-US" altLang="en-US" sz="2400" i="1">
                                <a:solidFill>
                                  <a:schemeClr val="tx1"/>
                                </a:solidFill>
                                <a:latin typeface="Cambria Math" panose="02040503050406030204" pitchFamily="18" charset="0"/>
                                <a:ea typeface="SimSun" panose="02010600030101010101" pitchFamily="2" charset="-122"/>
                              </a:rPr>
                              <m:t>1</m:t>
                            </m:r>
                          </m:sub>
                          <m:sup>
                            <m:r>
                              <a:rPr lang="en-US" altLang="en-US" sz="2400" i="1">
                                <a:solidFill>
                                  <a:schemeClr val="tx1"/>
                                </a:solidFill>
                                <a:latin typeface="Cambria Math" panose="02040503050406030204" pitchFamily="18" charset="0"/>
                                <a:ea typeface="SimSun" panose="02010600030101010101" pitchFamily="2" charset="-122"/>
                              </a:rPr>
                              <m:t>′</m:t>
                            </m:r>
                          </m:sup>
                        </m:sSubSup>
                      </m:e>
                    </m:d>
                    <m:r>
                      <a:rPr lang="en-US" altLang="en-US" sz="2400" i="1">
                        <a:solidFill>
                          <a:schemeClr val="tx1"/>
                        </a:solidFill>
                        <a:latin typeface="Cambria Math" panose="02040503050406030204" pitchFamily="18" charset="0"/>
                        <a:ea typeface="SimSun" panose="02010600030101010101" pitchFamily="2" charset="-122"/>
                      </a:rPr>
                      <m:t>≥</m:t>
                    </m:r>
                    <m:r>
                      <a:rPr lang="en-US" altLang="en-US" sz="2000" b="1">
                        <a:solidFill>
                          <a:schemeClr val="tx1"/>
                        </a:solidFill>
                        <a:latin typeface="Cambria Math" panose="02040503050406030204" pitchFamily="18" charset="0"/>
                        <a:ea typeface="SimSun" panose="02010600030101010101" pitchFamily="2" charset="-122"/>
                      </a:rPr>
                      <m:t>𝐈</m:t>
                    </m:r>
                    <m:d>
                      <m:dPr>
                        <m:ctrlPr>
                          <a:rPr lang="en-US" altLang="en-US" sz="2000" b="1" i="1">
                            <a:solidFill>
                              <a:schemeClr val="tx1"/>
                            </a:solidFill>
                            <a:latin typeface="Cambria Math" panose="02040503050406030204" pitchFamily="18" charset="0"/>
                            <a:ea typeface="SimSun" panose="02010600030101010101" pitchFamily="2" charset="-122"/>
                          </a:rPr>
                        </m:ctrlPr>
                      </m:dPr>
                      <m:e>
                        <m:r>
                          <a:rPr lang="en-US" altLang="en-US" sz="2000" i="1">
                            <a:solidFill>
                              <a:schemeClr val="tx1"/>
                            </a:solidFill>
                            <a:latin typeface="Cambria Math" panose="02040503050406030204" pitchFamily="18" charset="0"/>
                            <a:ea typeface="SimSun" panose="02010600030101010101" pitchFamily="2" charset="-122"/>
                          </a:rPr>
                          <m:t>𝑋</m:t>
                        </m:r>
                        <m:r>
                          <a:rPr lang="en-US" altLang="en-US" sz="2000" i="1">
                            <a:solidFill>
                              <a:schemeClr val="tx1"/>
                            </a:solidFill>
                            <a:latin typeface="Cambria Math" panose="02040503050406030204" pitchFamily="18" charset="0"/>
                            <a:ea typeface="SimSun" panose="02010600030101010101" pitchFamily="2" charset="-122"/>
                          </a:rPr>
                          <m:t>′;</m:t>
                        </m:r>
                        <m:sSubSup>
                          <m:sSubSupPr>
                            <m:ctrlPr>
                              <a:rPr lang="en-US" altLang="en-US" sz="2000" i="1">
                                <a:solidFill>
                                  <a:schemeClr val="tx1"/>
                                </a:solidFill>
                                <a:latin typeface="Cambria Math" panose="02040503050406030204" pitchFamily="18" charset="0"/>
                                <a:ea typeface="SimSun" panose="02010600030101010101" pitchFamily="2" charset="-122"/>
                              </a:rPr>
                            </m:ctrlPr>
                          </m:sSubSupPr>
                          <m:e>
                            <m:r>
                              <a:rPr lang="en-US" altLang="en-US" sz="2000" i="1">
                                <a:solidFill>
                                  <a:schemeClr val="tx1"/>
                                </a:solidFill>
                                <a:latin typeface="Cambria Math" panose="02040503050406030204" pitchFamily="18" charset="0"/>
                                <a:ea typeface="SimSun" panose="02010600030101010101" pitchFamily="2" charset="-122"/>
                              </a:rPr>
                              <m:t>𝑇</m:t>
                            </m:r>
                          </m:e>
                          <m:sub>
                            <m:r>
                              <a:rPr lang="en-US" altLang="en-US" sz="2000" i="1">
                                <a:solidFill>
                                  <a:schemeClr val="tx1"/>
                                </a:solidFill>
                                <a:latin typeface="Cambria Math" panose="02040503050406030204" pitchFamily="18" charset="0"/>
                                <a:ea typeface="SimSun" panose="02010600030101010101" pitchFamily="2" charset="-122"/>
                              </a:rPr>
                              <m:t>2</m:t>
                            </m:r>
                          </m:sub>
                          <m:sup>
                            <m:r>
                              <a:rPr lang="en-US" altLang="en-US" sz="2000" i="1">
                                <a:solidFill>
                                  <a:schemeClr val="tx1"/>
                                </a:solidFill>
                                <a:latin typeface="Cambria Math" panose="02040503050406030204" pitchFamily="18" charset="0"/>
                                <a:ea typeface="SimSun" panose="02010600030101010101" pitchFamily="2" charset="-122"/>
                              </a:rPr>
                              <m:t>′</m:t>
                            </m:r>
                          </m:sup>
                        </m:sSubSup>
                      </m:e>
                    </m:d>
                    <m:r>
                      <a:rPr lang="en-US" altLang="en-US" sz="2000" i="1">
                        <a:solidFill>
                          <a:schemeClr val="tx1"/>
                        </a:solidFill>
                        <a:latin typeface="Cambria Math" panose="02040503050406030204" pitchFamily="18" charset="0"/>
                        <a:ea typeface="Cambria Math" panose="02040503050406030204" pitchFamily="18" charset="0"/>
                      </a:rPr>
                      <m:t>≥…≥</m:t>
                    </m:r>
                    <m:r>
                      <a:rPr lang="en-US" altLang="en-US" sz="2000" b="1">
                        <a:solidFill>
                          <a:schemeClr val="tx1"/>
                        </a:solidFill>
                        <a:latin typeface="Cambria Math" panose="02040503050406030204" pitchFamily="18" charset="0"/>
                        <a:ea typeface="SimSun" panose="02010600030101010101" pitchFamily="2" charset="-122"/>
                      </a:rPr>
                      <m:t>𝐈</m:t>
                    </m:r>
                    <m:d>
                      <m:dPr>
                        <m:ctrlPr>
                          <a:rPr lang="en-US" altLang="en-US" sz="2000" b="1" i="1">
                            <a:solidFill>
                              <a:schemeClr val="tx1"/>
                            </a:solidFill>
                            <a:latin typeface="Cambria Math" panose="02040503050406030204" pitchFamily="18" charset="0"/>
                            <a:ea typeface="SimSun" panose="02010600030101010101" pitchFamily="2" charset="-122"/>
                          </a:rPr>
                        </m:ctrlPr>
                      </m:dPr>
                      <m:e>
                        <m:r>
                          <a:rPr lang="en-US" altLang="en-US" sz="2000" i="1">
                            <a:solidFill>
                              <a:schemeClr val="tx1"/>
                            </a:solidFill>
                            <a:latin typeface="Cambria Math" panose="02040503050406030204" pitchFamily="18" charset="0"/>
                            <a:ea typeface="SimSun" panose="02010600030101010101" pitchFamily="2" charset="-122"/>
                          </a:rPr>
                          <m:t>𝑋</m:t>
                        </m:r>
                        <m:r>
                          <a:rPr lang="en-US" altLang="en-US" sz="2000" i="1">
                            <a:solidFill>
                              <a:schemeClr val="tx1"/>
                            </a:solidFill>
                            <a:latin typeface="Cambria Math" panose="02040503050406030204" pitchFamily="18" charset="0"/>
                            <a:ea typeface="SimSun" panose="02010600030101010101" pitchFamily="2" charset="-122"/>
                          </a:rPr>
                          <m:t>′;</m:t>
                        </m:r>
                        <m:sSubSup>
                          <m:sSubSupPr>
                            <m:ctrlPr>
                              <a:rPr lang="en-US" altLang="en-US" sz="2000" i="1">
                                <a:solidFill>
                                  <a:schemeClr val="tx1"/>
                                </a:solidFill>
                                <a:latin typeface="Cambria Math" panose="02040503050406030204" pitchFamily="18" charset="0"/>
                                <a:ea typeface="SimSun" panose="02010600030101010101" pitchFamily="2" charset="-122"/>
                              </a:rPr>
                            </m:ctrlPr>
                          </m:sSubSupPr>
                          <m:e>
                            <m:r>
                              <a:rPr lang="en-US" altLang="en-US" sz="2000" i="1">
                                <a:solidFill>
                                  <a:schemeClr val="tx1"/>
                                </a:solidFill>
                                <a:latin typeface="Cambria Math" panose="02040503050406030204" pitchFamily="18" charset="0"/>
                                <a:ea typeface="SimSun" panose="02010600030101010101" pitchFamily="2" charset="-122"/>
                              </a:rPr>
                              <m:t>𝑇</m:t>
                            </m:r>
                          </m:e>
                          <m:sub>
                            <m:r>
                              <a:rPr lang="en-US" altLang="en-US" sz="2000" i="1">
                                <a:solidFill>
                                  <a:schemeClr val="tx1"/>
                                </a:solidFill>
                                <a:latin typeface="Cambria Math" panose="02040503050406030204" pitchFamily="18" charset="0"/>
                                <a:ea typeface="SimSun" panose="02010600030101010101" pitchFamily="2" charset="-122"/>
                              </a:rPr>
                              <m:t>𝐾</m:t>
                            </m:r>
                          </m:sub>
                          <m:sup>
                            <m:r>
                              <a:rPr lang="en-US" altLang="en-US" sz="2000" i="1">
                                <a:solidFill>
                                  <a:schemeClr val="tx1"/>
                                </a:solidFill>
                                <a:latin typeface="Cambria Math" panose="02040503050406030204" pitchFamily="18" charset="0"/>
                                <a:ea typeface="SimSun" panose="02010600030101010101" pitchFamily="2" charset="-122"/>
                              </a:rPr>
                              <m:t>′</m:t>
                            </m:r>
                          </m:sup>
                        </m:sSubSup>
                      </m:e>
                    </m:d>
                  </m:oMath>
                </a14:m>
                <a:endParaRPr lang="en-US" altLang="en-US" sz="2000" dirty="0">
                  <a:solidFill>
                    <a:schemeClr val="tx1"/>
                  </a:solidFill>
                  <a:latin typeface="Arial" panose="020B0604020202020204" pitchFamily="34" charset="0"/>
                  <a:ea typeface="SimSun" panose="02010600030101010101" pitchFamily="2" charset="-122"/>
                  <a:cs typeface="Arial" panose="020B0604020202020204" pitchFamily="34" charset="0"/>
                </a:endParaRPr>
              </a:p>
              <a:p>
                <a:pPr>
                  <a:lnSpc>
                    <a:spcPct val="90000"/>
                  </a:lnSpc>
                  <a:buClr>
                    <a:schemeClr val="tx1"/>
                  </a:buClr>
                  <a:buFont typeface="Arial" panose="020B0604020202020204" pitchFamily="34" charset="0"/>
                  <a:buChar char="•"/>
                  <a:defRPr/>
                </a:pPr>
                <a:r>
                  <a:rPr lang="en-US" altLang="en-US" sz="2400" b="1" dirty="0">
                    <a:solidFill>
                      <a:schemeClr val="tx1"/>
                    </a:solidFill>
                    <a:latin typeface="Arial" panose="020B0604020202020204" pitchFamily="34" charset="0"/>
                    <a:ea typeface="SimSun" panose="02010600030101010101" pitchFamily="2" charset="-122"/>
                    <a:cs typeface="Arial" panose="020B0604020202020204" pitchFamily="34" charset="0"/>
                  </a:rPr>
                  <a:t>Hypothesis II</a:t>
                </a: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 We also expect the existence of a second type of DPI associated with the layer-wise mutual information, i.e., </a:t>
                </a:r>
              </a:p>
              <a:p>
                <a:pPr marL="457200" lvl="1" indent="0">
                  <a:lnSpc>
                    <a:spcPct val="90000"/>
                  </a:lnSpc>
                  <a:buClr>
                    <a:schemeClr val="tx1"/>
                  </a:buClr>
                  <a:buNone/>
                  <a:defRPr/>
                </a:pPr>
                <a:r>
                  <a:rPr lang="en-US" altLang="en-US" sz="2400" dirty="0">
                    <a:solidFill>
                      <a:schemeClr val="tx1"/>
                    </a:solidFill>
                    <a:ea typeface="SimSun" panose="02010600030101010101" pitchFamily="2" charset="-122"/>
                  </a:rPr>
                  <a:t>    </a:t>
                </a:r>
                <a14:m>
                  <m:oMath xmlns:m="http://schemas.openxmlformats.org/officeDocument/2006/math">
                    <m:r>
                      <a:rPr lang="en-US" altLang="en-US" sz="2400" b="1">
                        <a:solidFill>
                          <a:schemeClr val="tx1"/>
                        </a:solidFill>
                        <a:latin typeface="Cambria Math" panose="02040503050406030204" pitchFamily="18" charset="0"/>
                        <a:ea typeface="SimSun" panose="02010600030101010101" pitchFamily="2" charset="-122"/>
                      </a:rPr>
                      <m:t>𝐈</m:t>
                    </m:r>
                    <m:d>
                      <m:dPr>
                        <m:ctrlPr>
                          <a:rPr lang="en-US" altLang="en-US" sz="2400" i="1">
                            <a:solidFill>
                              <a:schemeClr val="tx1"/>
                            </a:solidFill>
                            <a:latin typeface="Cambria Math" panose="02040503050406030204" pitchFamily="18" charset="0"/>
                            <a:ea typeface="SimSun" panose="02010600030101010101" pitchFamily="2" charset="-122"/>
                          </a:rPr>
                        </m:ctrlPr>
                      </m:dPr>
                      <m:e>
                        <m:r>
                          <a:rPr lang="en-US" altLang="en-US" sz="2400" i="1">
                            <a:solidFill>
                              <a:schemeClr val="tx1"/>
                            </a:solidFill>
                            <a:latin typeface="Cambria Math" panose="02040503050406030204" pitchFamily="18" charset="0"/>
                            <a:ea typeface="SimSun" panose="02010600030101010101" pitchFamily="2" charset="-122"/>
                          </a:rPr>
                          <m:t>𝑋</m:t>
                        </m:r>
                        <m:r>
                          <a:rPr lang="en-US" altLang="en-US" sz="2400" i="1">
                            <a:solidFill>
                              <a:schemeClr val="tx1"/>
                            </a:solidFill>
                            <a:latin typeface="Cambria Math" panose="02040503050406030204" pitchFamily="18" charset="0"/>
                            <a:ea typeface="SimSun" panose="02010600030101010101" pitchFamily="2" charset="-122"/>
                          </a:rPr>
                          <m:t>;</m:t>
                        </m:r>
                        <m:sSup>
                          <m:sSupPr>
                            <m:ctrlPr>
                              <a:rPr lang="en-US" altLang="en-US" sz="2400" i="1">
                                <a:solidFill>
                                  <a:schemeClr val="tx1"/>
                                </a:solidFill>
                                <a:latin typeface="Cambria Math" panose="02040503050406030204" pitchFamily="18" charset="0"/>
                                <a:ea typeface="SimSun" panose="02010600030101010101" pitchFamily="2" charset="-122"/>
                              </a:rPr>
                            </m:ctrlPr>
                          </m:sSupPr>
                          <m:e>
                            <m:r>
                              <a:rPr lang="en-US" altLang="en-US" sz="2400" i="1">
                                <a:solidFill>
                                  <a:schemeClr val="tx1"/>
                                </a:solidFill>
                                <a:latin typeface="Cambria Math" panose="02040503050406030204" pitchFamily="18" charset="0"/>
                                <a:ea typeface="SimSun" panose="02010600030101010101" pitchFamily="2" charset="-122"/>
                              </a:rPr>
                              <m:t>𝑋</m:t>
                            </m:r>
                          </m:e>
                          <m:sup>
                            <m:r>
                              <a:rPr lang="en-US" altLang="en-US" sz="2400" i="1">
                                <a:solidFill>
                                  <a:schemeClr val="tx1"/>
                                </a:solidFill>
                                <a:latin typeface="Cambria Math" panose="02040503050406030204" pitchFamily="18" charset="0"/>
                                <a:ea typeface="SimSun" panose="02010600030101010101" pitchFamily="2" charset="-122"/>
                              </a:rPr>
                              <m:t>′</m:t>
                            </m:r>
                          </m:sup>
                        </m:sSup>
                      </m:e>
                    </m:d>
                    <m:r>
                      <a:rPr lang="en-US" altLang="en-US" sz="2400" i="1">
                        <a:solidFill>
                          <a:schemeClr val="tx1"/>
                        </a:solidFill>
                        <a:latin typeface="Cambria Math" panose="02040503050406030204" pitchFamily="18" charset="0"/>
                        <a:ea typeface="SimSun" panose="02010600030101010101" pitchFamily="2" charset="-122"/>
                      </a:rPr>
                      <m:t>≥</m:t>
                    </m:r>
                    <m:r>
                      <a:rPr lang="en-US" altLang="en-US" sz="2000" b="1">
                        <a:solidFill>
                          <a:schemeClr val="tx1"/>
                        </a:solidFill>
                        <a:latin typeface="Cambria Math" panose="02040503050406030204" pitchFamily="18" charset="0"/>
                        <a:ea typeface="SimSun" panose="02010600030101010101" pitchFamily="2" charset="-122"/>
                      </a:rPr>
                      <m:t>𝐈</m:t>
                    </m:r>
                    <m:d>
                      <m:dPr>
                        <m:ctrlPr>
                          <a:rPr lang="en-US" altLang="en-US" sz="2000" b="1" i="1">
                            <a:solidFill>
                              <a:schemeClr val="tx1"/>
                            </a:solidFill>
                            <a:latin typeface="Cambria Math" panose="02040503050406030204" pitchFamily="18" charset="0"/>
                            <a:ea typeface="SimSun" panose="02010600030101010101" pitchFamily="2" charset="-122"/>
                          </a:rPr>
                        </m:ctrlPr>
                      </m:dPr>
                      <m:e>
                        <m:sSub>
                          <m:sSubPr>
                            <m:ctrlPr>
                              <a:rPr lang="en-US" altLang="en-US" sz="2000" i="1">
                                <a:solidFill>
                                  <a:schemeClr val="tx1"/>
                                </a:solidFill>
                                <a:latin typeface="Cambria Math" panose="02040503050406030204" pitchFamily="18" charset="0"/>
                                <a:ea typeface="SimSun" panose="02010600030101010101" pitchFamily="2" charset="-122"/>
                              </a:rPr>
                            </m:ctrlPr>
                          </m:sSubPr>
                          <m:e>
                            <m:r>
                              <a:rPr lang="en-US" altLang="en-US" sz="2000" i="1">
                                <a:solidFill>
                                  <a:schemeClr val="tx1"/>
                                </a:solidFill>
                                <a:latin typeface="Cambria Math" panose="02040503050406030204" pitchFamily="18" charset="0"/>
                                <a:ea typeface="SimSun" panose="02010600030101010101" pitchFamily="2" charset="-122"/>
                              </a:rPr>
                              <m:t>𝑇</m:t>
                            </m:r>
                          </m:e>
                          <m:sub>
                            <m:r>
                              <a:rPr lang="en-US" altLang="en-US" sz="2000" i="1">
                                <a:solidFill>
                                  <a:schemeClr val="tx1"/>
                                </a:solidFill>
                                <a:latin typeface="Cambria Math" panose="02040503050406030204" pitchFamily="18" charset="0"/>
                                <a:ea typeface="SimSun" panose="02010600030101010101" pitchFamily="2" charset="-122"/>
                              </a:rPr>
                              <m:t>1</m:t>
                            </m:r>
                          </m:sub>
                        </m:sSub>
                        <m:r>
                          <a:rPr lang="en-US" altLang="en-US" sz="2000" i="1">
                            <a:solidFill>
                              <a:schemeClr val="tx1"/>
                            </a:solidFill>
                            <a:latin typeface="Cambria Math" panose="02040503050406030204" pitchFamily="18" charset="0"/>
                            <a:ea typeface="SimSun" panose="02010600030101010101" pitchFamily="2" charset="-122"/>
                          </a:rPr>
                          <m:t>;</m:t>
                        </m:r>
                        <m:sSubSup>
                          <m:sSubSupPr>
                            <m:ctrlPr>
                              <a:rPr lang="en-US" altLang="en-US" sz="2000" i="1">
                                <a:solidFill>
                                  <a:schemeClr val="tx1"/>
                                </a:solidFill>
                                <a:latin typeface="Cambria Math" panose="02040503050406030204" pitchFamily="18" charset="0"/>
                                <a:ea typeface="SimSun" panose="02010600030101010101" pitchFamily="2" charset="-122"/>
                              </a:rPr>
                            </m:ctrlPr>
                          </m:sSubSupPr>
                          <m:e>
                            <m:r>
                              <a:rPr lang="en-US" altLang="en-US" sz="2000" i="1">
                                <a:solidFill>
                                  <a:schemeClr val="tx1"/>
                                </a:solidFill>
                                <a:latin typeface="Cambria Math" panose="02040503050406030204" pitchFamily="18" charset="0"/>
                                <a:ea typeface="SimSun" panose="02010600030101010101" pitchFamily="2" charset="-122"/>
                              </a:rPr>
                              <m:t>𝑇</m:t>
                            </m:r>
                          </m:e>
                          <m:sub>
                            <m:r>
                              <a:rPr lang="en-US" altLang="en-US" sz="2000" i="1">
                                <a:solidFill>
                                  <a:schemeClr val="tx1"/>
                                </a:solidFill>
                                <a:latin typeface="Cambria Math" panose="02040503050406030204" pitchFamily="18" charset="0"/>
                                <a:ea typeface="SimSun" panose="02010600030101010101" pitchFamily="2" charset="-122"/>
                              </a:rPr>
                              <m:t>1</m:t>
                            </m:r>
                          </m:sub>
                          <m:sup>
                            <m:r>
                              <a:rPr lang="en-US" altLang="en-US" sz="2000" i="1">
                                <a:solidFill>
                                  <a:schemeClr val="tx1"/>
                                </a:solidFill>
                                <a:latin typeface="Cambria Math" panose="02040503050406030204" pitchFamily="18" charset="0"/>
                                <a:ea typeface="SimSun" panose="02010600030101010101" pitchFamily="2" charset="-122"/>
                              </a:rPr>
                              <m:t>′</m:t>
                            </m:r>
                          </m:sup>
                        </m:sSubSup>
                      </m:e>
                    </m:d>
                    <m:r>
                      <a:rPr lang="en-US" altLang="en-US" sz="2000" i="1">
                        <a:solidFill>
                          <a:schemeClr val="tx1"/>
                        </a:solidFill>
                        <a:latin typeface="Cambria Math" panose="02040503050406030204" pitchFamily="18" charset="0"/>
                        <a:ea typeface="Cambria Math" panose="02040503050406030204" pitchFamily="18" charset="0"/>
                      </a:rPr>
                      <m:t>≥…≥</m:t>
                    </m:r>
                    <m:r>
                      <a:rPr lang="en-US" altLang="en-US" sz="2000" b="1">
                        <a:solidFill>
                          <a:schemeClr val="tx1"/>
                        </a:solidFill>
                        <a:latin typeface="Cambria Math" panose="02040503050406030204" pitchFamily="18" charset="0"/>
                        <a:ea typeface="SimSun" panose="02010600030101010101" pitchFamily="2" charset="-122"/>
                      </a:rPr>
                      <m:t>𝐈</m:t>
                    </m:r>
                    <m:d>
                      <m:dPr>
                        <m:ctrlPr>
                          <a:rPr lang="en-US" altLang="en-US" sz="2000" b="1" i="1">
                            <a:solidFill>
                              <a:schemeClr val="tx1"/>
                            </a:solidFill>
                            <a:latin typeface="Cambria Math" panose="02040503050406030204" pitchFamily="18" charset="0"/>
                            <a:ea typeface="SimSun" panose="02010600030101010101" pitchFamily="2" charset="-122"/>
                          </a:rPr>
                        </m:ctrlPr>
                      </m:dPr>
                      <m:e>
                        <m:sSub>
                          <m:sSubPr>
                            <m:ctrlPr>
                              <a:rPr lang="en-US" altLang="en-US" sz="2000" i="1">
                                <a:solidFill>
                                  <a:schemeClr val="tx1"/>
                                </a:solidFill>
                                <a:latin typeface="Cambria Math" panose="02040503050406030204" pitchFamily="18" charset="0"/>
                                <a:ea typeface="SimSun" panose="02010600030101010101" pitchFamily="2" charset="-122"/>
                              </a:rPr>
                            </m:ctrlPr>
                          </m:sSubPr>
                          <m:e>
                            <m:r>
                              <a:rPr lang="en-US" altLang="en-US" sz="2000" i="1">
                                <a:solidFill>
                                  <a:schemeClr val="tx1"/>
                                </a:solidFill>
                                <a:latin typeface="Cambria Math" panose="02040503050406030204" pitchFamily="18" charset="0"/>
                                <a:ea typeface="SimSun" panose="02010600030101010101" pitchFamily="2" charset="-122"/>
                              </a:rPr>
                              <m:t>𝑇</m:t>
                            </m:r>
                          </m:e>
                          <m:sub>
                            <m:r>
                              <a:rPr lang="en-US" altLang="en-US" sz="2000" i="1">
                                <a:solidFill>
                                  <a:schemeClr val="tx1"/>
                                </a:solidFill>
                                <a:latin typeface="Cambria Math" panose="02040503050406030204" pitchFamily="18" charset="0"/>
                                <a:ea typeface="SimSun" panose="02010600030101010101" pitchFamily="2" charset="-122"/>
                              </a:rPr>
                              <m:t>𝐾</m:t>
                            </m:r>
                          </m:sub>
                        </m:sSub>
                        <m:r>
                          <a:rPr lang="en-US" altLang="en-US" sz="2000" i="1">
                            <a:solidFill>
                              <a:schemeClr val="tx1"/>
                            </a:solidFill>
                            <a:latin typeface="Cambria Math" panose="02040503050406030204" pitchFamily="18" charset="0"/>
                            <a:ea typeface="SimSun" panose="02010600030101010101" pitchFamily="2" charset="-122"/>
                          </a:rPr>
                          <m:t>;</m:t>
                        </m:r>
                        <m:sSubSup>
                          <m:sSubSupPr>
                            <m:ctrlPr>
                              <a:rPr lang="en-US" altLang="en-US" sz="2000" i="1">
                                <a:solidFill>
                                  <a:schemeClr val="tx1"/>
                                </a:solidFill>
                                <a:latin typeface="Cambria Math" panose="02040503050406030204" pitchFamily="18" charset="0"/>
                                <a:ea typeface="SimSun" panose="02010600030101010101" pitchFamily="2" charset="-122"/>
                              </a:rPr>
                            </m:ctrlPr>
                          </m:sSubSupPr>
                          <m:e>
                            <m:r>
                              <a:rPr lang="en-US" altLang="en-US" sz="2000" i="1">
                                <a:solidFill>
                                  <a:schemeClr val="tx1"/>
                                </a:solidFill>
                                <a:latin typeface="Cambria Math" panose="02040503050406030204" pitchFamily="18" charset="0"/>
                                <a:ea typeface="SimSun" panose="02010600030101010101" pitchFamily="2" charset="-122"/>
                              </a:rPr>
                              <m:t>𝑇</m:t>
                            </m:r>
                          </m:e>
                          <m:sub>
                            <m:r>
                              <a:rPr lang="en-US" altLang="en-US" sz="2000" i="1">
                                <a:solidFill>
                                  <a:schemeClr val="tx1"/>
                                </a:solidFill>
                                <a:latin typeface="Cambria Math" panose="02040503050406030204" pitchFamily="18" charset="0"/>
                                <a:ea typeface="SimSun" panose="02010600030101010101" pitchFamily="2" charset="-122"/>
                              </a:rPr>
                              <m:t>𝐾</m:t>
                            </m:r>
                          </m:sub>
                          <m:sup>
                            <m:r>
                              <a:rPr lang="en-US" altLang="en-US" sz="2000" i="1">
                                <a:solidFill>
                                  <a:schemeClr val="tx1"/>
                                </a:solidFill>
                                <a:latin typeface="Cambria Math" panose="02040503050406030204" pitchFamily="18" charset="0"/>
                                <a:ea typeface="SimSun" panose="02010600030101010101" pitchFamily="2" charset="-122"/>
                              </a:rPr>
                              <m:t>′</m:t>
                            </m:r>
                          </m:sup>
                        </m:sSubSup>
                      </m:e>
                    </m:d>
                    <m:r>
                      <a:rPr lang="en-US" altLang="en-US" sz="2000" b="1" i="1">
                        <a:solidFill>
                          <a:schemeClr val="tx1"/>
                        </a:solidFill>
                        <a:latin typeface="Cambria Math" panose="02040503050406030204" pitchFamily="18" charset="0"/>
                        <a:ea typeface="SimSun" panose="02010600030101010101" pitchFamily="2" charset="-122"/>
                      </a:rPr>
                      <m:t>=</m:t>
                    </m:r>
                    <m:r>
                      <a:rPr lang="en-US" altLang="en-US" sz="2000" b="1">
                        <a:solidFill>
                          <a:schemeClr val="tx1"/>
                        </a:solidFill>
                        <a:latin typeface="Cambria Math" panose="02040503050406030204" pitchFamily="18" charset="0"/>
                        <a:ea typeface="SimSun" panose="02010600030101010101" pitchFamily="2" charset="-122"/>
                      </a:rPr>
                      <m:t>𝐇</m:t>
                    </m:r>
                    <m:r>
                      <a:rPr lang="en-US" altLang="en-US" sz="2000" b="1" i="1">
                        <a:solidFill>
                          <a:schemeClr val="tx1"/>
                        </a:solidFill>
                        <a:latin typeface="Cambria Math" panose="02040503050406030204" pitchFamily="18" charset="0"/>
                        <a:ea typeface="SimSun" panose="02010600030101010101" pitchFamily="2" charset="-122"/>
                      </a:rPr>
                      <m:t>(</m:t>
                    </m:r>
                    <m:r>
                      <a:rPr lang="en-US" altLang="en-US" sz="2000" i="1">
                        <a:solidFill>
                          <a:schemeClr val="tx1"/>
                        </a:solidFill>
                        <a:latin typeface="Cambria Math" panose="02040503050406030204" pitchFamily="18" charset="0"/>
                        <a:ea typeface="SimSun" panose="02010600030101010101" pitchFamily="2" charset="-122"/>
                      </a:rPr>
                      <m:t>𝑍</m:t>
                    </m:r>
                    <m:r>
                      <a:rPr lang="en-US" altLang="en-US" sz="2000" b="1" i="1">
                        <a:solidFill>
                          <a:schemeClr val="tx1"/>
                        </a:solidFill>
                        <a:latin typeface="Cambria Math" panose="02040503050406030204" pitchFamily="18" charset="0"/>
                        <a:ea typeface="SimSun" panose="02010600030101010101" pitchFamily="2" charset="-122"/>
                      </a:rPr>
                      <m:t>)</m:t>
                    </m:r>
                  </m:oMath>
                </a14:m>
                <a:endParaRPr lang="en-US" altLang="en-US" sz="2000" dirty="0">
                  <a:solidFill>
                    <a:schemeClr val="tx1"/>
                  </a:solidFill>
                </a:endParaRPr>
              </a:p>
              <a:p>
                <a:pPr eaLnBrk="1" hangingPunct="1">
                  <a:lnSpc>
                    <a:spcPct val="90000"/>
                  </a:lnSpc>
                </a:pPr>
                <a:endParaRPr lang="en-US" altLang="en-US" sz="1200" dirty="0">
                  <a:ea typeface="MS PGothic" panose="020B0600070205080204" pitchFamily="34" charset="-128"/>
                </a:endParaRPr>
              </a:p>
            </p:txBody>
          </p:sp>
        </mc:Choice>
        <mc:Fallback xmlns="">
          <p:sp>
            <p:nvSpPr>
              <p:cNvPr id="7" name="Rectangle 3">
                <a:extLst>
                  <a:ext uri="{FF2B5EF4-FFF2-40B4-BE49-F238E27FC236}">
                    <a16:creationId xmlns:a16="http://schemas.microsoft.com/office/drawing/2014/main" id="{ADE4CE92-AC73-4426-84DA-014976E19F37}"/>
                  </a:ext>
                </a:extLst>
              </p:cNvPr>
              <p:cNvSpPr txBox="1">
                <a:spLocks noRot="1" noChangeAspect="1" noMove="1" noResize="1" noEditPoints="1" noAdjustHandles="1" noChangeArrowheads="1" noChangeShapeType="1" noTextEdit="1"/>
              </p:cNvSpPr>
              <p:nvPr/>
            </p:nvSpPr>
            <p:spPr bwMode="auto">
              <a:xfrm>
                <a:off x="416839" y="1428521"/>
                <a:ext cx="11640841" cy="3086100"/>
              </a:xfrm>
              <a:prstGeom prst="rect">
                <a:avLst/>
              </a:prstGeom>
              <a:blipFill>
                <a:blip r:embed="rId2"/>
                <a:stretch>
                  <a:fillRect l="-654" t="-2459" r="-12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2" name="Picture 1">
            <a:extLst>
              <a:ext uri="{FF2B5EF4-FFF2-40B4-BE49-F238E27FC236}">
                <a16:creationId xmlns:a16="http://schemas.microsoft.com/office/drawing/2014/main" id="{E1949C2C-F12D-4189-A004-33BFE04B8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695" t="24104" r="12640" b="31729"/>
          <a:stretch>
            <a:fillRect/>
          </a:stretch>
        </p:blipFill>
        <p:spPr bwMode="auto">
          <a:xfrm>
            <a:off x="6682826" y="4514621"/>
            <a:ext cx="5203559" cy="168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7">
            <a:extLst>
              <a:ext uri="{FF2B5EF4-FFF2-40B4-BE49-F238E27FC236}">
                <a16:creationId xmlns:a16="http://schemas.microsoft.com/office/drawing/2014/main" id="{0D862378-F9A7-447C-9E16-34495336ADC8}"/>
              </a:ext>
            </a:extLst>
          </p:cNvPr>
          <p:cNvSpPr txBox="1">
            <a:spLocks noChangeArrowheads="1"/>
          </p:cNvSpPr>
          <p:nvPr/>
        </p:nvSpPr>
        <p:spPr bwMode="auto">
          <a:xfrm>
            <a:off x="8300355" y="3708120"/>
            <a:ext cx="196849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lgn="ctr" eaLnBrk="1" hangingPunct="1">
              <a:spcBef>
                <a:spcPct val="0"/>
              </a:spcBef>
              <a:buClrTx/>
              <a:buFont typeface="Arial" panose="020B0604020202020204" pitchFamily="34" charset="0"/>
              <a:buNone/>
            </a:pPr>
            <a:r>
              <a:rPr lang="en-US" altLang="en-US" sz="1800" dirty="0">
                <a:solidFill>
                  <a:schemeClr val="tx1"/>
                </a:solidFill>
              </a:rPr>
              <a:t>Two </a:t>
            </a:r>
          </a:p>
          <a:p>
            <a:pPr algn="ctr" eaLnBrk="1" hangingPunct="1">
              <a:spcBef>
                <a:spcPct val="0"/>
              </a:spcBef>
              <a:buClrTx/>
              <a:buFont typeface="Arial" panose="020B0604020202020204" pitchFamily="34" charset="0"/>
              <a:buNone/>
            </a:pPr>
            <a:r>
              <a:rPr lang="en-US" altLang="en-US" sz="1800" dirty="0">
                <a:solidFill>
                  <a:schemeClr val="tx1"/>
                </a:solidFill>
              </a:rPr>
              <a:t>Markov Chains</a:t>
            </a:r>
          </a:p>
        </p:txBody>
      </p:sp>
      <p:sp>
        <p:nvSpPr>
          <p:cNvPr id="6" name="Rectangle 5">
            <a:extLst>
              <a:ext uri="{FF2B5EF4-FFF2-40B4-BE49-F238E27FC236}">
                <a16:creationId xmlns:a16="http://schemas.microsoft.com/office/drawing/2014/main" id="{F101539D-95FE-9E41-A067-EDE1281CD15F}"/>
              </a:ext>
            </a:extLst>
          </p:cNvPr>
          <p:cNvSpPr/>
          <p:nvPr/>
        </p:nvSpPr>
        <p:spPr>
          <a:xfrm>
            <a:off x="289539" y="6581001"/>
            <a:ext cx="11895439" cy="276999"/>
          </a:xfrm>
          <a:prstGeom prst="rect">
            <a:avLst/>
          </a:prstGeom>
        </p:spPr>
        <p:txBody>
          <a:bodyPr wrap="square">
            <a:spAutoFit/>
          </a:bodyPr>
          <a:lstStyle/>
          <a:p>
            <a:pPr>
              <a:spcBef>
                <a:spcPct val="0"/>
              </a:spcBef>
              <a:defRPr/>
            </a:pPr>
            <a:r>
              <a:rPr lang="en-US" sz="1200" dirty="0">
                <a:latin typeface="Times" panose="02020603050405020304" pitchFamily="18" charset="0"/>
                <a:cs typeface="Times" panose="02020603050405020304" pitchFamily="18" charset="0"/>
              </a:rPr>
              <a:t>5. Yu, Shujian, and Jose C. Principe. "Understanding Autoencoders with Information Theoretic Concepts." </a:t>
            </a:r>
            <a:r>
              <a:rPr lang="en-US" sz="1200" i="1" dirty="0" err="1">
                <a:latin typeface="Times" panose="02020603050405020304" pitchFamily="18" charset="0"/>
                <a:cs typeface="Times" panose="02020603050405020304" pitchFamily="18" charset="0"/>
              </a:rPr>
              <a:t>arXiv</a:t>
            </a:r>
            <a:r>
              <a:rPr lang="en-US" sz="1200" i="1" dirty="0">
                <a:latin typeface="Times" panose="02020603050405020304" pitchFamily="18" charset="0"/>
                <a:cs typeface="Times" panose="02020603050405020304" pitchFamily="18" charset="0"/>
              </a:rPr>
              <a:t> preprint arXiv:1804.00057</a:t>
            </a:r>
            <a:r>
              <a:rPr lang="en-US" sz="1200" dirty="0">
                <a:latin typeface="Times" panose="02020603050405020304" pitchFamily="18" charset="0"/>
                <a:cs typeface="Times" panose="02020603050405020304" pitchFamily="18" charset="0"/>
              </a:rPr>
              <a:t> (2018).</a:t>
            </a:r>
          </a:p>
        </p:txBody>
      </p:sp>
      <p:pic>
        <p:nvPicPr>
          <p:cNvPr id="8" name="Picture 1">
            <a:extLst>
              <a:ext uri="{FF2B5EF4-FFF2-40B4-BE49-F238E27FC236}">
                <a16:creationId xmlns:a16="http://schemas.microsoft.com/office/drawing/2014/main" id="{A0951D81-6350-9549-833D-92D58F05913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25281" y="4399850"/>
            <a:ext cx="5203559" cy="1812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7944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2775175" y="304691"/>
            <a:ext cx="1856277" cy="770084"/>
          </a:xfrm>
          <a:prstGeom prst="rect">
            <a:avLst/>
          </a:prstGeom>
          <a:noFill/>
          <a:ln w="9525">
            <a:noFill/>
            <a:miter lim="800000"/>
            <a:headEnd/>
            <a:tailEnd/>
          </a:ln>
        </p:spPr>
        <p:txBody>
          <a:bodyPr wrap="none" lIns="92075" tIns="46038" rIns="92075" bIns="46038">
            <a:spAutoFit/>
          </a:bodyPr>
          <a:lstStyle/>
          <a:p>
            <a:pPr algn="ctr" eaLnBrk="0" hangingPunct="0">
              <a:spcBef>
                <a:spcPct val="0"/>
              </a:spcBef>
            </a:pPr>
            <a:r>
              <a:rPr lang="en-US" sz="4400" dirty="0">
                <a:latin typeface="+mj-lt"/>
              </a:rPr>
              <a:t>Outline</a:t>
            </a:r>
          </a:p>
        </p:txBody>
      </p:sp>
      <p:sp>
        <p:nvSpPr>
          <p:cNvPr id="37891" name="Rectangle 3"/>
          <p:cNvSpPr>
            <a:spLocks noChangeArrowheads="1"/>
          </p:cNvSpPr>
          <p:nvPr/>
        </p:nvSpPr>
        <p:spPr bwMode="auto">
          <a:xfrm>
            <a:off x="781148" y="1141712"/>
            <a:ext cx="10487751" cy="5909952"/>
          </a:xfrm>
          <a:prstGeom prst="rect">
            <a:avLst/>
          </a:prstGeom>
          <a:noFill/>
          <a:ln w="9525">
            <a:noFill/>
            <a:miter lim="800000"/>
            <a:headEnd/>
            <a:tailEnd/>
          </a:ln>
        </p:spPr>
        <p:txBody>
          <a:bodyPr wrap="square" lIns="92075" tIns="46038" rIns="92075" bIns="46038">
            <a:spAutoFit/>
          </a:bodyPr>
          <a:lstStyle/>
          <a:p>
            <a:pPr eaLnBrk="0" hangingPunct="0">
              <a:spcBef>
                <a:spcPct val="0"/>
              </a:spcBef>
            </a:pPr>
            <a:r>
              <a:rPr lang="en-US" sz="2400" dirty="0">
                <a:latin typeface="Arial" pitchFamily="34" charset="0"/>
              </a:rPr>
              <a:t>Information Theory (IT) showed the power of </a:t>
            </a:r>
            <a:r>
              <a:rPr lang="en-US" sz="2400" b="1" dirty="0">
                <a:latin typeface="Arial" pitchFamily="34" charset="0"/>
              </a:rPr>
              <a:t>entropy</a:t>
            </a:r>
            <a:r>
              <a:rPr lang="en-US" sz="2400" dirty="0">
                <a:latin typeface="Arial" pitchFamily="34" charset="0"/>
              </a:rPr>
              <a:t> and </a:t>
            </a:r>
            <a:r>
              <a:rPr lang="en-US" sz="2400" b="1" dirty="0">
                <a:latin typeface="Arial" pitchFamily="34" charset="0"/>
              </a:rPr>
              <a:t>mutual information</a:t>
            </a:r>
            <a:r>
              <a:rPr lang="en-US" sz="2400" dirty="0">
                <a:latin typeface="Arial" pitchFamily="34" charset="0"/>
              </a:rPr>
              <a:t> as </a:t>
            </a:r>
            <a:r>
              <a:rPr lang="en-US" sz="2400" u="sng" dirty="0">
                <a:latin typeface="Arial" pitchFamily="34" charset="0"/>
              </a:rPr>
              <a:t>scalar descriptors </a:t>
            </a:r>
            <a:r>
              <a:rPr lang="en-US" sz="2400" dirty="0">
                <a:latin typeface="Arial" pitchFamily="34" charset="0"/>
              </a:rPr>
              <a:t>of statistical structure. The abstract nature of information is an asset often forgotten in machine learning (ML). </a:t>
            </a:r>
          </a:p>
          <a:p>
            <a:pPr eaLnBrk="0" hangingPunct="0">
              <a:spcBef>
                <a:spcPct val="0"/>
              </a:spcBef>
            </a:pPr>
            <a:endParaRPr lang="en-US" sz="2400" dirty="0">
              <a:latin typeface="Arial" pitchFamily="34" charset="0"/>
            </a:endParaRPr>
          </a:p>
          <a:p>
            <a:pPr eaLnBrk="0" hangingPunct="0">
              <a:spcBef>
                <a:spcPct val="0"/>
              </a:spcBef>
            </a:pPr>
            <a:r>
              <a:rPr lang="en-US" sz="2400" dirty="0">
                <a:latin typeface="Arial" pitchFamily="34" charset="0"/>
              </a:rPr>
              <a:t>Our experience shows that IT descriptors improve the conventional algorithms based on second order statistics (optimal filtering, hypothesis tests, similarity functions) with similar computational complexity.</a:t>
            </a:r>
          </a:p>
          <a:p>
            <a:pPr eaLnBrk="0" hangingPunct="0">
              <a:spcBef>
                <a:spcPct val="0"/>
              </a:spcBef>
            </a:pPr>
            <a:endParaRPr lang="en-US" sz="2400" dirty="0">
              <a:latin typeface="Arial" pitchFamily="34" charset="0"/>
            </a:endParaRPr>
          </a:p>
          <a:p>
            <a:pPr eaLnBrk="0" hangingPunct="0">
              <a:spcBef>
                <a:spcPct val="0"/>
              </a:spcBef>
            </a:pPr>
            <a:r>
              <a:rPr lang="en-US" sz="2400" dirty="0">
                <a:latin typeface="Arial" pitchFamily="34" charset="0"/>
              </a:rPr>
              <a:t>We will also show that IT descriptors are very useful to understand the dynamics of learning and the selection of hyper parameters in Deep Neural Networks.</a:t>
            </a:r>
          </a:p>
          <a:p>
            <a:pPr eaLnBrk="0" hangingPunct="0">
              <a:spcBef>
                <a:spcPct val="0"/>
              </a:spcBef>
            </a:pPr>
            <a:endParaRPr lang="en-US" sz="2400" dirty="0">
              <a:latin typeface="Arial" pitchFamily="34" charset="0"/>
            </a:endParaRPr>
          </a:p>
          <a:p>
            <a:pPr eaLnBrk="0" hangingPunct="0">
              <a:spcBef>
                <a:spcPct val="0"/>
              </a:spcBef>
            </a:pPr>
            <a:r>
              <a:rPr lang="en-US" sz="2400" dirty="0">
                <a:latin typeface="Arial" pitchFamily="34" charset="0"/>
              </a:rPr>
              <a:t>Finally, we show new applications to Reinforcement learning of little known theory of the Value of Information (</a:t>
            </a:r>
            <a:r>
              <a:rPr lang="en-US" sz="2400" dirty="0" err="1">
                <a:latin typeface="Arial" pitchFamily="34" charset="0"/>
              </a:rPr>
              <a:t>VoI</a:t>
            </a:r>
            <a:r>
              <a:rPr lang="en-US" sz="2400" dirty="0">
                <a:latin typeface="Arial" pitchFamily="34" charset="0"/>
              </a:rPr>
              <a:t>) developed by </a:t>
            </a:r>
            <a:r>
              <a:rPr lang="en-US" sz="2400" dirty="0" err="1">
                <a:latin typeface="Arial" pitchFamily="34" charset="0"/>
              </a:rPr>
              <a:t>Rustan</a:t>
            </a:r>
            <a:r>
              <a:rPr lang="en-US" sz="2400" dirty="0">
                <a:latin typeface="Arial" pitchFamily="34" charset="0"/>
              </a:rPr>
              <a:t> </a:t>
            </a:r>
            <a:r>
              <a:rPr lang="en-US" sz="2400" dirty="0" err="1">
                <a:latin typeface="Arial" pitchFamily="34" charset="0"/>
              </a:rPr>
              <a:t>Stratonovich</a:t>
            </a:r>
            <a:r>
              <a:rPr lang="en-US" sz="2400" dirty="0">
                <a:latin typeface="Arial" pitchFamily="34" charset="0"/>
              </a:rPr>
              <a:t> in the 70’s. </a:t>
            </a:r>
          </a:p>
          <a:p>
            <a:pPr eaLnBrk="0" hangingPunct="0">
              <a:spcBef>
                <a:spcPct val="0"/>
              </a:spcBef>
            </a:pPr>
            <a:endParaRPr lang="en-US" dirty="0">
              <a:solidFill>
                <a:schemeClr val="tx2"/>
              </a:solidFill>
              <a:latin typeface="Arial" pitchFamily="34" charset="0"/>
            </a:endParaRPr>
          </a:p>
        </p:txBody>
      </p:sp>
    </p:spTree>
    <p:extLst>
      <p:ext uri="{BB962C8B-B14F-4D97-AF65-F5344CB8AC3E}">
        <p14:creationId xmlns:p14="http://schemas.microsoft.com/office/powerpoint/2010/main" val="251100479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AC05A545-9B8F-BF49-A9E6-E5345F99EEF6}"/>
              </a:ext>
            </a:extLst>
          </p:cNvPr>
          <p:cNvSpPr txBox="1">
            <a:spLocks noChangeArrowheads="1"/>
          </p:cNvSpPr>
          <p:nvPr/>
        </p:nvSpPr>
        <p:spPr bwMode="auto">
          <a:xfrm>
            <a:off x="1625822" y="1288732"/>
            <a:ext cx="78867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ea typeface="SimSun" panose="02010600030101010101" pitchFamily="2" charset="-122"/>
              </a:rPr>
              <a:t>Empirical Validation of Hypothesis I &amp; II of SAEs</a:t>
            </a:r>
          </a:p>
          <a:p>
            <a:pPr eaLnBrk="1" hangingPunct="1">
              <a:lnSpc>
                <a:spcPct val="90000"/>
              </a:lnSpc>
              <a:buClr>
                <a:schemeClr val="tx1"/>
              </a:buClr>
            </a:pPr>
            <a:endParaRPr lang="en-US" altLang="en-US" sz="2400" dirty="0">
              <a:solidFill>
                <a:schemeClr val="tx1"/>
              </a:solidFill>
              <a:ea typeface="SimSun" panose="02010600030101010101" pitchFamily="2" charset="-122"/>
            </a:endParaRPr>
          </a:p>
          <a:p>
            <a:pPr eaLnBrk="1" hangingPunct="1">
              <a:lnSpc>
                <a:spcPct val="90000"/>
              </a:lnSpc>
              <a:buClr>
                <a:schemeClr val="tx1"/>
              </a:buClr>
            </a:pPr>
            <a:r>
              <a:rPr lang="en-US" altLang="en-US" sz="2400" dirty="0">
                <a:solidFill>
                  <a:schemeClr val="tx1"/>
                </a:solidFill>
                <a:ea typeface="SimSun" panose="02010600030101010101" pitchFamily="2" charset="-122"/>
              </a:rPr>
              <a:t>Data set: MNIST (60,000 images, 28x28 pixels)</a:t>
            </a:r>
          </a:p>
          <a:p>
            <a:pPr eaLnBrk="1" hangingPunct="1">
              <a:lnSpc>
                <a:spcPct val="90000"/>
              </a:lnSpc>
              <a:buClr>
                <a:schemeClr val="tx1"/>
              </a:buClr>
            </a:pPr>
            <a:r>
              <a:rPr lang="en-US" altLang="en-US" sz="2400" dirty="0">
                <a:solidFill>
                  <a:schemeClr val="tx1"/>
                </a:solidFill>
                <a:ea typeface="SimSun" panose="02010600030101010101" pitchFamily="2" charset="-122"/>
              </a:rPr>
              <a:t>Architecture: </a:t>
            </a:r>
          </a:p>
        </p:txBody>
      </p:sp>
      <p:sp>
        <p:nvSpPr>
          <p:cNvPr id="21509" name="文本框 2">
            <a:extLst>
              <a:ext uri="{FF2B5EF4-FFF2-40B4-BE49-F238E27FC236}">
                <a16:creationId xmlns:a16="http://schemas.microsoft.com/office/drawing/2014/main" id="{9CA55903-C270-4771-8115-A99A3332B78C}"/>
              </a:ext>
            </a:extLst>
          </p:cNvPr>
          <p:cNvSpPr txBox="1">
            <a:spLocks noChangeArrowheads="1"/>
          </p:cNvSpPr>
          <p:nvPr/>
        </p:nvSpPr>
        <p:spPr bwMode="auto">
          <a:xfrm>
            <a:off x="3826822" y="2535443"/>
            <a:ext cx="453835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zh-CN" sz="2000" dirty="0">
                <a:solidFill>
                  <a:srgbClr val="0000FF"/>
                </a:solidFill>
                <a:ea typeface="SimSun" panose="02010600030101010101" pitchFamily="2" charset="-122"/>
              </a:rPr>
              <a:t>784-1000-500-250-</a:t>
            </a:r>
            <a:r>
              <a:rPr lang="en-US" altLang="zh-CN" sz="2000" dirty="0">
                <a:solidFill>
                  <a:srgbClr val="FF0000"/>
                </a:solidFill>
                <a:ea typeface="SimSun" panose="02010600030101010101" pitchFamily="2" charset="-122"/>
              </a:rPr>
              <a:t>36</a:t>
            </a:r>
            <a:r>
              <a:rPr lang="en-US" altLang="zh-CN" sz="2000" dirty="0">
                <a:solidFill>
                  <a:srgbClr val="0000FF"/>
                </a:solidFill>
                <a:ea typeface="SimSun" panose="02010600030101010101" pitchFamily="2" charset="-122"/>
              </a:rPr>
              <a:t>-250-500-1000-784</a:t>
            </a:r>
          </a:p>
        </p:txBody>
      </p:sp>
      <p:pic>
        <p:nvPicPr>
          <p:cNvPr id="21510" name="图片 3" descr="DPI-3-over">
            <a:extLst>
              <a:ext uri="{FF2B5EF4-FFF2-40B4-BE49-F238E27FC236}">
                <a16:creationId xmlns:a16="http://schemas.microsoft.com/office/drawing/2014/main" id="{46546D5A-5998-4E1D-BE9A-31F5DBAB1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9" t="4317" r="25809" b="20961"/>
          <a:stretch>
            <a:fillRect/>
          </a:stretch>
        </p:blipFill>
        <p:spPr bwMode="auto">
          <a:xfrm>
            <a:off x="7697092" y="3209406"/>
            <a:ext cx="2912238" cy="2195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图片 4" descr="DPI-1-over">
            <a:extLst>
              <a:ext uri="{FF2B5EF4-FFF2-40B4-BE49-F238E27FC236}">
                <a16:creationId xmlns:a16="http://schemas.microsoft.com/office/drawing/2014/main" id="{83DAF351-A1CB-4F91-A25E-68333D45F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40" t="3284" r="25327" b="20810"/>
          <a:stretch>
            <a:fillRect/>
          </a:stretch>
        </p:blipFill>
        <p:spPr bwMode="auto">
          <a:xfrm>
            <a:off x="1759766" y="3135608"/>
            <a:ext cx="2827475" cy="226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图片 5" descr="DPI-2-over">
            <a:extLst>
              <a:ext uri="{FF2B5EF4-FFF2-40B4-BE49-F238E27FC236}">
                <a16:creationId xmlns:a16="http://schemas.microsoft.com/office/drawing/2014/main" id="{D7A29E33-5DBC-41F9-BCA5-B65C38AAD3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533" r="25662" b="21280"/>
          <a:stretch>
            <a:fillRect/>
          </a:stretch>
        </p:blipFill>
        <p:spPr bwMode="auto">
          <a:xfrm>
            <a:off x="4721738" y="3125476"/>
            <a:ext cx="2975354" cy="227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1DFD876E-907F-4C91-9C8C-9561514BC85B}"/>
              </a:ext>
            </a:extLst>
          </p:cNvPr>
          <p:cNvSpPr txBox="1">
            <a:spLocks noChangeArrowheads="1"/>
          </p:cNvSpPr>
          <p:nvPr/>
        </p:nvSpPr>
        <p:spPr>
          <a:xfrm>
            <a:off x="0" y="49581"/>
            <a:ext cx="121920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SAE</a:t>
            </a:r>
            <a:endParaRPr lang="zh-CN" altLang="en-US" dirty="0">
              <a:ea typeface="SimSun" panose="02010600030101010101" pitchFamily="2" charset="-122"/>
            </a:endParaRPr>
          </a:p>
        </p:txBody>
      </p:sp>
      <p:sp>
        <p:nvSpPr>
          <p:cNvPr id="10" name="TextBox 9">
            <a:extLst>
              <a:ext uri="{FF2B5EF4-FFF2-40B4-BE49-F238E27FC236}">
                <a16:creationId xmlns:a16="http://schemas.microsoft.com/office/drawing/2014/main" id="{834BAA3A-CE9F-4634-A286-5BD594E06CB4}"/>
              </a:ext>
            </a:extLst>
          </p:cNvPr>
          <p:cNvSpPr txBox="1"/>
          <p:nvPr/>
        </p:nvSpPr>
        <p:spPr>
          <a:xfrm>
            <a:off x="1990344" y="5527571"/>
            <a:ext cx="8357616" cy="369332"/>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Pairwise mutual information values between symmetric layers in encoder and decoder</a:t>
            </a:r>
          </a:p>
        </p:txBody>
      </p:sp>
      <p:sp>
        <p:nvSpPr>
          <p:cNvPr id="2" name="Oval 1">
            <a:extLst>
              <a:ext uri="{FF2B5EF4-FFF2-40B4-BE49-F238E27FC236}">
                <a16:creationId xmlns:a16="http://schemas.microsoft.com/office/drawing/2014/main" id="{D64FD82B-1A39-4629-A01E-5C9DDBC34012}"/>
              </a:ext>
            </a:extLst>
          </p:cNvPr>
          <p:cNvSpPr/>
          <p:nvPr/>
        </p:nvSpPr>
        <p:spPr>
          <a:xfrm>
            <a:off x="8738616" y="3086725"/>
            <a:ext cx="1106424" cy="7881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0E39D82-2E37-4884-BEA8-D991CC90A434}"/>
              </a:ext>
            </a:extLst>
          </p:cNvPr>
          <p:cNvSpPr txBox="1"/>
          <p:nvPr/>
        </p:nvSpPr>
        <p:spPr>
          <a:xfrm>
            <a:off x="4239768" y="6053329"/>
            <a:ext cx="5696712" cy="646331"/>
          </a:xfrm>
          <a:prstGeom prst="rect">
            <a:avLst/>
          </a:prstGeom>
          <a:noFill/>
        </p:spPr>
        <p:txBody>
          <a:bodyPr wrap="square" rtlCol="0">
            <a:spAutoFit/>
          </a:bodyPr>
          <a:lstStyle/>
          <a:p>
            <a:r>
              <a:rPr lang="en-US" dirty="0">
                <a:solidFill>
                  <a:srgbClr val="FF0000"/>
                </a:solidFill>
              </a:rPr>
              <a:t>We cannot increase information even using overcomplete representations in hidden layers!</a:t>
            </a:r>
          </a:p>
        </p:txBody>
      </p:sp>
      <p:cxnSp>
        <p:nvCxnSpPr>
          <p:cNvPr id="5" name="Straight Arrow Connector 4">
            <a:extLst>
              <a:ext uri="{FF2B5EF4-FFF2-40B4-BE49-F238E27FC236}">
                <a16:creationId xmlns:a16="http://schemas.microsoft.com/office/drawing/2014/main" id="{5F9482E7-52FC-4F64-A095-103A8DBCA55E}"/>
              </a:ext>
            </a:extLst>
          </p:cNvPr>
          <p:cNvCxnSpPr>
            <a:stCxn id="3" idx="0"/>
            <a:endCxn id="2" idx="3"/>
          </p:cNvCxnSpPr>
          <p:nvPr/>
        </p:nvCxnSpPr>
        <p:spPr>
          <a:xfrm flipV="1">
            <a:off x="7088124" y="3759458"/>
            <a:ext cx="1812524" cy="229387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D611BD2-589C-6C44-8405-D292EC978DB6}"/>
                  </a:ext>
                </a:extLst>
              </p:cNvPr>
              <p:cNvSpPr/>
              <p:nvPr/>
            </p:nvSpPr>
            <p:spPr>
              <a:xfrm>
                <a:off x="2871692" y="1710996"/>
                <a:ext cx="5394960" cy="362920"/>
              </a:xfrm>
              <a:prstGeom prst="rect">
                <a:avLst/>
              </a:prstGeom>
            </p:spPr>
            <p:txBody>
              <a:bodyPr wrap="square">
                <a:spAutoFit/>
              </a:bodyPr>
              <a:lstStyle/>
              <a:p>
                <a:pPr lvl="1">
                  <a:lnSpc>
                    <a:spcPct val="90000"/>
                  </a:lnSpc>
                  <a:buClr>
                    <a:schemeClr val="tx1"/>
                  </a:buClr>
                  <a:defRPr/>
                </a:pPr>
                <a14:m>
                  <m:oMathPara xmlns:m="http://schemas.openxmlformats.org/officeDocument/2006/math">
                    <m:oMathParaPr>
                      <m:jc m:val="centerGroup"/>
                    </m:oMathParaPr>
                    <m:oMath xmlns:m="http://schemas.openxmlformats.org/officeDocument/2006/math">
                      <m:r>
                        <a:rPr lang="en-US" altLang="en-US" sz="2000" b="1">
                          <a:latin typeface="Cambria Math" panose="02040503050406030204" pitchFamily="18" charset="0"/>
                          <a:ea typeface="SimSun" panose="02010600030101010101" pitchFamily="2" charset="-122"/>
                        </a:rPr>
                        <m:t>𝐈</m:t>
                      </m:r>
                      <m:d>
                        <m:dPr>
                          <m:ctrlPr>
                            <a:rPr lang="en-US" altLang="en-US" sz="2000" i="1">
                              <a:latin typeface="Cambria Math" panose="02040503050406030204" pitchFamily="18" charset="0"/>
                              <a:ea typeface="SimSun" panose="02010600030101010101" pitchFamily="2" charset="-122"/>
                            </a:rPr>
                          </m:ctrlPr>
                        </m:dPr>
                        <m:e>
                          <m:r>
                            <a:rPr lang="en-US" altLang="en-US" sz="2000" i="1">
                              <a:latin typeface="Cambria Math" panose="02040503050406030204" pitchFamily="18" charset="0"/>
                              <a:ea typeface="SimSun" panose="02010600030101010101" pitchFamily="2" charset="-122"/>
                            </a:rPr>
                            <m:t>𝑋</m:t>
                          </m:r>
                          <m:r>
                            <a:rPr lang="en-US" altLang="en-US" sz="2000" i="1">
                              <a:latin typeface="Cambria Math" panose="02040503050406030204" pitchFamily="18" charset="0"/>
                              <a:ea typeface="SimSun" panose="02010600030101010101" pitchFamily="2" charset="-122"/>
                            </a:rPr>
                            <m:t>;</m:t>
                          </m:r>
                          <m:sSup>
                            <m:sSupPr>
                              <m:ctrlPr>
                                <a:rPr lang="en-US" altLang="en-US" sz="2000" i="1">
                                  <a:latin typeface="Cambria Math" panose="02040503050406030204" pitchFamily="18" charset="0"/>
                                  <a:ea typeface="SimSun" panose="02010600030101010101" pitchFamily="2" charset="-122"/>
                                </a:rPr>
                              </m:ctrlPr>
                            </m:sSupPr>
                            <m:e>
                              <m:r>
                                <a:rPr lang="en-US" altLang="en-US" sz="2000" i="1">
                                  <a:latin typeface="Cambria Math" panose="02040503050406030204" pitchFamily="18" charset="0"/>
                                  <a:ea typeface="SimSun" panose="02010600030101010101" pitchFamily="2" charset="-122"/>
                                </a:rPr>
                                <m:t>𝑋</m:t>
                              </m:r>
                            </m:e>
                            <m:sup>
                              <m:r>
                                <a:rPr lang="en-US" altLang="en-US" sz="2000" i="1">
                                  <a:latin typeface="Cambria Math" panose="02040503050406030204" pitchFamily="18" charset="0"/>
                                  <a:ea typeface="SimSun" panose="02010600030101010101" pitchFamily="2" charset="-122"/>
                                </a:rPr>
                                <m:t>′</m:t>
                              </m:r>
                            </m:sup>
                          </m:sSup>
                        </m:e>
                      </m:d>
                      <m:r>
                        <a:rPr lang="en-US" altLang="en-US" sz="2000" i="1">
                          <a:latin typeface="Cambria Math" panose="02040503050406030204" pitchFamily="18" charset="0"/>
                          <a:ea typeface="SimSun" panose="02010600030101010101" pitchFamily="2" charset="-122"/>
                        </a:rPr>
                        <m:t>≥</m:t>
                      </m:r>
                      <m:r>
                        <a:rPr lang="en-US" altLang="en-US" b="1">
                          <a:latin typeface="Cambria Math" panose="02040503050406030204" pitchFamily="18" charset="0"/>
                          <a:ea typeface="SimSun" panose="02010600030101010101" pitchFamily="2" charset="-122"/>
                        </a:rPr>
                        <m:t>𝐈</m:t>
                      </m:r>
                      <m:d>
                        <m:dPr>
                          <m:ctrlPr>
                            <a:rPr lang="en-US" altLang="en-US" b="1" i="1">
                              <a:latin typeface="Cambria Math" panose="02040503050406030204" pitchFamily="18" charset="0"/>
                              <a:ea typeface="SimSun" panose="02010600030101010101" pitchFamily="2" charset="-122"/>
                            </a:rPr>
                          </m:ctrlPr>
                        </m:dPr>
                        <m:e>
                          <m:sSub>
                            <m:sSubPr>
                              <m:ctrlPr>
                                <a:rPr lang="en-US" altLang="en-US" i="1">
                                  <a:latin typeface="Cambria Math" panose="02040503050406030204" pitchFamily="18" charset="0"/>
                                  <a:ea typeface="SimSun" panose="02010600030101010101" pitchFamily="2" charset="-122"/>
                                </a:rPr>
                              </m:ctrlPr>
                            </m:sSubPr>
                            <m:e>
                              <m:r>
                                <a:rPr lang="en-US" altLang="en-US" i="1">
                                  <a:latin typeface="Cambria Math" panose="02040503050406030204" pitchFamily="18" charset="0"/>
                                  <a:ea typeface="SimSun" panose="02010600030101010101" pitchFamily="2" charset="-122"/>
                                </a:rPr>
                                <m:t>𝑇</m:t>
                              </m:r>
                            </m:e>
                            <m:sub>
                              <m:r>
                                <a:rPr lang="en-US" altLang="en-US" i="1">
                                  <a:latin typeface="Cambria Math" panose="02040503050406030204" pitchFamily="18" charset="0"/>
                                  <a:ea typeface="SimSun" panose="02010600030101010101" pitchFamily="2" charset="-122"/>
                                </a:rPr>
                                <m:t>1</m:t>
                              </m:r>
                            </m:sub>
                          </m:sSub>
                          <m:r>
                            <a:rPr lang="en-US" altLang="en-US" i="1">
                              <a:latin typeface="Cambria Math" panose="02040503050406030204" pitchFamily="18" charset="0"/>
                              <a:ea typeface="SimSun" panose="02010600030101010101" pitchFamily="2" charset="-122"/>
                            </a:rPr>
                            <m:t>;</m:t>
                          </m:r>
                          <m:sSubSup>
                            <m:sSubSupPr>
                              <m:ctrlPr>
                                <a:rPr lang="en-US" altLang="en-US" i="1">
                                  <a:latin typeface="Cambria Math" panose="02040503050406030204" pitchFamily="18" charset="0"/>
                                  <a:ea typeface="SimSun" panose="02010600030101010101" pitchFamily="2" charset="-122"/>
                                </a:rPr>
                              </m:ctrlPr>
                            </m:sSubSupPr>
                            <m:e>
                              <m:r>
                                <a:rPr lang="en-US" altLang="en-US" i="1">
                                  <a:latin typeface="Cambria Math" panose="02040503050406030204" pitchFamily="18" charset="0"/>
                                  <a:ea typeface="SimSun" panose="02010600030101010101" pitchFamily="2" charset="-122"/>
                                </a:rPr>
                                <m:t>𝑇</m:t>
                              </m:r>
                            </m:e>
                            <m:sub>
                              <m:r>
                                <a:rPr lang="en-US" altLang="en-US" i="1">
                                  <a:latin typeface="Cambria Math" panose="02040503050406030204" pitchFamily="18" charset="0"/>
                                  <a:ea typeface="SimSun" panose="02010600030101010101" pitchFamily="2" charset="-122"/>
                                </a:rPr>
                                <m:t>1</m:t>
                              </m:r>
                            </m:sub>
                            <m:sup>
                              <m:r>
                                <a:rPr lang="en-US" altLang="en-US" i="1">
                                  <a:latin typeface="Cambria Math" panose="02040503050406030204" pitchFamily="18" charset="0"/>
                                  <a:ea typeface="SimSun" panose="02010600030101010101" pitchFamily="2" charset="-122"/>
                                </a:rPr>
                                <m:t>′</m:t>
                              </m:r>
                            </m:sup>
                          </m:sSubSup>
                        </m:e>
                      </m:d>
                      <m:r>
                        <a:rPr lang="en-US" altLang="en-US" i="1">
                          <a:latin typeface="Cambria Math" panose="02040503050406030204" pitchFamily="18" charset="0"/>
                          <a:ea typeface="Cambria Math" panose="02040503050406030204" pitchFamily="18" charset="0"/>
                        </a:rPr>
                        <m:t>≥…≥</m:t>
                      </m:r>
                      <m:r>
                        <a:rPr lang="en-US" altLang="en-US" b="1">
                          <a:latin typeface="Cambria Math" panose="02040503050406030204" pitchFamily="18" charset="0"/>
                          <a:ea typeface="SimSun" panose="02010600030101010101" pitchFamily="2" charset="-122"/>
                        </a:rPr>
                        <m:t>𝐈</m:t>
                      </m:r>
                      <m:d>
                        <m:dPr>
                          <m:ctrlPr>
                            <a:rPr lang="en-US" altLang="en-US" b="1" i="1">
                              <a:latin typeface="Cambria Math" panose="02040503050406030204" pitchFamily="18" charset="0"/>
                              <a:ea typeface="SimSun" panose="02010600030101010101" pitchFamily="2" charset="-122"/>
                            </a:rPr>
                          </m:ctrlPr>
                        </m:dPr>
                        <m:e>
                          <m:sSub>
                            <m:sSubPr>
                              <m:ctrlPr>
                                <a:rPr lang="en-US" altLang="en-US" i="1">
                                  <a:latin typeface="Cambria Math" panose="02040503050406030204" pitchFamily="18" charset="0"/>
                                  <a:ea typeface="SimSun" panose="02010600030101010101" pitchFamily="2" charset="-122"/>
                                </a:rPr>
                              </m:ctrlPr>
                            </m:sSubPr>
                            <m:e>
                              <m:r>
                                <a:rPr lang="en-US" altLang="en-US" i="1">
                                  <a:latin typeface="Cambria Math" panose="02040503050406030204" pitchFamily="18" charset="0"/>
                                  <a:ea typeface="SimSun" panose="02010600030101010101" pitchFamily="2" charset="-122"/>
                                </a:rPr>
                                <m:t>𝑇</m:t>
                              </m:r>
                            </m:e>
                            <m:sub>
                              <m:r>
                                <a:rPr lang="en-US" altLang="en-US" i="1">
                                  <a:latin typeface="Cambria Math" panose="02040503050406030204" pitchFamily="18" charset="0"/>
                                  <a:ea typeface="SimSun" panose="02010600030101010101" pitchFamily="2" charset="-122"/>
                                </a:rPr>
                                <m:t>𝐾</m:t>
                              </m:r>
                            </m:sub>
                          </m:sSub>
                          <m:r>
                            <a:rPr lang="en-US" altLang="en-US" i="1">
                              <a:latin typeface="Cambria Math" panose="02040503050406030204" pitchFamily="18" charset="0"/>
                              <a:ea typeface="SimSun" panose="02010600030101010101" pitchFamily="2" charset="-122"/>
                            </a:rPr>
                            <m:t>;</m:t>
                          </m:r>
                          <m:sSubSup>
                            <m:sSubSupPr>
                              <m:ctrlPr>
                                <a:rPr lang="en-US" altLang="en-US" i="1">
                                  <a:latin typeface="Cambria Math" panose="02040503050406030204" pitchFamily="18" charset="0"/>
                                  <a:ea typeface="SimSun" panose="02010600030101010101" pitchFamily="2" charset="-122"/>
                                </a:rPr>
                              </m:ctrlPr>
                            </m:sSubSupPr>
                            <m:e>
                              <m:r>
                                <a:rPr lang="en-US" altLang="en-US" i="1">
                                  <a:latin typeface="Cambria Math" panose="02040503050406030204" pitchFamily="18" charset="0"/>
                                  <a:ea typeface="SimSun" panose="02010600030101010101" pitchFamily="2" charset="-122"/>
                                </a:rPr>
                                <m:t>𝑇</m:t>
                              </m:r>
                            </m:e>
                            <m:sub>
                              <m:r>
                                <a:rPr lang="en-US" altLang="en-US" i="1">
                                  <a:latin typeface="Cambria Math" panose="02040503050406030204" pitchFamily="18" charset="0"/>
                                  <a:ea typeface="SimSun" panose="02010600030101010101" pitchFamily="2" charset="-122"/>
                                </a:rPr>
                                <m:t>𝐾</m:t>
                              </m:r>
                            </m:sub>
                            <m:sup>
                              <m:r>
                                <a:rPr lang="en-US" altLang="en-US" i="1">
                                  <a:latin typeface="Cambria Math" panose="02040503050406030204" pitchFamily="18" charset="0"/>
                                  <a:ea typeface="SimSun" panose="02010600030101010101" pitchFamily="2" charset="-122"/>
                                </a:rPr>
                                <m:t>′</m:t>
                              </m:r>
                            </m:sup>
                          </m:sSubSup>
                        </m:e>
                      </m:d>
                      <m:r>
                        <a:rPr lang="en-US" altLang="en-US" b="1" i="1">
                          <a:latin typeface="Cambria Math" panose="02040503050406030204" pitchFamily="18" charset="0"/>
                          <a:ea typeface="SimSun" panose="02010600030101010101" pitchFamily="2" charset="-122"/>
                        </a:rPr>
                        <m:t>=</m:t>
                      </m:r>
                      <m:r>
                        <a:rPr lang="en-US" altLang="en-US" b="1">
                          <a:latin typeface="Cambria Math" panose="02040503050406030204" pitchFamily="18" charset="0"/>
                          <a:ea typeface="SimSun" panose="02010600030101010101" pitchFamily="2" charset="-122"/>
                        </a:rPr>
                        <m:t>𝐇</m:t>
                      </m:r>
                      <m:r>
                        <a:rPr lang="en-US" altLang="en-US" b="1" i="1">
                          <a:latin typeface="Cambria Math" panose="02040503050406030204" pitchFamily="18" charset="0"/>
                          <a:ea typeface="SimSun" panose="02010600030101010101" pitchFamily="2" charset="-122"/>
                        </a:rPr>
                        <m:t>(</m:t>
                      </m:r>
                      <m:r>
                        <a:rPr lang="en-US" altLang="en-US" i="1">
                          <a:latin typeface="Cambria Math" panose="02040503050406030204" pitchFamily="18" charset="0"/>
                          <a:ea typeface="SimSun" panose="02010600030101010101" pitchFamily="2" charset="-122"/>
                        </a:rPr>
                        <m:t>𝑍</m:t>
                      </m:r>
                      <m:r>
                        <a:rPr lang="en-US" altLang="en-US" b="1" i="1">
                          <a:latin typeface="Cambria Math" panose="02040503050406030204" pitchFamily="18" charset="0"/>
                          <a:ea typeface="SimSun" panose="02010600030101010101" pitchFamily="2" charset="-122"/>
                        </a:rPr>
                        <m:t>)</m:t>
                      </m:r>
                    </m:oMath>
                  </m:oMathPara>
                </a14:m>
                <a:endParaRPr lang="en-US" altLang="en-US" dirty="0"/>
              </a:p>
            </p:txBody>
          </p:sp>
        </mc:Choice>
        <mc:Fallback xmlns="">
          <p:sp>
            <p:nvSpPr>
              <p:cNvPr id="14" name="Rectangle 13">
                <a:extLst>
                  <a:ext uri="{FF2B5EF4-FFF2-40B4-BE49-F238E27FC236}">
                    <a16:creationId xmlns:a16="http://schemas.microsoft.com/office/drawing/2014/main" id="{9D611BD2-589C-6C44-8405-D292EC978DB6}"/>
                  </a:ext>
                </a:extLst>
              </p:cNvPr>
              <p:cNvSpPr>
                <a:spLocks noRot="1" noChangeAspect="1" noMove="1" noResize="1" noEditPoints="1" noAdjustHandles="1" noChangeArrowheads="1" noChangeShapeType="1" noTextEdit="1"/>
              </p:cNvSpPr>
              <p:nvPr/>
            </p:nvSpPr>
            <p:spPr>
              <a:xfrm>
                <a:off x="2871692" y="1710996"/>
                <a:ext cx="5394960" cy="362920"/>
              </a:xfrm>
              <a:prstGeom prst="rect">
                <a:avLst/>
              </a:prstGeom>
              <a:blipFill>
                <a:blip r:embed="rId5"/>
                <a:stretch>
                  <a:fillRect b="-13793"/>
                </a:stretch>
              </a:blipFill>
            </p:spPr>
            <p:txBody>
              <a:bodyPr/>
              <a:lstStyle/>
              <a:p>
                <a:r>
                  <a:rPr lang="en-US">
                    <a:noFill/>
                  </a:rPr>
                  <a:t> </a:t>
                </a:r>
              </a:p>
            </p:txBody>
          </p:sp>
        </mc:Fallback>
      </mc:AlternateContent>
    </p:spTree>
    <p:extLst>
      <p:ext uri="{BB962C8B-B14F-4D97-AF65-F5344CB8AC3E}">
        <p14:creationId xmlns:p14="http://schemas.microsoft.com/office/powerpoint/2010/main" val="2444849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DBA29017-5898-4D67-8080-D6AEFC6A11CE}"/>
              </a:ext>
            </a:extLst>
          </p:cNvPr>
          <p:cNvSpPr txBox="1">
            <a:spLocks noChangeArrowheads="1"/>
          </p:cNvSpPr>
          <p:nvPr/>
        </p:nvSpPr>
        <p:spPr bwMode="auto">
          <a:xfrm>
            <a:off x="1625822" y="1288732"/>
            <a:ext cx="78867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ea typeface="SimSun" panose="02010600030101010101" pitchFamily="2" charset="-122"/>
              </a:rPr>
              <a:t>Empirical Validation of Hypothesis I &amp; II of SAEs</a:t>
            </a:r>
          </a:p>
          <a:p>
            <a:pPr eaLnBrk="1" hangingPunct="1">
              <a:lnSpc>
                <a:spcPct val="90000"/>
              </a:lnSpc>
              <a:buClr>
                <a:schemeClr val="tx1"/>
              </a:buClr>
            </a:pPr>
            <a:endParaRPr lang="en-US" altLang="en-US" sz="2400" dirty="0">
              <a:solidFill>
                <a:schemeClr val="tx1"/>
              </a:solidFill>
              <a:ea typeface="SimSun" panose="02010600030101010101" pitchFamily="2" charset="-122"/>
            </a:endParaRPr>
          </a:p>
          <a:p>
            <a:pPr eaLnBrk="1" hangingPunct="1">
              <a:lnSpc>
                <a:spcPct val="90000"/>
              </a:lnSpc>
              <a:buClr>
                <a:schemeClr val="tx1"/>
              </a:buClr>
            </a:pPr>
            <a:r>
              <a:rPr lang="en-US" altLang="en-US" sz="2400" dirty="0">
                <a:solidFill>
                  <a:schemeClr val="tx1"/>
                </a:solidFill>
                <a:ea typeface="SimSun" panose="02010600030101010101" pitchFamily="2" charset="-122"/>
              </a:rPr>
              <a:t>Data set: NMIST (60,000 images, 28x28 pixels)</a:t>
            </a:r>
          </a:p>
          <a:p>
            <a:pPr eaLnBrk="1" hangingPunct="1">
              <a:lnSpc>
                <a:spcPct val="90000"/>
              </a:lnSpc>
              <a:buClr>
                <a:schemeClr val="tx1"/>
              </a:buClr>
            </a:pPr>
            <a:r>
              <a:rPr lang="en-US" altLang="en-US" sz="2400" dirty="0">
                <a:solidFill>
                  <a:schemeClr val="tx1"/>
                </a:solidFill>
                <a:ea typeface="SimSun" panose="02010600030101010101" pitchFamily="2" charset="-122"/>
              </a:rPr>
              <a:t>Architecture: </a:t>
            </a:r>
          </a:p>
        </p:txBody>
      </p:sp>
      <p:sp>
        <p:nvSpPr>
          <p:cNvPr id="22533" name="文本框 2">
            <a:extLst>
              <a:ext uri="{FF2B5EF4-FFF2-40B4-BE49-F238E27FC236}">
                <a16:creationId xmlns:a16="http://schemas.microsoft.com/office/drawing/2014/main" id="{3EBC4568-58D3-4D88-8554-2DE70A9FB3C2}"/>
              </a:ext>
            </a:extLst>
          </p:cNvPr>
          <p:cNvSpPr txBox="1">
            <a:spLocks noChangeArrowheads="1"/>
          </p:cNvSpPr>
          <p:nvPr/>
        </p:nvSpPr>
        <p:spPr bwMode="auto">
          <a:xfrm>
            <a:off x="3813231" y="2531373"/>
            <a:ext cx="45655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zh-CN" sz="2000" dirty="0">
                <a:solidFill>
                  <a:srgbClr val="0000FF"/>
                </a:solidFill>
                <a:ea typeface="SimSun" panose="02010600030101010101" pitchFamily="2" charset="-122"/>
              </a:rPr>
              <a:t>784-1000-500-250-</a:t>
            </a:r>
            <a:r>
              <a:rPr lang="en-US" altLang="zh-CN" sz="2000" dirty="0">
                <a:solidFill>
                  <a:srgbClr val="FF0000"/>
                </a:solidFill>
                <a:ea typeface="SimSun" panose="02010600030101010101" pitchFamily="2" charset="-122"/>
              </a:rPr>
              <a:t>2</a:t>
            </a:r>
            <a:r>
              <a:rPr lang="en-US" altLang="zh-CN" sz="2000" dirty="0">
                <a:solidFill>
                  <a:srgbClr val="0000FF"/>
                </a:solidFill>
                <a:ea typeface="SimSun" panose="02010600030101010101" pitchFamily="2" charset="-122"/>
              </a:rPr>
              <a:t>-250-500-1000-784</a:t>
            </a:r>
          </a:p>
        </p:txBody>
      </p:sp>
      <p:pic>
        <p:nvPicPr>
          <p:cNvPr id="22534" name="图片 4" descr="DPI-2-under">
            <a:extLst>
              <a:ext uri="{FF2B5EF4-FFF2-40B4-BE49-F238E27FC236}">
                <a16:creationId xmlns:a16="http://schemas.microsoft.com/office/drawing/2014/main" id="{21E6F45F-E140-41DE-85CD-49CB892E4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504" r="27023" b="19591"/>
          <a:stretch>
            <a:fillRect/>
          </a:stretch>
        </p:blipFill>
        <p:spPr bwMode="auto">
          <a:xfrm>
            <a:off x="4501945" y="3248374"/>
            <a:ext cx="2806297" cy="218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图片 5" descr="DPI-3-under">
            <a:extLst>
              <a:ext uri="{FF2B5EF4-FFF2-40B4-BE49-F238E27FC236}">
                <a16:creationId xmlns:a16="http://schemas.microsoft.com/office/drawing/2014/main" id="{40E14FE6-2EB4-4A28-9722-D2C80AC65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641" r="26546" b="20192"/>
          <a:stretch>
            <a:fillRect/>
          </a:stretch>
        </p:blipFill>
        <p:spPr bwMode="auto">
          <a:xfrm>
            <a:off x="7415690" y="3201114"/>
            <a:ext cx="2876122" cy="222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1">
            <a:extLst>
              <a:ext uri="{FF2B5EF4-FFF2-40B4-BE49-F238E27FC236}">
                <a16:creationId xmlns:a16="http://schemas.microsoft.com/office/drawing/2014/main" id="{30B9D040-A018-46C6-A992-C8D231C81EF2}"/>
              </a:ext>
            </a:extLst>
          </p:cNvPr>
          <p:cNvPicPr>
            <a:picLocks noChangeAspect="1"/>
          </p:cNvPicPr>
          <p:nvPr/>
        </p:nvPicPr>
        <p:blipFill>
          <a:blip r:embed="rId4">
            <a:extLst>
              <a:ext uri="{28A0092B-C50C-407E-A947-70E740481C1C}">
                <a14:useLocalDpi xmlns:a14="http://schemas.microsoft.com/office/drawing/2010/main" val="0"/>
              </a:ext>
            </a:extLst>
          </a:blip>
          <a:srcRect r="24756" b="20448"/>
          <a:stretch>
            <a:fillRect/>
          </a:stretch>
        </p:blipFill>
        <p:spPr bwMode="auto">
          <a:xfrm>
            <a:off x="1625822" y="3157132"/>
            <a:ext cx="2876122" cy="227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
            <a:extLst>
              <a:ext uri="{FF2B5EF4-FFF2-40B4-BE49-F238E27FC236}">
                <a16:creationId xmlns:a16="http://schemas.microsoft.com/office/drawing/2014/main" id="{B3852339-1D42-46D7-960C-1606D43C9B99}"/>
              </a:ext>
            </a:extLst>
          </p:cNvPr>
          <p:cNvSpPr txBox="1">
            <a:spLocks noChangeArrowheads="1"/>
          </p:cNvSpPr>
          <p:nvPr/>
        </p:nvSpPr>
        <p:spPr>
          <a:xfrm>
            <a:off x="0" y="62738"/>
            <a:ext cx="121920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SAE</a:t>
            </a:r>
            <a:endParaRPr lang="zh-CN" altLang="en-US" dirty="0">
              <a:ea typeface="SimSun" panose="02010600030101010101" pitchFamily="2" charset="-122"/>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B336746-7E88-4B71-88DF-2DBAB88C6A85}"/>
                  </a:ext>
                </a:extLst>
              </p:cNvPr>
              <p:cNvSpPr/>
              <p:nvPr/>
            </p:nvSpPr>
            <p:spPr>
              <a:xfrm>
                <a:off x="2183429" y="1773957"/>
                <a:ext cx="5394960" cy="362920"/>
              </a:xfrm>
              <a:prstGeom prst="rect">
                <a:avLst/>
              </a:prstGeom>
            </p:spPr>
            <p:txBody>
              <a:bodyPr wrap="square">
                <a:spAutoFit/>
              </a:bodyPr>
              <a:lstStyle/>
              <a:p>
                <a:pPr lvl="1">
                  <a:lnSpc>
                    <a:spcPct val="90000"/>
                  </a:lnSpc>
                  <a:buClr>
                    <a:schemeClr val="tx1"/>
                  </a:buClr>
                  <a:defRPr/>
                </a:pPr>
                <a14:m>
                  <m:oMathPara xmlns:m="http://schemas.openxmlformats.org/officeDocument/2006/math">
                    <m:oMathParaPr>
                      <m:jc m:val="centerGroup"/>
                    </m:oMathParaPr>
                    <m:oMath xmlns:m="http://schemas.openxmlformats.org/officeDocument/2006/math">
                      <m:r>
                        <a:rPr lang="en-US" altLang="en-US" sz="2000" b="1">
                          <a:latin typeface="Cambria Math" panose="02040503050406030204" pitchFamily="18" charset="0"/>
                          <a:ea typeface="SimSun" panose="02010600030101010101" pitchFamily="2" charset="-122"/>
                        </a:rPr>
                        <m:t>𝐈</m:t>
                      </m:r>
                      <m:d>
                        <m:dPr>
                          <m:ctrlPr>
                            <a:rPr lang="en-US" altLang="en-US" sz="2000" i="1">
                              <a:latin typeface="Cambria Math" panose="02040503050406030204" pitchFamily="18" charset="0"/>
                              <a:ea typeface="SimSun" panose="02010600030101010101" pitchFamily="2" charset="-122"/>
                            </a:rPr>
                          </m:ctrlPr>
                        </m:dPr>
                        <m:e>
                          <m:r>
                            <a:rPr lang="en-US" altLang="en-US" sz="2000" i="1">
                              <a:latin typeface="Cambria Math" panose="02040503050406030204" pitchFamily="18" charset="0"/>
                              <a:ea typeface="SimSun" panose="02010600030101010101" pitchFamily="2" charset="-122"/>
                            </a:rPr>
                            <m:t>𝑋</m:t>
                          </m:r>
                          <m:r>
                            <a:rPr lang="en-US" altLang="en-US" sz="2000" i="1">
                              <a:latin typeface="Cambria Math" panose="02040503050406030204" pitchFamily="18" charset="0"/>
                              <a:ea typeface="SimSun" panose="02010600030101010101" pitchFamily="2" charset="-122"/>
                            </a:rPr>
                            <m:t>;</m:t>
                          </m:r>
                          <m:sSup>
                            <m:sSupPr>
                              <m:ctrlPr>
                                <a:rPr lang="en-US" altLang="en-US" sz="2000" i="1">
                                  <a:latin typeface="Cambria Math" panose="02040503050406030204" pitchFamily="18" charset="0"/>
                                  <a:ea typeface="SimSun" panose="02010600030101010101" pitchFamily="2" charset="-122"/>
                                </a:rPr>
                              </m:ctrlPr>
                            </m:sSupPr>
                            <m:e>
                              <m:r>
                                <a:rPr lang="en-US" altLang="en-US" sz="2000" i="1">
                                  <a:latin typeface="Cambria Math" panose="02040503050406030204" pitchFamily="18" charset="0"/>
                                  <a:ea typeface="SimSun" panose="02010600030101010101" pitchFamily="2" charset="-122"/>
                                </a:rPr>
                                <m:t>𝑋</m:t>
                              </m:r>
                            </m:e>
                            <m:sup>
                              <m:r>
                                <a:rPr lang="en-US" altLang="en-US" sz="2000" i="1">
                                  <a:latin typeface="Cambria Math" panose="02040503050406030204" pitchFamily="18" charset="0"/>
                                  <a:ea typeface="SimSun" panose="02010600030101010101" pitchFamily="2" charset="-122"/>
                                </a:rPr>
                                <m:t>′</m:t>
                              </m:r>
                            </m:sup>
                          </m:sSup>
                        </m:e>
                      </m:d>
                      <m:r>
                        <a:rPr lang="en-US" altLang="en-US" sz="2000" i="1">
                          <a:latin typeface="Cambria Math" panose="02040503050406030204" pitchFamily="18" charset="0"/>
                          <a:ea typeface="SimSun" panose="02010600030101010101" pitchFamily="2" charset="-122"/>
                        </a:rPr>
                        <m:t>≥</m:t>
                      </m:r>
                      <m:r>
                        <a:rPr lang="en-US" altLang="en-US" b="1">
                          <a:latin typeface="Cambria Math" panose="02040503050406030204" pitchFamily="18" charset="0"/>
                          <a:ea typeface="SimSun" panose="02010600030101010101" pitchFamily="2" charset="-122"/>
                        </a:rPr>
                        <m:t>𝐈</m:t>
                      </m:r>
                      <m:d>
                        <m:dPr>
                          <m:ctrlPr>
                            <a:rPr lang="en-US" altLang="en-US" b="1" i="1">
                              <a:latin typeface="Cambria Math" panose="02040503050406030204" pitchFamily="18" charset="0"/>
                              <a:ea typeface="SimSun" panose="02010600030101010101" pitchFamily="2" charset="-122"/>
                            </a:rPr>
                          </m:ctrlPr>
                        </m:dPr>
                        <m:e>
                          <m:sSub>
                            <m:sSubPr>
                              <m:ctrlPr>
                                <a:rPr lang="en-US" altLang="en-US" i="1">
                                  <a:latin typeface="Cambria Math" panose="02040503050406030204" pitchFamily="18" charset="0"/>
                                  <a:ea typeface="SimSun" panose="02010600030101010101" pitchFamily="2" charset="-122"/>
                                </a:rPr>
                              </m:ctrlPr>
                            </m:sSubPr>
                            <m:e>
                              <m:r>
                                <a:rPr lang="en-US" altLang="en-US" i="1">
                                  <a:latin typeface="Cambria Math" panose="02040503050406030204" pitchFamily="18" charset="0"/>
                                  <a:ea typeface="SimSun" panose="02010600030101010101" pitchFamily="2" charset="-122"/>
                                </a:rPr>
                                <m:t>𝑇</m:t>
                              </m:r>
                            </m:e>
                            <m:sub>
                              <m:r>
                                <a:rPr lang="en-US" altLang="en-US" i="1">
                                  <a:latin typeface="Cambria Math" panose="02040503050406030204" pitchFamily="18" charset="0"/>
                                  <a:ea typeface="SimSun" panose="02010600030101010101" pitchFamily="2" charset="-122"/>
                                </a:rPr>
                                <m:t>1</m:t>
                              </m:r>
                            </m:sub>
                          </m:sSub>
                          <m:r>
                            <a:rPr lang="en-US" altLang="en-US" i="1">
                              <a:latin typeface="Cambria Math" panose="02040503050406030204" pitchFamily="18" charset="0"/>
                              <a:ea typeface="SimSun" panose="02010600030101010101" pitchFamily="2" charset="-122"/>
                            </a:rPr>
                            <m:t>;</m:t>
                          </m:r>
                          <m:sSubSup>
                            <m:sSubSupPr>
                              <m:ctrlPr>
                                <a:rPr lang="en-US" altLang="en-US" i="1">
                                  <a:latin typeface="Cambria Math" panose="02040503050406030204" pitchFamily="18" charset="0"/>
                                  <a:ea typeface="SimSun" panose="02010600030101010101" pitchFamily="2" charset="-122"/>
                                </a:rPr>
                              </m:ctrlPr>
                            </m:sSubSupPr>
                            <m:e>
                              <m:r>
                                <a:rPr lang="en-US" altLang="en-US" i="1">
                                  <a:latin typeface="Cambria Math" panose="02040503050406030204" pitchFamily="18" charset="0"/>
                                  <a:ea typeface="SimSun" panose="02010600030101010101" pitchFamily="2" charset="-122"/>
                                </a:rPr>
                                <m:t>𝑇</m:t>
                              </m:r>
                            </m:e>
                            <m:sub>
                              <m:r>
                                <a:rPr lang="en-US" altLang="en-US" i="1">
                                  <a:latin typeface="Cambria Math" panose="02040503050406030204" pitchFamily="18" charset="0"/>
                                  <a:ea typeface="SimSun" panose="02010600030101010101" pitchFamily="2" charset="-122"/>
                                </a:rPr>
                                <m:t>1</m:t>
                              </m:r>
                            </m:sub>
                            <m:sup>
                              <m:r>
                                <a:rPr lang="en-US" altLang="en-US" i="1">
                                  <a:latin typeface="Cambria Math" panose="02040503050406030204" pitchFamily="18" charset="0"/>
                                  <a:ea typeface="SimSun" panose="02010600030101010101" pitchFamily="2" charset="-122"/>
                                </a:rPr>
                                <m:t>′</m:t>
                              </m:r>
                            </m:sup>
                          </m:sSubSup>
                        </m:e>
                      </m:d>
                      <m:r>
                        <a:rPr lang="en-US" altLang="en-US" i="1">
                          <a:latin typeface="Cambria Math" panose="02040503050406030204" pitchFamily="18" charset="0"/>
                          <a:ea typeface="Cambria Math" panose="02040503050406030204" pitchFamily="18" charset="0"/>
                        </a:rPr>
                        <m:t>≥…≥</m:t>
                      </m:r>
                      <m:r>
                        <a:rPr lang="en-US" altLang="en-US" b="1">
                          <a:latin typeface="Cambria Math" panose="02040503050406030204" pitchFamily="18" charset="0"/>
                          <a:ea typeface="SimSun" panose="02010600030101010101" pitchFamily="2" charset="-122"/>
                        </a:rPr>
                        <m:t>𝐈</m:t>
                      </m:r>
                      <m:d>
                        <m:dPr>
                          <m:ctrlPr>
                            <a:rPr lang="en-US" altLang="en-US" b="1" i="1">
                              <a:latin typeface="Cambria Math" panose="02040503050406030204" pitchFamily="18" charset="0"/>
                              <a:ea typeface="SimSun" panose="02010600030101010101" pitchFamily="2" charset="-122"/>
                            </a:rPr>
                          </m:ctrlPr>
                        </m:dPr>
                        <m:e>
                          <m:sSub>
                            <m:sSubPr>
                              <m:ctrlPr>
                                <a:rPr lang="en-US" altLang="en-US" i="1">
                                  <a:latin typeface="Cambria Math" panose="02040503050406030204" pitchFamily="18" charset="0"/>
                                  <a:ea typeface="SimSun" panose="02010600030101010101" pitchFamily="2" charset="-122"/>
                                </a:rPr>
                              </m:ctrlPr>
                            </m:sSubPr>
                            <m:e>
                              <m:r>
                                <a:rPr lang="en-US" altLang="en-US" i="1">
                                  <a:latin typeface="Cambria Math" panose="02040503050406030204" pitchFamily="18" charset="0"/>
                                  <a:ea typeface="SimSun" panose="02010600030101010101" pitchFamily="2" charset="-122"/>
                                </a:rPr>
                                <m:t>𝑇</m:t>
                              </m:r>
                            </m:e>
                            <m:sub>
                              <m:r>
                                <a:rPr lang="en-US" altLang="en-US" i="1">
                                  <a:latin typeface="Cambria Math" panose="02040503050406030204" pitchFamily="18" charset="0"/>
                                  <a:ea typeface="SimSun" panose="02010600030101010101" pitchFamily="2" charset="-122"/>
                                </a:rPr>
                                <m:t>𝐾</m:t>
                              </m:r>
                            </m:sub>
                          </m:sSub>
                          <m:r>
                            <a:rPr lang="en-US" altLang="en-US" i="1">
                              <a:latin typeface="Cambria Math" panose="02040503050406030204" pitchFamily="18" charset="0"/>
                              <a:ea typeface="SimSun" panose="02010600030101010101" pitchFamily="2" charset="-122"/>
                            </a:rPr>
                            <m:t>;</m:t>
                          </m:r>
                          <m:sSubSup>
                            <m:sSubSupPr>
                              <m:ctrlPr>
                                <a:rPr lang="en-US" altLang="en-US" i="1">
                                  <a:latin typeface="Cambria Math" panose="02040503050406030204" pitchFamily="18" charset="0"/>
                                  <a:ea typeface="SimSun" panose="02010600030101010101" pitchFamily="2" charset="-122"/>
                                </a:rPr>
                              </m:ctrlPr>
                            </m:sSubSupPr>
                            <m:e>
                              <m:r>
                                <a:rPr lang="en-US" altLang="en-US" i="1">
                                  <a:latin typeface="Cambria Math" panose="02040503050406030204" pitchFamily="18" charset="0"/>
                                  <a:ea typeface="SimSun" panose="02010600030101010101" pitchFamily="2" charset="-122"/>
                                </a:rPr>
                                <m:t>𝑇</m:t>
                              </m:r>
                            </m:e>
                            <m:sub>
                              <m:r>
                                <a:rPr lang="en-US" altLang="en-US" i="1">
                                  <a:latin typeface="Cambria Math" panose="02040503050406030204" pitchFamily="18" charset="0"/>
                                  <a:ea typeface="SimSun" panose="02010600030101010101" pitchFamily="2" charset="-122"/>
                                </a:rPr>
                                <m:t>𝐾</m:t>
                              </m:r>
                            </m:sub>
                            <m:sup>
                              <m:r>
                                <a:rPr lang="en-US" altLang="en-US" i="1">
                                  <a:latin typeface="Cambria Math" panose="02040503050406030204" pitchFamily="18" charset="0"/>
                                  <a:ea typeface="SimSun" panose="02010600030101010101" pitchFamily="2" charset="-122"/>
                                </a:rPr>
                                <m:t>′</m:t>
                              </m:r>
                            </m:sup>
                          </m:sSubSup>
                        </m:e>
                      </m:d>
                      <m:r>
                        <a:rPr lang="en-US" altLang="en-US" b="1" i="1">
                          <a:latin typeface="Cambria Math" panose="02040503050406030204" pitchFamily="18" charset="0"/>
                          <a:ea typeface="SimSun" panose="02010600030101010101" pitchFamily="2" charset="-122"/>
                        </a:rPr>
                        <m:t>=</m:t>
                      </m:r>
                      <m:r>
                        <a:rPr lang="en-US" altLang="en-US" b="1">
                          <a:latin typeface="Cambria Math" panose="02040503050406030204" pitchFamily="18" charset="0"/>
                          <a:ea typeface="SimSun" panose="02010600030101010101" pitchFamily="2" charset="-122"/>
                        </a:rPr>
                        <m:t>𝐇</m:t>
                      </m:r>
                      <m:r>
                        <a:rPr lang="en-US" altLang="en-US" b="1" i="1">
                          <a:latin typeface="Cambria Math" panose="02040503050406030204" pitchFamily="18" charset="0"/>
                          <a:ea typeface="SimSun" panose="02010600030101010101" pitchFamily="2" charset="-122"/>
                        </a:rPr>
                        <m:t>(</m:t>
                      </m:r>
                      <m:r>
                        <a:rPr lang="en-US" altLang="en-US" i="1">
                          <a:latin typeface="Cambria Math" panose="02040503050406030204" pitchFamily="18" charset="0"/>
                          <a:ea typeface="SimSun" panose="02010600030101010101" pitchFamily="2" charset="-122"/>
                        </a:rPr>
                        <m:t>𝑍</m:t>
                      </m:r>
                      <m:r>
                        <a:rPr lang="en-US" altLang="en-US" b="1" i="1">
                          <a:latin typeface="Cambria Math" panose="02040503050406030204" pitchFamily="18" charset="0"/>
                          <a:ea typeface="SimSun" panose="02010600030101010101" pitchFamily="2" charset="-122"/>
                        </a:rPr>
                        <m:t>)</m:t>
                      </m:r>
                    </m:oMath>
                  </m:oMathPara>
                </a14:m>
                <a:endParaRPr lang="en-US" altLang="en-US" dirty="0"/>
              </a:p>
            </p:txBody>
          </p:sp>
        </mc:Choice>
        <mc:Fallback xmlns="">
          <p:sp>
            <p:nvSpPr>
              <p:cNvPr id="2" name="Rectangle 1">
                <a:extLst>
                  <a:ext uri="{FF2B5EF4-FFF2-40B4-BE49-F238E27FC236}">
                    <a16:creationId xmlns:a16="http://schemas.microsoft.com/office/drawing/2014/main" id="{3B336746-7E88-4B71-88DF-2DBAB88C6A85}"/>
                  </a:ext>
                </a:extLst>
              </p:cNvPr>
              <p:cNvSpPr>
                <a:spLocks noRot="1" noChangeAspect="1" noMove="1" noResize="1" noEditPoints="1" noAdjustHandles="1" noChangeArrowheads="1" noChangeShapeType="1" noTextEdit="1"/>
              </p:cNvSpPr>
              <p:nvPr/>
            </p:nvSpPr>
            <p:spPr>
              <a:xfrm>
                <a:off x="2183429" y="1773957"/>
                <a:ext cx="5394960" cy="362920"/>
              </a:xfrm>
              <a:prstGeom prst="rect">
                <a:avLst/>
              </a:prstGeom>
              <a:blipFill>
                <a:blip r:embed="rId5"/>
                <a:stretch>
                  <a:fillRect b="-1034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51978331-CADC-479C-9E94-33CD3A51B045}"/>
              </a:ext>
            </a:extLst>
          </p:cNvPr>
          <p:cNvSpPr txBox="1"/>
          <p:nvPr/>
        </p:nvSpPr>
        <p:spPr>
          <a:xfrm>
            <a:off x="1990344" y="5527571"/>
            <a:ext cx="8357616" cy="369332"/>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Pairwise mutual information values between symmetric layers in encoder and decoder</a:t>
            </a:r>
          </a:p>
        </p:txBody>
      </p:sp>
      <p:sp>
        <p:nvSpPr>
          <p:cNvPr id="10" name="Oval 9">
            <a:extLst>
              <a:ext uri="{FF2B5EF4-FFF2-40B4-BE49-F238E27FC236}">
                <a16:creationId xmlns:a16="http://schemas.microsoft.com/office/drawing/2014/main" id="{2F9E01CE-07FF-4FF4-8E25-2B1E424D716D}"/>
              </a:ext>
            </a:extLst>
          </p:cNvPr>
          <p:cNvSpPr/>
          <p:nvPr/>
        </p:nvSpPr>
        <p:spPr>
          <a:xfrm>
            <a:off x="8738616" y="3086725"/>
            <a:ext cx="1106424" cy="78815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A1BB16C9-0960-4882-AEB2-A7B1C583D113}"/>
              </a:ext>
            </a:extLst>
          </p:cNvPr>
          <p:cNvCxnSpPr/>
          <p:nvPr/>
        </p:nvCxnSpPr>
        <p:spPr>
          <a:xfrm flipV="1">
            <a:off x="7088124" y="3759458"/>
            <a:ext cx="1812524" cy="229387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DC244E7-BF48-404C-9113-67B0E9369176}"/>
              </a:ext>
            </a:extLst>
          </p:cNvPr>
          <p:cNvSpPr txBox="1"/>
          <p:nvPr/>
        </p:nvSpPr>
        <p:spPr>
          <a:xfrm>
            <a:off x="4239768" y="6053328"/>
            <a:ext cx="6108192" cy="369332"/>
          </a:xfrm>
          <a:prstGeom prst="rect">
            <a:avLst/>
          </a:prstGeom>
          <a:noFill/>
        </p:spPr>
        <p:txBody>
          <a:bodyPr wrap="square" rtlCol="0">
            <a:spAutoFit/>
          </a:bodyPr>
          <a:lstStyle/>
          <a:p>
            <a:r>
              <a:rPr lang="en-US" dirty="0">
                <a:solidFill>
                  <a:srgbClr val="FF0000"/>
                </a:solidFill>
              </a:rPr>
              <a:t>We are continuously losing information with successive layers!</a:t>
            </a:r>
          </a:p>
        </p:txBody>
      </p:sp>
    </p:spTree>
    <p:extLst>
      <p:ext uri="{BB962C8B-B14F-4D97-AF65-F5344CB8AC3E}">
        <p14:creationId xmlns:p14="http://schemas.microsoft.com/office/powerpoint/2010/main" val="1180815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14BEEBC3-8DF6-43D9-B3C7-FBAD6C4C3CCD}"/>
              </a:ext>
            </a:extLst>
          </p:cNvPr>
          <p:cNvSpPr txBox="1">
            <a:spLocks noChangeArrowheads="1"/>
          </p:cNvSpPr>
          <p:nvPr/>
        </p:nvSpPr>
        <p:spPr bwMode="auto">
          <a:xfrm>
            <a:off x="2033462" y="1418408"/>
            <a:ext cx="8226415"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Geometrical distribution of codes in the bottleneck layer</a:t>
            </a:r>
          </a:p>
        </p:txBody>
      </p:sp>
      <p:pic>
        <p:nvPicPr>
          <p:cNvPr id="23557" name="Picture 3">
            <a:extLst>
              <a:ext uri="{FF2B5EF4-FFF2-40B4-BE49-F238E27FC236}">
                <a16:creationId xmlns:a16="http://schemas.microsoft.com/office/drawing/2014/main" id="{44FE1558-298B-4DEF-A6AC-3D6A9DE104A4}"/>
              </a:ext>
            </a:extLst>
          </p:cNvPr>
          <p:cNvPicPr>
            <a:picLocks noChangeAspect="1"/>
          </p:cNvPicPr>
          <p:nvPr/>
        </p:nvPicPr>
        <p:blipFill>
          <a:blip r:embed="rId2">
            <a:extLst>
              <a:ext uri="{28A0092B-C50C-407E-A947-70E740481C1C}">
                <a14:useLocalDpi xmlns:a14="http://schemas.microsoft.com/office/drawing/2010/main" val="0"/>
              </a:ext>
            </a:extLst>
          </a:blip>
          <a:srcRect r="23936" b="24553"/>
          <a:stretch>
            <a:fillRect/>
          </a:stretch>
        </p:blipFill>
        <p:spPr bwMode="auto">
          <a:xfrm>
            <a:off x="3054441" y="2392131"/>
            <a:ext cx="2600374" cy="1905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4">
            <a:extLst>
              <a:ext uri="{FF2B5EF4-FFF2-40B4-BE49-F238E27FC236}">
                <a16:creationId xmlns:a16="http://schemas.microsoft.com/office/drawing/2014/main" id="{6099FC38-A7CD-4993-B4FD-16653EEC9A05}"/>
              </a:ext>
            </a:extLst>
          </p:cNvPr>
          <p:cNvPicPr>
            <a:picLocks noChangeAspect="1"/>
          </p:cNvPicPr>
          <p:nvPr/>
        </p:nvPicPr>
        <p:blipFill>
          <a:blip r:embed="rId3">
            <a:extLst>
              <a:ext uri="{28A0092B-C50C-407E-A947-70E740481C1C}">
                <a14:useLocalDpi xmlns:a14="http://schemas.microsoft.com/office/drawing/2010/main" val="0"/>
              </a:ext>
            </a:extLst>
          </a:blip>
          <a:srcRect r="24188" b="24083"/>
          <a:stretch>
            <a:fillRect/>
          </a:stretch>
        </p:blipFill>
        <p:spPr bwMode="auto">
          <a:xfrm>
            <a:off x="5976814" y="2401077"/>
            <a:ext cx="2575461" cy="190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5">
            <a:extLst>
              <a:ext uri="{FF2B5EF4-FFF2-40B4-BE49-F238E27FC236}">
                <a16:creationId xmlns:a16="http://schemas.microsoft.com/office/drawing/2014/main" id="{8C181423-3019-4980-9C55-D49052573583}"/>
              </a:ext>
            </a:extLst>
          </p:cNvPr>
          <p:cNvPicPr>
            <a:picLocks noChangeAspect="1"/>
          </p:cNvPicPr>
          <p:nvPr/>
        </p:nvPicPr>
        <p:blipFill>
          <a:blip r:embed="rId4">
            <a:extLst>
              <a:ext uri="{28A0092B-C50C-407E-A947-70E740481C1C}">
                <a14:useLocalDpi xmlns:a14="http://schemas.microsoft.com/office/drawing/2010/main" val="0"/>
              </a:ext>
            </a:extLst>
          </a:blip>
          <a:srcRect r="24721" b="22615"/>
          <a:stretch>
            <a:fillRect/>
          </a:stretch>
        </p:blipFill>
        <p:spPr bwMode="auto">
          <a:xfrm>
            <a:off x="3054442" y="4635723"/>
            <a:ext cx="2600372" cy="1974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6">
            <a:extLst>
              <a:ext uri="{FF2B5EF4-FFF2-40B4-BE49-F238E27FC236}">
                <a16:creationId xmlns:a16="http://schemas.microsoft.com/office/drawing/2014/main" id="{77A803EE-D81B-4917-BBA2-FA70A1905615}"/>
              </a:ext>
            </a:extLst>
          </p:cNvPr>
          <p:cNvPicPr>
            <a:picLocks noChangeAspect="1"/>
          </p:cNvPicPr>
          <p:nvPr/>
        </p:nvPicPr>
        <p:blipFill>
          <a:blip r:embed="rId5">
            <a:extLst>
              <a:ext uri="{28A0092B-C50C-407E-A947-70E740481C1C}">
                <a14:useLocalDpi xmlns:a14="http://schemas.microsoft.com/office/drawing/2010/main" val="0"/>
              </a:ext>
            </a:extLst>
          </a:blip>
          <a:srcRect r="24162" b="22824"/>
          <a:stretch>
            <a:fillRect/>
          </a:stretch>
        </p:blipFill>
        <p:spPr bwMode="auto">
          <a:xfrm>
            <a:off x="5976813" y="4644670"/>
            <a:ext cx="2575462" cy="193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Box 7">
            <a:extLst>
              <a:ext uri="{FF2B5EF4-FFF2-40B4-BE49-F238E27FC236}">
                <a16:creationId xmlns:a16="http://schemas.microsoft.com/office/drawing/2014/main" id="{B9A1FB22-C030-435F-8014-4DF6A88F6C00}"/>
              </a:ext>
            </a:extLst>
          </p:cNvPr>
          <p:cNvSpPr txBox="1">
            <a:spLocks noChangeArrowheads="1"/>
          </p:cNvSpPr>
          <p:nvPr/>
        </p:nvSpPr>
        <p:spPr bwMode="auto">
          <a:xfrm>
            <a:off x="3964898" y="4299337"/>
            <a:ext cx="1257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800" dirty="0">
                <a:solidFill>
                  <a:srgbClr val="0000FF"/>
                </a:solidFill>
              </a:rPr>
              <a:t>Iteration 1</a:t>
            </a:r>
          </a:p>
        </p:txBody>
      </p:sp>
      <p:sp>
        <p:nvSpPr>
          <p:cNvPr id="15" name="Rectangle 2">
            <a:extLst>
              <a:ext uri="{FF2B5EF4-FFF2-40B4-BE49-F238E27FC236}">
                <a16:creationId xmlns:a16="http://schemas.microsoft.com/office/drawing/2014/main" id="{ABC79895-7E74-4D83-9523-CDC0C733D520}"/>
              </a:ext>
            </a:extLst>
          </p:cNvPr>
          <p:cNvSpPr txBox="1">
            <a:spLocks noChangeArrowheads="1"/>
          </p:cNvSpPr>
          <p:nvPr/>
        </p:nvSpPr>
        <p:spPr>
          <a:xfrm>
            <a:off x="0" y="64465"/>
            <a:ext cx="121920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–SAE </a:t>
            </a:r>
            <a:endParaRPr lang="zh-CN" altLang="en-US" dirty="0">
              <a:ea typeface="SimSun" panose="02010600030101010101" pitchFamily="2" charset="-122"/>
            </a:endParaRPr>
          </a:p>
        </p:txBody>
      </p:sp>
      <p:sp>
        <p:nvSpPr>
          <p:cNvPr id="13" name="文本框 2">
            <a:extLst>
              <a:ext uri="{FF2B5EF4-FFF2-40B4-BE49-F238E27FC236}">
                <a16:creationId xmlns:a16="http://schemas.microsoft.com/office/drawing/2014/main" id="{C029E42C-8F06-4A4B-88C1-AF4D0FA7A3A6}"/>
              </a:ext>
            </a:extLst>
          </p:cNvPr>
          <p:cNvSpPr txBox="1">
            <a:spLocks noChangeArrowheads="1"/>
          </p:cNvSpPr>
          <p:nvPr/>
        </p:nvSpPr>
        <p:spPr bwMode="auto">
          <a:xfrm>
            <a:off x="3316150" y="1860805"/>
            <a:ext cx="44598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zh-CN" sz="2000" dirty="0">
                <a:solidFill>
                  <a:srgbClr val="0000FF"/>
                </a:solidFill>
                <a:ea typeface="SimSun" panose="02010600030101010101" pitchFamily="2" charset="-122"/>
              </a:rPr>
              <a:t>784-1000-500-250-</a:t>
            </a:r>
            <a:r>
              <a:rPr lang="en-US" altLang="zh-CN" sz="2000" dirty="0">
                <a:solidFill>
                  <a:srgbClr val="FF0000"/>
                </a:solidFill>
                <a:ea typeface="SimSun" panose="02010600030101010101" pitchFamily="2" charset="-122"/>
              </a:rPr>
              <a:t>2</a:t>
            </a:r>
            <a:r>
              <a:rPr lang="en-US" altLang="zh-CN" sz="2000" dirty="0">
                <a:solidFill>
                  <a:srgbClr val="0000FF"/>
                </a:solidFill>
                <a:ea typeface="SimSun" panose="02010600030101010101" pitchFamily="2" charset="-122"/>
              </a:rPr>
              <a:t>-250-500-1000-784</a:t>
            </a:r>
          </a:p>
        </p:txBody>
      </p:sp>
      <mc:AlternateContent xmlns:mc="http://schemas.openxmlformats.org/markup-compatibility/2006" xmlns:a14="http://schemas.microsoft.com/office/drawing/2010/main">
        <mc:Choice Requires="a14">
          <p:sp>
            <p:nvSpPr>
              <p:cNvPr id="14" name="TextBox 7">
                <a:extLst>
                  <a:ext uri="{FF2B5EF4-FFF2-40B4-BE49-F238E27FC236}">
                    <a16:creationId xmlns:a16="http://schemas.microsoft.com/office/drawing/2014/main" id="{A06ADC2D-A900-4BE0-AB3B-3131EB90D312}"/>
                  </a:ext>
                </a:extLst>
              </p:cNvPr>
              <p:cNvSpPr txBox="1">
                <a:spLocks noChangeArrowheads="1"/>
              </p:cNvSpPr>
              <p:nvPr/>
            </p:nvSpPr>
            <p:spPr bwMode="auto">
              <a:xfrm>
                <a:off x="6537190" y="4275337"/>
                <a:ext cx="1393486"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800" dirty="0">
                    <a:solidFill>
                      <a:srgbClr val="0000FF"/>
                    </a:solidFill>
                  </a:rPr>
                  <a:t>Iteration </a:t>
                </a:r>
                <a14:m>
                  <m:oMath xmlns:m="http://schemas.openxmlformats.org/officeDocument/2006/math">
                    <m:sSup>
                      <m:sSupPr>
                        <m:ctrlPr>
                          <a:rPr lang="en-US" altLang="en-US" sz="1800" i="1">
                            <a:solidFill>
                              <a:srgbClr val="0000FF"/>
                            </a:solidFill>
                            <a:latin typeface="Cambria Math" panose="02040503050406030204" pitchFamily="18" charset="0"/>
                          </a:rPr>
                        </m:ctrlPr>
                      </m:sSupPr>
                      <m:e>
                        <m:r>
                          <a:rPr lang="en-US" altLang="en-US" sz="1800" i="1">
                            <a:solidFill>
                              <a:srgbClr val="0000FF"/>
                            </a:solidFill>
                            <a:latin typeface="Cambria Math" panose="02040503050406030204" pitchFamily="18" charset="0"/>
                          </a:rPr>
                          <m:t>10</m:t>
                        </m:r>
                      </m:e>
                      <m:sup>
                        <m:r>
                          <a:rPr lang="en-US" altLang="en-US" sz="1800" i="1">
                            <a:solidFill>
                              <a:srgbClr val="0000FF"/>
                            </a:solidFill>
                            <a:latin typeface="Cambria Math" panose="02040503050406030204" pitchFamily="18" charset="0"/>
                          </a:rPr>
                          <m:t>3</m:t>
                        </m:r>
                      </m:sup>
                    </m:sSup>
                  </m:oMath>
                </a14:m>
                <a:endParaRPr lang="en-US" altLang="en-US" sz="1800" dirty="0">
                  <a:solidFill>
                    <a:srgbClr val="0000FF"/>
                  </a:solidFill>
                </a:endParaRPr>
              </a:p>
            </p:txBody>
          </p:sp>
        </mc:Choice>
        <mc:Fallback xmlns="">
          <p:sp>
            <p:nvSpPr>
              <p:cNvPr id="14" name="TextBox 7">
                <a:extLst>
                  <a:ext uri="{FF2B5EF4-FFF2-40B4-BE49-F238E27FC236}">
                    <a16:creationId xmlns:a16="http://schemas.microsoft.com/office/drawing/2014/main" id="{A06ADC2D-A900-4BE0-AB3B-3131EB90D312}"/>
                  </a:ext>
                </a:extLst>
              </p:cNvPr>
              <p:cNvSpPr txBox="1">
                <a:spLocks noRot="1" noChangeAspect="1" noMove="1" noResize="1" noEditPoints="1" noAdjustHandles="1" noChangeArrowheads="1" noChangeShapeType="1" noTextEdit="1"/>
              </p:cNvSpPr>
              <p:nvPr/>
            </p:nvSpPr>
            <p:spPr bwMode="auto">
              <a:xfrm>
                <a:off x="6537190" y="4275337"/>
                <a:ext cx="1393486" cy="369332"/>
              </a:xfrm>
              <a:prstGeom prst="rect">
                <a:avLst/>
              </a:prstGeom>
              <a:blipFill>
                <a:blip r:embed="rId6"/>
                <a:stretch>
                  <a:fillRect l="-3636" t="-3333" b="-2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7">
                <a:extLst>
                  <a:ext uri="{FF2B5EF4-FFF2-40B4-BE49-F238E27FC236}">
                    <a16:creationId xmlns:a16="http://schemas.microsoft.com/office/drawing/2014/main" id="{579E642D-29D1-469C-8203-F9BD727E59CB}"/>
                  </a:ext>
                </a:extLst>
              </p:cNvPr>
              <p:cNvSpPr txBox="1">
                <a:spLocks noChangeArrowheads="1"/>
              </p:cNvSpPr>
              <p:nvPr/>
            </p:nvSpPr>
            <p:spPr bwMode="auto">
              <a:xfrm>
                <a:off x="3801502" y="6517619"/>
                <a:ext cx="1466638"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800" dirty="0">
                    <a:solidFill>
                      <a:srgbClr val="0000FF"/>
                    </a:solidFill>
                  </a:rPr>
                  <a:t>Iteration </a:t>
                </a:r>
                <a14:m>
                  <m:oMath xmlns:m="http://schemas.openxmlformats.org/officeDocument/2006/math">
                    <m:sSup>
                      <m:sSupPr>
                        <m:ctrlPr>
                          <a:rPr lang="en-US" altLang="en-US" sz="1800" i="1">
                            <a:solidFill>
                              <a:srgbClr val="0000FF"/>
                            </a:solidFill>
                            <a:latin typeface="Cambria Math" panose="02040503050406030204" pitchFamily="18" charset="0"/>
                          </a:rPr>
                        </m:ctrlPr>
                      </m:sSupPr>
                      <m:e>
                        <m:r>
                          <a:rPr lang="en-US" altLang="en-US" sz="1800" i="1">
                            <a:solidFill>
                              <a:srgbClr val="0000FF"/>
                            </a:solidFill>
                            <a:latin typeface="Cambria Math" panose="02040503050406030204" pitchFamily="18" charset="0"/>
                          </a:rPr>
                          <m:t>10</m:t>
                        </m:r>
                      </m:e>
                      <m:sup>
                        <m:r>
                          <a:rPr lang="en-US" altLang="en-US" sz="1800" i="1">
                            <a:solidFill>
                              <a:srgbClr val="0000FF"/>
                            </a:solidFill>
                            <a:latin typeface="Cambria Math" panose="02040503050406030204" pitchFamily="18" charset="0"/>
                          </a:rPr>
                          <m:t>4</m:t>
                        </m:r>
                      </m:sup>
                    </m:sSup>
                  </m:oMath>
                </a14:m>
                <a:endParaRPr lang="en-US" altLang="en-US" sz="1800" dirty="0">
                  <a:solidFill>
                    <a:srgbClr val="0000FF"/>
                  </a:solidFill>
                </a:endParaRPr>
              </a:p>
            </p:txBody>
          </p:sp>
        </mc:Choice>
        <mc:Fallback xmlns="">
          <p:sp>
            <p:nvSpPr>
              <p:cNvPr id="16" name="TextBox 7">
                <a:extLst>
                  <a:ext uri="{FF2B5EF4-FFF2-40B4-BE49-F238E27FC236}">
                    <a16:creationId xmlns:a16="http://schemas.microsoft.com/office/drawing/2014/main" id="{579E642D-29D1-469C-8203-F9BD727E59CB}"/>
                  </a:ext>
                </a:extLst>
              </p:cNvPr>
              <p:cNvSpPr txBox="1">
                <a:spLocks noRot="1" noChangeAspect="1" noMove="1" noResize="1" noEditPoints="1" noAdjustHandles="1" noChangeArrowheads="1" noChangeShapeType="1" noTextEdit="1"/>
              </p:cNvSpPr>
              <p:nvPr/>
            </p:nvSpPr>
            <p:spPr bwMode="auto">
              <a:xfrm>
                <a:off x="3801502" y="6517619"/>
                <a:ext cx="1466638" cy="369332"/>
              </a:xfrm>
              <a:prstGeom prst="rect">
                <a:avLst/>
              </a:prstGeom>
              <a:blipFill>
                <a:blip r:embed="rId7"/>
                <a:stretch>
                  <a:fillRect l="-2564" t="-3333" b="-2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7">
                <a:extLst>
                  <a:ext uri="{FF2B5EF4-FFF2-40B4-BE49-F238E27FC236}">
                    <a16:creationId xmlns:a16="http://schemas.microsoft.com/office/drawing/2014/main" id="{95CA3F92-DB6F-4310-B784-2683964B0E77}"/>
                  </a:ext>
                </a:extLst>
              </p:cNvPr>
              <p:cNvSpPr txBox="1">
                <a:spLocks noChangeArrowheads="1"/>
              </p:cNvSpPr>
              <p:nvPr/>
            </p:nvSpPr>
            <p:spPr bwMode="auto">
              <a:xfrm>
                <a:off x="6486447" y="6533117"/>
                <a:ext cx="1773936"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800" dirty="0">
                    <a:solidFill>
                      <a:srgbClr val="0000FF"/>
                    </a:solidFill>
                  </a:rPr>
                  <a:t>Iteration </a:t>
                </a:r>
                <a14:m>
                  <m:oMath xmlns:m="http://schemas.openxmlformats.org/officeDocument/2006/math">
                    <m:sSup>
                      <m:sSupPr>
                        <m:ctrlPr>
                          <a:rPr lang="en-US" altLang="en-US" sz="1800" i="1">
                            <a:solidFill>
                              <a:srgbClr val="0000FF"/>
                            </a:solidFill>
                            <a:latin typeface="Cambria Math" panose="02040503050406030204" pitchFamily="18" charset="0"/>
                          </a:rPr>
                        </m:ctrlPr>
                      </m:sSupPr>
                      <m:e>
                        <m:r>
                          <a:rPr lang="en-US" altLang="en-US" sz="1800" i="1">
                            <a:solidFill>
                              <a:srgbClr val="0000FF"/>
                            </a:solidFill>
                            <a:latin typeface="Cambria Math" panose="02040503050406030204" pitchFamily="18" charset="0"/>
                          </a:rPr>
                          <m:t>6</m:t>
                        </m:r>
                        <m:r>
                          <a:rPr lang="en-US" altLang="en-US" sz="1800" i="1">
                            <a:solidFill>
                              <a:srgbClr val="0000FF"/>
                            </a:solidFill>
                            <a:latin typeface="Cambria Math" panose="02040503050406030204" pitchFamily="18" charset="0"/>
                            <a:ea typeface="Cambria Math" panose="02040503050406030204" pitchFamily="18" charset="0"/>
                          </a:rPr>
                          <m:t>×</m:t>
                        </m:r>
                        <m:r>
                          <a:rPr lang="en-US" altLang="en-US" sz="1800" i="1">
                            <a:solidFill>
                              <a:srgbClr val="0000FF"/>
                            </a:solidFill>
                            <a:latin typeface="Cambria Math" panose="02040503050406030204" pitchFamily="18" charset="0"/>
                          </a:rPr>
                          <m:t>10</m:t>
                        </m:r>
                      </m:e>
                      <m:sup>
                        <m:r>
                          <a:rPr lang="en-US" altLang="en-US" sz="1800" i="1">
                            <a:solidFill>
                              <a:srgbClr val="0000FF"/>
                            </a:solidFill>
                            <a:latin typeface="Cambria Math" panose="02040503050406030204" pitchFamily="18" charset="0"/>
                          </a:rPr>
                          <m:t>4</m:t>
                        </m:r>
                      </m:sup>
                    </m:sSup>
                  </m:oMath>
                </a14:m>
                <a:endParaRPr lang="en-US" altLang="en-US" sz="1800" dirty="0">
                  <a:solidFill>
                    <a:srgbClr val="0000FF"/>
                  </a:solidFill>
                </a:endParaRPr>
              </a:p>
            </p:txBody>
          </p:sp>
        </mc:Choice>
        <mc:Fallback xmlns="">
          <p:sp>
            <p:nvSpPr>
              <p:cNvPr id="17" name="TextBox 7">
                <a:extLst>
                  <a:ext uri="{FF2B5EF4-FFF2-40B4-BE49-F238E27FC236}">
                    <a16:creationId xmlns:a16="http://schemas.microsoft.com/office/drawing/2014/main" id="{95CA3F92-DB6F-4310-B784-2683964B0E77}"/>
                  </a:ext>
                </a:extLst>
              </p:cNvPr>
              <p:cNvSpPr txBox="1">
                <a:spLocks noRot="1" noChangeAspect="1" noMove="1" noResize="1" noEditPoints="1" noAdjustHandles="1" noChangeArrowheads="1" noChangeShapeType="1" noTextEdit="1"/>
              </p:cNvSpPr>
              <p:nvPr/>
            </p:nvSpPr>
            <p:spPr bwMode="auto">
              <a:xfrm>
                <a:off x="6486447" y="6533117"/>
                <a:ext cx="1773936" cy="369332"/>
              </a:xfrm>
              <a:prstGeom prst="rect">
                <a:avLst/>
              </a:prstGeom>
              <a:blipFill>
                <a:blip r:embed="rId8"/>
                <a:stretch>
                  <a:fillRect l="-2857" t="-3333" b="-2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19225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C0D1960D-0B0B-4498-9F7A-045ACE5BC4B2}"/>
              </a:ext>
            </a:extLst>
          </p:cNvPr>
          <p:cNvSpPr txBox="1">
            <a:spLocks noChangeArrowheads="1"/>
          </p:cNvSpPr>
          <p:nvPr/>
        </p:nvSpPr>
        <p:spPr bwMode="auto">
          <a:xfrm>
            <a:off x="1648296" y="1293222"/>
            <a:ext cx="8319038"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Geometrical distribution of codes in the bottleneck layer</a:t>
            </a:r>
          </a:p>
        </p:txBody>
      </p:sp>
      <p:pic>
        <p:nvPicPr>
          <p:cNvPr id="24581" name="Picture 7">
            <a:extLst>
              <a:ext uri="{FF2B5EF4-FFF2-40B4-BE49-F238E27FC236}">
                <a16:creationId xmlns:a16="http://schemas.microsoft.com/office/drawing/2014/main" id="{1D0D9472-01E4-4D6D-85E5-FFC2062A42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750" y="2141366"/>
            <a:ext cx="2812896" cy="2105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8">
            <a:extLst>
              <a:ext uri="{FF2B5EF4-FFF2-40B4-BE49-F238E27FC236}">
                <a16:creationId xmlns:a16="http://schemas.microsoft.com/office/drawing/2014/main" id="{E64502B0-FCC1-4279-A267-D52C646352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07816" y="2127871"/>
            <a:ext cx="2778245" cy="2079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9">
            <a:extLst>
              <a:ext uri="{FF2B5EF4-FFF2-40B4-BE49-F238E27FC236}">
                <a16:creationId xmlns:a16="http://schemas.microsoft.com/office/drawing/2014/main" id="{20E9B480-5DC7-490B-A0D6-41F8F1D93D0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42253" y="4351416"/>
            <a:ext cx="2849327" cy="213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4" name="Picture 10">
            <a:extLst>
              <a:ext uri="{FF2B5EF4-FFF2-40B4-BE49-F238E27FC236}">
                <a16:creationId xmlns:a16="http://schemas.microsoft.com/office/drawing/2014/main" id="{BCEA8CE6-1296-4F9A-B306-976384CD574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07815" y="4401262"/>
            <a:ext cx="2778246" cy="2080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2">
            <a:extLst>
              <a:ext uri="{FF2B5EF4-FFF2-40B4-BE49-F238E27FC236}">
                <a16:creationId xmlns:a16="http://schemas.microsoft.com/office/drawing/2014/main" id="{44EA78E6-FD41-4214-A709-1BB7456A5082}"/>
              </a:ext>
            </a:extLst>
          </p:cNvPr>
          <p:cNvSpPr txBox="1">
            <a:spLocks noChangeArrowheads="1"/>
          </p:cNvSpPr>
          <p:nvPr/>
        </p:nvSpPr>
        <p:spPr>
          <a:xfrm>
            <a:off x="0" y="-9550"/>
            <a:ext cx="121920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-SAE</a:t>
            </a:r>
            <a:endParaRPr lang="zh-CN" altLang="en-US" dirty="0">
              <a:ea typeface="SimSun" panose="02010600030101010101" pitchFamily="2" charset="-122"/>
            </a:endParaRPr>
          </a:p>
        </p:txBody>
      </p:sp>
      <p:sp>
        <p:nvSpPr>
          <p:cNvPr id="13" name="文本框 2">
            <a:extLst>
              <a:ext uri="{FF2B5EF4-FFF2-40B4-BE49-F238E27FC236}">
                <a16:creationId xmlns:a16="http://schemas.microsoft.com/office/drawing/2014/main" id="{5CD03657-59DE-468D-9C56-6549686D6710}"/>
              </a:ext>
            </a:extLst>
          </p:cNvPr>
          <p:cNvSpPr txBox="1">
            <a:spLocks noChangeArrowheads="1"/>
          </p:cNvSpPr>
          <p:nvPr/>
        </p:nvSpPr>
        <p:spPr bwMode="auto">
          <a:xfrm>
            <a:off x="3412198" y="1659217"/>
            <a:ext cx="44743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zh-CN" sz="2000" dirty="0">
                <a:solidFill>
                  <a:srgbClr val="0000FF"/>
                </a:solidFill>
                <a:ea typeface="SimSun" panose="02010600030101010101" pitchFamily="2" charset="-122"/>
              </a:rPr>
              <a:t>784-1000-500-250-</a:t>
            </a:r>
            <a:r>
              <a:rPr lang="en-US" altLang="zh-CN" sz="2000" dirty="0">
                <a:solidFill>
                  <a:srgbClr val="FF0000"/>
                </a:solidFill>
                <a:ea typeface="SimSun" panose="02010600030101010101" pitchFamily="2" charset="-122"/>
              </a:rPr>
              <a:t>36</a:t>
            </a:r>
            <a:r>
              <a:rPr lang="en-US" altLang="zh-CN" sz="2000" dirty="0">
                <a:solidFill>
                  <a:srgbClr val="0000FF"/>
                </a:solidFill>
                <a:ea typeface="SimSun" panose="02010600030101010101" pitchFamily="2" charset="-122"/>
              </a:rPr>
              <a:t>-250-500-1000-784</a:t>
            </a:r>
          </a:p>
        </p:txBody>
      </p:sp>
      <p:sp>
        <p:nvSpPr>
          <p:cNvPr id="19" name="TextBox 7">
            <a:extLst>
              <a:ext uri="{FF2B5EF4-FFF2-40B4-BE49-F238E27FC236}">
                <a16:creationId xmlns:a16="http://schemas.microsoft.com/office/drawing/2014/main" id="{43DC9F52-4017-418A-95C3-C83C3600AE52}"/>
              </a:ext>
            </a:extLst>
          </p:cNvPr>
          <p:cNvSpPr txBox="1">
            <a:spLocks noChangeArrowheads="1"/>
          </p:cNvSpPr>
          <p:nvPr/>
        </p:nvSpPr>
        <p:spPr bwMode="auto">
          <a:xfrm>
            <a:off x="3778922" y="4066867"/>
            <a:ext cx="1257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800" dirty="0">
                <a:solidFill>
                  <a:srgbClr val="0000FF"/>
                </a:solidFill>
              </a:rPr>
              <a:t>Iteration 1</a:t>
            </a:r>
          </a:p>
        </p:txBody>
      </p:sp>
      <mc:AlternateContent xmlns:mc="http://schemas.openxmlformats.org/markup-compatibility/2006" xmlns:a14="http://schemas.microsoft.com/office/drawing/2010/main">
        <mc:Choice Requires="a14">
          <p:sp>
            <p:nvSpPr>
              <p:cNvPr id="20" name="TextBox 7">
                <a:extLst>
                  <a:ext uri="{FF2B5EF4-FFF2-40B4-BE49-F238E27FC236}">
                    <a16:creationId xmlns:a16="http://schemas.microsoft.com/office/drawing/2014/main" id="{A55446E8-263F-49E3-B4EA-6B2B3FF6A9B4}"/>
                  </a:ext>
                </a:extLst>
              </p:cNvPr>
              <p:cNvSpPr txBox="1">
                <a:spLocks noChangeArrowheads="1"/>
              </p:cNvSpPr>
              <p:nvPr/>
            </p:nvSpPr>
            <p:spPr bwMode="auto">
              <a:xfrm>
                <a:off x="6537190" y="4027369"/>
                <a:ext cx="1393486"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800" dirty="0">
                    <a:solidFill>
                      <a:srgbClr val="0000FF"/>
                    </a:solidFill>
                  </a:rPr>
                  <a:t>Iteration </a:t>
                </a:r>
                <a14:m>
                  <m:oMath xmlns:m="http://schemas.openxmlformats.org/officeDocument/2006/math">
                    <m:sSup>
                      <m:sSupPr>
                        <m:ctrlPr>
                          <a:rPr lang="en-US" altLang="en-US" sz="1800" i="1">
                            <a:solidFill>
                              <a:srgbClr val="0000FF"/>
                            </a:solidFill>
                            <a:latin typeface="Cambria Math" panose="02040503050406030204" pitchFamily="18" charset="0"/>
                          </a:rPr>
                        </m:ctrlPr>
                      </m:sSupPr>
                      <m:e>
                        <m:r>
                          <a:rPr lang="en-US" altLang="en-US" sz="1800" i="1">
                            <a:solidFill>
                              <a:srgbClr val="0000FF"/>
                            </a:solidFill>
                            <a:latin typeface="Cambria Math" panose="02040503050406030204" pitchFamily="18" charset="0"/>
                          </a:rPr>
                          <m:t>10</m:t>
                        </m:r>
                      </m:e>
                      <m:sup>
                        <m:r>
                          <a:rPr lang="en-US" altLang="en-US" sz="1800" i="1">
                            <a:solidFill>
                              <a:srgbClr val="0000FF"/>
                            </a:solidFill>
                            <a:latin typeface="Cambria Math" panose="02040503050406030204" pitchFamily="18" charset="0"/>
                          </a:rPr>
                          <m:t>3</m:t>
                        </m:r>
                      </m:sup>
                    </m:sSup>
                  </m:oMath>
                </a14:m>
                <a:endParaRPr lang="en-US" altLang="en-US" sz="1800" dirty="0">
                  <a:solidFill>
                    <a:srgbClr val="0000FF"/>
                  </a:solidFill>
                </a:endParaRPr>
              </a:p>
            </p:txBody>
          </p:sp>
        </mc:Choice>
        <mc:Fallback xmlns="">
          <p:sp>
            <p:nvSpPr>
              <p:cNvPr id="20" name="TextBox 7">
                <a:extLst>
                  <a:ext uri="{FF2B5EF4-FFF2-40B4-BE49-F238E27FC236}">
                    <a16:creationId xmlns:a16="http://schemas.microsoft.com/office/drawing/2014/main" id="{A55446E8-263F-49E3-B4EA-6B2B3FF6A9B4}"/>
                  </a:ext>
                </a:extLst>
              </p:cNvPr>
              <p:cNvSpPr txBox="1">
                <a:spLocks noRot="1" noChangeAspect="1" noMove="1" noResize="1" noEditPoints="1" noAdjustHandles="1" noChangeArrowheads="1" noChangeShapeType="1" noTextEdit="1"/>
              </p:cNvSpPr>
              <p:nvPr/>
            </p:nvSpPr>
            <p:spPr bwMode="auto">
              <a:xfrm>
                <a:off x="6537190" y="4027369"/>
                <a:ext cx="1393486" cy="369332"/>
              </a:xfrm>
              <a:prstGeom prst="rect">
                <a:avLst/>
              </a:prstGeom>
              <a:blipFill>
                <a:blip r:embed="rId6"/>
                <a:stretch>
                  <a:fillRect l="-3636" t="-3333" b="-2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7">
                <a:extLst>
                  <a:ext uri="{FF2B5EF4-FFF2-40B4-BE49-F238E27FC236}">
                    <a16:creationId xmlns:a16="http://schemas.microsoft.com/office/drawing/2014/main" id="{E92A6597-7BDE-4191-852A-B93E31035086}"/>
                  </a:ext>
                </a:extLst>
              </p:cNvPr>
              <p:cNvSpPr txBox="1">
                <a:spLocks noChangeArrowheads="1"/>
              </p:cNvSpPr>
              <p:nvPr/>
            </p:nvSpPr>
            <p:spPr bwMode="auto">
              <a:xfrm>
                <a:off x="3863494" y="6378137"/>
                <a:ext cx="1466638"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800" dirty="0">
                    <a:solidFill>
                      <a:srgbClr val="0000FF"/>
                    </a:solidFill>
                  </a:rPr>
                  <a:t>Iteration </a:t>
                </a:r>
                <a14:m>
                  <m:oMath xmlns:m="http://schemas.openxmlformats.org/officeDocument/2006/math">
                    <m:sSup>
                      <m:sSupPr>
                        <m:ctrlPr>
                          <a:rPr lang="en-US" altLang="en-US" sz="1800" i="1">
                            <a:solidFill>
                              <a:srgbClr val="0000FF"/>
                            </a:solidFill>
                            <a:latin typeface="Cambria Math" panose="02040503050406030204" pitchFamily="18" charset="0"/>
                          </a:rPr>
                        </m:ctrlPr>
                      </m:sSupPr>
                      <m:e>
                        <m:r>
                          <a:rPr lang="en-US" altLang="en-US" sz="1800" i="1">
                            <a:solidFill>
                              <a:srgbClr val="0000FF"/>
                            </a:solidFill>
                            <a:latin typeface="Cambria Math" panose="02040503050406030204" pitchFamily="18" charset="0"/>
                          </a:rPr>
                          <m:t>10</m:t>
                        </m:r>
                      </m:e>
                      <m:sup>
                        <m:r>
                          <a:rPr lang="en-US" altLang="en-US" sz="1800" i="1">
                            <a:solidFill>
                              <a:srgbClr val="0000FF"/>
                            </a:solidFill>
                            <a:latin typeface="Cambria Math" panose="02040503050406030204" pitchFamily="18" charset="0"/>
                          </a:rPr>
                          <m:t>4</m:t>
                        </m:r>
                      </m:sup>
                    </m:sSup>
                  </m:oMath>
                </a14:m>
                <a:endParaRPr lang="en-US" altLang="en-US" sz="1800" dirty="0">
                  <a:solidFill>
                    <a:srgbClr val="0000FF"/>
                  </a:solidFill>
                </a:endParaRPr>
              </a:p>
            </p:txBody>
          </p:sp>
        </mc:Choice>
        <mc:Fallback xmlns="">
          <p:sp>
            <p:nvSpPr>
              <p:cNvPr id="21" name="TextBox 7">
                <a:extLst>
                  <a:ext uri="{FF2B5EF4-FFF2-40B4-BE49-F238E27FC236}">
                    <a16:creationId xmlns:a16="http://schemas.microsoft.com/office/drawing/2014/main" id="{E92A6597-7BDE-4191-852A-B93E31035086}"/>
                  </a:ext>
                </a:extLst>
              </p:cNvPr>
              <p:cNvSpPr txBox="1">
                <a:spLocks noRot="1" noChangeAspect="1" noMove="1" noResize="1" noEditPoints="1" noAdjustHandles="1" noChangeArrowheads="1" noChangeShapeType="1" noTextEdit="1"/>
              </p:cNvSpPr>
              <p:nvPr/>
            </p:nvSpPr>
            <p:spPr bwMode="auto">
              <a:xfrm>
                <a:off x="3863494" y="6378137"/>
                <a:ext cx="1466638" cy="369332"/>
              </a:xfrm>
              <a:prstGeom prst="rect">
                <a:avLst/>
              </a:prstGeom>
              <a:blipFill>
                <a:blip r:embed="rId7"/>
                <a:stretch>
                  <a:fillRect l="-2564" t="-3333" b="-2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7">
                <a:extLst>
                  <a:ext uri="{FF2B5EF4-FFF2-40B4-BE49-F238E27FC236}">
                    <a16:creationId xmlns:a16="http://schemas.microsoft.com/office/drawing/2014/main" id="{F624ED5F-D0C5-45BC-9F2D-011273DC8A89}"/>
                  </a:ext>
                </a:extLst>
              </p:cNvPr>
              <p:cNvSpPr txBox="1">
                <a:spLocks noChangeArrowheads="1"/>
              </p:cNvSpPr>
              <p:nvPr/>
            </p:nvSpPr>
            <p:spPr bwMode="auto">
              <a:xfrm>
                <a:off x="6346965" y="6378137"/>
                <a:ext cx="1773936" cy="3693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800" dirty="0">
                    <a:solidFill>
                      <a:srgbClr val="0000FF"/>
                    </a:solidFill>
                  </a:rPr>
                  <a:t>Iteration </a:t>
                </a:r>
                <a14:m>
                  <m:oMath xmlns:m="http://schemas.openxmlformats.org/officeDocument/2006/math">
                    <m:sSup>
                      <m:sSupPr>
                        <m:ctrlPr>
                          <a:rPr lang="en-US" altLang="en-US" sz="1800" i="1">
                            <a:solidFill>
                              <a:srgbClr val="0000FF"/>
                            </a:solidFill>
                            <a:latin typeface="Cambria Math" panose="02040503050406030204" pitchFamily="18" charset="0"/>
                          </a:rPr>
                        </m:ctrlPr>
                      </m:sSupPr>
                      <m:e>
                        <m:r>
                          <a:rPr lang="en-US" altLang="en-US" sz="1800" i="1">
                            <a:solidFill>
                              <a:srgbClr val="0000FF"/>
                            </a:solidFill>
                            <a:latin typeface="Cambria Math" panose="02040503050406030204" pitchFamily="18" charset="0"/>
                          </a:rPr>
                          <m:t>6</m:t>
                        </m:r>
                        <m:r>
                          <a:rPr lang="en-US" altLang="en-US" sz="1800" i="1">
                            <a:solidFill>
                              <a:srgbClr val="0000FF"/>
                            </a:solidFill>
                            <a:latin typeface="Cambria Math" panose="02040503050406030204" pitchFamily="18" charset="0"/>
                            <a:ea typeface="Cambria Math" panose="02040503050406030204" pitchFamily="18" charset="0"/>
                          </a:rPr>
                          <m:t>×</m:t>
                        </m:r>
                        <m:r>
                          <a:rPr lang="en-US" altLang="en-US" sz="1800" i="1">
                            <a:solidFill>
                              <a:srgbClr val="0000FF"/>
                            </a:solidFill>
                            <a:latin typeface="Cambria Math" panose="02040503050406030204" pitchFamily="18" charset="0"/>
                          </a:rPr>
                          <m:t>10</m:t>
                        </m:r>
                      </m:e>
                      <m:sup>
                        <m:r>
                          <a:rPr lang="en-US" altLang="en-US" sz="1800" i="1">
                            <a:solidFill>
                              <a:srgbClr val="0000FF"/>
                            </a:solidFill>
                            <a:latin typeface="Cambria Math" panose="02040503050406030204" pitchFamily="18" charset="0"/>
                          </a:rPr>
                          <m:t>4</m:t>
                        </m:r>
                      </m:sup>
                    </m:sSup>
                  </m:oMath>
                </a14:m>
                <a:endParaRPr lang="en-US" altLang="en-US" sz="1800" dirty="0">
                  <a:solidFill>
                    <a:srgbClr val="0000FF"/>
                  </a:solidFill>
                </a:endParaRPr>
              </a:p>
            </p:txBody>
          </p:sp>
        </mc:Choice>
        <mc:Fallback xmlns="">
          <p:sp>
            <p:nvSpPr>
              <p:cNvPr id="22" name="TextBox 7">
                <a:extLst>
                  <a:ext uri="{FF2B5EF4-FFF2-40B4-BE49-F238E27FC236}">
                    <a16:creationId xmlns:a16="http://schemas.microsoft.com/office/drawing/2014/main" id="{F624ED5F-D0C5-45BC-9F2D-011273DC8A89}"/>
                  </a:ext>
                </a:extLst>
              </p:cNvPr>
              <p:cNvSpPr txBox="1">
                <a:spLocks noRot="1" noChangeAspect="1" noMove="1" noResize="1" noEditPoints="1" noAdjustHandles="1" noChangeArrowheads="1" noChangeShapeType="1" noTextEdit="1"/>
              </p:cNvSpPr>
              <p:nvPr/>
            </p:nvSpPr>
            <p:spPr bwMode="auto">
              <a:xfrm>
                <a:off x="6346965" y="6378137"/>
                <a:ext cx="1773936" cy="369332"/>
              </a:xfrm>
              <a:prstGeom prst="rect">
                <a:avLst/>
              </a:prstGeom>
              <a:blipFill>
                <a:blip r:embed="rId8"/>
                <a:stretch>
                  <a:fillRect l="-2857" t="-3333" b="-23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80283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5C238434-E3E9-4720-A6E0-21CCD67D8224}"/>
              </a:ext>
            </a:extLst>
          </p:cNvPr>
          <p:cNvSpPr txBox="1">
            <a:spLocks noChangeArrowheads="1"/>
          </p:cNvSpPr>
          <p:nvPr/>
        </p:nvSpPr>
        <p:spPr bwMode="auto">
          <a:xfrm>
            <a:off x="373437" y="1789939"/>
            <a:ext cx="11250291"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lnSpc>
                <a:spcPct val="90000"/>
              </a:lnSpc>
              <a:buClr>
                <a:schemeClr val="tx1"/>
              </a:buClr>
              <a:buFont typeface="Arial" panose="020B0604020202020204" pitchFamily="34" charset="0"/>
              <a:buChar char="•"/>
              <a:defRPr/>
            </a:pPr>
            <a:r>
              <a:rPr lang="en-US" sz="2400" dirty="0">
                <a:solidFill>
                  <a:schemeClr val="tx1"/>
                </a:solidFill>
                <a:latin typeface="Arial" panose="020B0604020202020204" pitchFamily="34" charset="0"/>
                <a:cs typeface="Arial" panose="020B0604020202020204" pitchFamily="34" charset="0"/>
              </a:rPr>
              <a:t>Recalling </a:t>
            </a:r>
            <a:r>
              <a:rPr lang="en-US" sz="2400" dirty="0" err="1">
                <a:solidFill>
                  <a:schemeClr val="tx1"/>
                </a:solidFill>
                <a:latin typeface="Arial" panose="020B0604020202020204" pitchFamily="34" charset="0"/>
                <a:cs typeface="Arial" panose="020B0604020202020204" pitchFamily="34" charset="0"/>
              </a:rPr>
              <a:t>Taken’s</a:t>
            </a:r>
            <a:r>
              <a:rPr lang="en-US" sz="2400" dirty="0">
                <a:solidFill>
                  <a:schemeClr val="tx1"/>
                </a:solidFill>
                <a:latin typeface="Arial" panose="020B0604020202020204" pitchFamily="34" charset="0"/>
                <a:cs typeface="Arial" panose="020B0604020202020204" pitchFamily="34" charset="0"/>
              </a:rPr>
              <a:t> embedding theorem, the properties of the projection to the subspace is controlled by the bottleneck layer size, i.e. if it is too small, it can not represent the multi dimensional input data without folding. How will this affect the dynamics of learning in the Information Plane?</a:t>
            </a:r>
          </a:p>
          <a:p>
            <a:pPr>
              <a:lnSpc>
                <a:spcPct val="90000"/>
              </a:lnSpc>
              <a:buClr>
                <a:schemeClr val="tx1"/>
              </a:buClr>
              <a:buFont typeface="Arial" panose="020B0604020202020204" pitchFamily="34" charset="0"/>
              <a:buChar char="•"/>
              <a:defRPr/>
            </a:pPr>
            <a:r>
              <a:rPr lang="en-US" sz="2400" u="sng" dirty="0">
                <a:solidFill>
                  <a:schemeClr val="tx1"/>
                </a:solidFill>
                <a:latin typeface="Arial" panose="020B0604020202020204" pitchFamily="34" charset="0"/>
                <a:cs typeface="Arial" panose="020B0604020202020204" pitchFamily="34" charset="0"/>
              </a:rPr>
              <a:t>Hypothesis III</a:t>
            </a:r>
            <a:r>
              <a:rPr lang="en-US" sz="2400" dirty="0">
                <a:solidFill>
                  <a:schemeClr val="tx1"/>
                </a:solidFill>
                <a:latin typeface="Arial" panose="020B0604020202020204" pitchFamily="34" charset="0"/>
                <a:cs typeface="Arial" panose="020B0604020202020204" pitchFamily="34" charset="0"/>
              </a:rPr>
              <a:t>: We expect the existence of a a bifurcation point  (different behavior) in the Information Plane across different sizes of the bottleneck layer. </a:t>
            </a:r>
          </a:p>
          <a:p>
            <a:pPr>
              <a:lnSpc>
                <a:spcPct val="90000"/>
              </a:lnSpc>
              <a:buClr>
                <a:schemeClr val="tx1"/>
              </a:buClr>
              <a:buFont typeface="Arial" panose="020B0604020202020204" pitchFamily="34" charset="0"/>
              <a:buChar char="•"/>
              <a:defRPr/>
            </a:pPr>
            <a:endParaRPr lang="en-US" altLang="en-US" sz="2400" dirty="0">
              <a:solidFill>
                <a:schemeClr val="tx1"/>
              </a:solidFill>
              <a:latin typeface="Arial" panose="020B0604020202020204" pitchFamily="34" charset="0"/>
              <a:cs typeface="Arial" panose="020B0604020202020204" pitchFamily="34" charset="0"/>
            </a:endParaRPr>
          </a:p>
          <a:p>
            <a:pPr eaLnBrk="1" hangingPunct="1">
              <a:lnSpc>
                <a:spcPct val="90000"/>
              </a:lnSpc>
            </a:pPr>
            <a:endParaRPr lang="en-US" altLang="en-US" sz="1200" dirty="0">
              <a:ea typeface="MS PGothic" panose="020B0600070205080204" pitchFamily="34" charset="-128"/>
            </a:endParaRPr>
          </a:p>
        </p:txBody>
      </p:sp>
      <p:sp>
        <p:nvSpPr>
          <p:cNvPr id="10" name="Rectangle 2">
            <a:extLst>
              <a:ext uri="{FF2B5EF4-FFF2-40B4-BE49-F238E27FC236}">
                <a16:creationId xmlns:a16="http://schemas.microsoft.com/office/drawing/2014/main" id="{24DA71CA-5A45-4DDA-8568-C28FDB1FC4FC}"/>
              </a:ext>
            </a:extLst>
          </p:cNvPr>
          <p:cNvSpPr txBox="1">
            <a:spLocks noChangeArrowheads="1"/>
          </p:cNvSpPr>
          <p:nvPr/>
        </p:nvSpPr>
        <p:spPr>
          <a:xfrm>
            <a:off x="0" y="365130"/>
            <a:ext cx="121920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-SAE</a:t>
            </a:r>
            <a:endParaRPr lang="zh-CN" altLang="en-US" dirty="0">
              <a:ea typeface="SimSun" panose="02010600030101010101" pitchFamily="2" charset="-122"/>
            </a:endParaRPr>
          </a:p>
        </p:txBody>
      </p:sp>
      <p:cxnSp>
        <p:nvCxnSpPr>
          <p:cNvPr id="4" name="直接箭头连接符 4">
            <a:extLst>
              <a:ext uri="{FF2B5EF4-FFF2-40B4-BE49-F238E27FC236}">
                <a16:creationId xmlns:a16="http://schemas.microsoft.com/office/drawing/2014/main" id="{0E78B498-5C21-4426-A601-2D132544444D}"/>
              </a:ext>
            </a:extLst>
          </p:cNvPr>
          <p:cNvCxnSpPr>
            <a:cxnSpLocks/>
          </p:cNvCxnSpPr>
          <p:nvPr/>
        </p:nvCxnSpPr>
        <p:spPr>
          <a:xfrm flipV="1">
            <a:off x="7717618" y="6430749"/>
            <a:ext cx="2524124" cy="1143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5">
            <a:extLst>
              <a:ext uri="{FF2B5EF4-FFF2-40B4-BE49-F238E27FC236}">
                <a16:creationId xmlns:a16="http://schemas.microsoft.com/office/drawing/2014/main" id="{4A564E5B-852E-4FA4-9BB1-27F6161322BE}"/>
              </a:ext>
            </a:extLst>
          </p:cNvPr>
          <p:cNvCxnSpPr>
            <a:cxnSpLocks/>
          </p:cNvCxnSpPr>
          <p:nvPr/>
        </p:nvCxnSpPr>
        <p:spPr>
          <a:xfrm flipV="1">
            <a:off x="7717618" y="4510981"/>
            <a:ext cx="0" cy="19537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任意多边形 11">
            <a:extLst>
              <a:ext uri="{FF2B5EF4-FFF2-40B4-BE49-F238E27FC236}">
                <a16:creationId xmlns:a16="http://schemas.microsoft.com/office/drawing/2014/main" id="{4F21ACF4-4B5C-4EC7-A278-010FCF499C7E}"/>
              </a:ext>
            </a:extLst>
          </p:cNvPr>
          <p:cNvSpPr/>
          <p:nvPr/>
        </p:nvSpPr>
        <p:spPr>
          <a:xfrm>
            <a:off x="8452718" y="4787253"/>
            <a:ext cx="1317969" cy="1289446"/>
          </a:xfrm>
          <a:custGeom>
            <a:avLst/>
            <a:gdLst>
              <a:gd name="connisteX0" fmla="*/ 0 w 1903154"/>
              <a:gd name="connsiteY0" fmla="*/ 1921112 h 1921112"/>
              <a:gd name="connisteX1" fmla="*/ 551180 w 1903154"/>
              <a:gd name="connsiteY1" fmla="*/ 1502012 h 1921112"/>
              <a:gd name="connisteX2" fmla="*/ 1480820 w 1903154"/>
              <a:gd name="connsiteY2" fmla="*/ 940672 h 1921112"/>
              <a:gd name="connisteX3" fmla="*/ 1899285 w 1903154"/>
              <a:gd name="connsiteY3" fmla="*/ 154542 h 1921112"/>
              <a:gd name="connisteX4" fmla="*/ 1316990 w 1903154"/>
              <a:gd name="connsiteY4" fmla="*/ 11667 h 1921112"/>
              <a:gd name="connisteX5" fmla="*/ 949325 w 1903154"/>
              <a:gd name="connsiteY5" fmla="*/ 235822 h 192111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903155" h="1921113">
                <a:moveTo>
                  <a:pt x="0" y="1921113"/>
                </a:moveTo>
                <a:cubicBezTo>
                  <a:pt x="91440" y="1848723"/>
                  <a:pt x="255270" y="1698228"/>
                  <a:pt x="551180" y="1502013"/>
                </a:cubicBezTo>
                <a:cubicBezTo>
                  <a:pt x="847090" y="1305798"/>
                  <a:pt x="1210945" y="1209913"/>
                  <a:pt x="1480820" y="940673"/>
                </a:cubicBezTo>
                <a:cubicBezTo>
                  <a:pt x="1750695" y="671433"/>
                  <a:pt x="1932305" y="340598"/>
                  <a:pt x="1899285" y="154543"/>
                </a:cubicBezTo>
                <a:cubicBezTo>
                  <a:pt x="1866265" y="-31512"/>
                  <a:pt x="1506855" y="-4842"/>
                  <a:pt x="1316990" y="11668"/>
                </a:cubicBezTo>
                <a:cubicBezTo>
                  <a:pt x="1127125" y="28178"/>
                  <a:pt x="1010920" y="188198"/>
                  <a:pt x="949325" y="235823"/>
                </a:cubicBezTo>
              </a:path>
            </a:pathLst>
          </a:custGeom>
          <a:noFill/>
          <a:ln w="127000">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13">
            <a:extLst>
              <a:ext uri="{FF2B5EF4-FFF2-40B4-BE49-F238E27FC236}">
                <a16:creationId xmlns:a16="http://schemas.microsoft.com/office/drawing/2014/main" id="{1B79FC10-E2B6-43AF-BE48-C96AFE5B2080}"/>
              </a:ext>
            </a:extLst>
          </p:cNvPr>
          <p:cNvSpPr/>
          <p:nvPr/>
        </p:nvSpPr>
        <p:spPr>
          <a:xfrm>
            <a:off x="8067558" y="5093574"/>
            <a:ext cx="1065818" cy="1122276"/>
          </a:xfrm>
          <a:custGeom>
            <a:avLst/>
            <a:gdLst>
              <a:gd name="connisteX0" fmla="*/ 0 w 1298107"/>
              <a:gd name="connsiteY0" fmla="*/ 1348775 h 1348775"/>
              <a:gd name="connisteX1" fmla="*/ 377825 w 1298107"/>
              <a:gd name="connsiteY1" fmla="*/ 899195 h 1348775"/>
              <a:gd name="connisteX2" fmla="*/ 1245870 w 1298107"/>
              <a:gd name="connsiteY2" fmla="*/ 245780 h 1348775"/>
              <a:gd name="connisteX3" fmla="*/ 1092835 w 1298107"/>
              <a:gd name="connsiteY3" fmla="*/ 670 h 1348775"/>
              <a:gd name="connisteX4" fmla="*/ 684530 w 1298107"/>
              <a:gd name="connsiteY4" fmla="*/ 184820 h 134877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1298107" h="1348775">
                <a:moveTo>
                  <a:pt x="0" y="1348775"/>
                </a:moveTo>
                <a:cubicBezTo>
                  <a:pt x="58420" y="1271940"/>
                  <a:pt x="128905" y="1119540"/>
                  <a:pt x="377825" y="899195"/>
                </a:cubicBezTo>
                <a:cubicBezTo>
                  <a:pt x="626745" y="678850"/>
                  <a:pt x="1102995" y="425485"/>
                  <a:pt x="1245870" y="245780"/>
                </a:cubicBezTo>
                <a:cubicBezTo>
                  <a:pt x="1388745" y="66075"/>
                  <a:pt x="1205230" y="12735"/>
                  <a:pt x="1092835" y="670"/>
                </a:cubicBezTo>
                <a:cubicBezTo>
                  <a:pt x="980440" y="-11395"/>
                  <a:pt x="763270" y="142910"/>
                  <a:pt x="684530" y="184820"/>
                </a:cubicBezTo>
              </a:path>
            </a:pathLst>
          </a:custGeom>
          <a:noFill/>
          <a:ln w="127000">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5">
            <a:extLst>
              <a:ext uri="{FF2B5EF4-FFF2-40B4-BE49-F238E27FC236}">
                <a16:creationId xmlns:a16="http://schemas.microsoft.com/office/drawing/2014/main" id="{EE9D77F5-0322-4191-9439-CF6145A6317F}"/>
              </a:ext>
            </a:extLst>
          </p:cNvPr>
          <p:cNvCxnSpPr>
            <a:cxnSpLocks/>
          </p:cNvCxnSpPr>
          <p:nvPr/>
        </p:nvCxnSpPr>
        <p:spPr>
          <a:xfrm flipV="1">
            <a:off x="3005595" y="4483549"/>
            <a:ext cx="0" cy="195371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4">
            <a:extLst>
              <a:ext uri="{FF2B5EF4-FFF2-40B4-BE49-F238E27FC236}">
                <a16:creationId xmlns:a16="http://schemas.microsoft.com/office/drawing/2014/main" id="{1C2EB28F-0F7F-4853-A317-634225678682}"/>
              </a:ext>
            </a:extLst>
          </p:cNvPr>
          <p:cNvCxnSpPr>
            <a:cxnSpLocks/>
          </p:cNvCxnSpPr>
          <p:nvPr/>
        </p:nvCxnSpPr>
        <p:spPr>
          <a:xfrm flipV="1">
            <a:off x="3005595" y="6416363"/>
            <a:ext cx="2524124" cy="1143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任意多边形 5">
            <a:extLst>
              <a:ext uri="{FF2B5EF4-FFF2-40B4-BE49-F238E27FC236}">
                <a16:creationId xmlns:a16="http://schemas.microsoft.com/office/drawing/2014/main" id="{E208B114-DC49-41DF-81FD-7B37843B0ACB}"/>
              </a:ext>
            </a:extLst>
          </p:cNvPr>
          <p:cNvSpPr/>
          <p:nvPr/>
        </p:nvSpPr>
        <p:spPr>
          <a:xfrm rot="238629">
            <a:off x="3691731" y="4633757"/>
            <a:ext cx="1039515" cy="1381125"/>
          </a:xfrm>
          <a:custGeom>
            <a:avLst/>
            <a:gdLst>
              <a:gd name="connisteX0" fmla="*/ 0 w 1817370"/>
              <a:gd name="connsiteY0" fmla="*/ 1817619 h 1817619"/>
              <a:gd name="connisteX1" fmla="*/ 428625 w 1817370"/>
              <a:gd name="connsiteY1" fmla="*/ 1419474 h 1817619"/>
              <a:gd name="connisteX2" fmla="*/ 939165 w 1817370"/>
              <a:gd name="connsiteY2" fmla="*/ 949574 h 1817619"/>
              <a:gd name="connisteX3" fmla="*/ 1429385 w 1817370"/>
              <a:gd name="connsiteY3" fmla="*/ 346959 h 1817619"/>
              <a:gd name="connisteX4" fmla="*/ 1735455 w 1817370"/>
              <a:gd name="connsiteY4" fmla="*/ 51049 h 1817619"/>
              <a:gd name="connisteX5" fmla="*/ 1817370 w 1817370"/>
              <a:gd name="connsiteY5" fmla="*/ 249 h 181761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1817370" h="1817619">
                <a:moveTo>
                  <a:pt x="0" y="1817619"/>
                </a:moveTo>
                <a:cubicBezTo>
                  <a:pt x="75565" y="1747134"/>
                  <a:pt x="240665" y="1592829"/>
                  <a:pt x="428625" y="1419474"/>
                </a:cubicBezTo>
                <a:cubicBezTo>
                  <a:pt x="616585" y="1246119"/>
                  <a:pt x="739140" y="1164204"/>
                  <a:pt x="939165" y="949574"/>
                </a:cubicBezTo>
                <a:cubicBezTo>
                  <a:pt x="1139190" y="734944"/>
                  <a:pt x="1270000" y="526664"/>
                  <a:pt x="1429385" y="346959"/>
                </a:cubicBezTo>
                <a:cubicBezTo>
                  <a:pt x="1588770" y="167254"/>
                  <a:pt x="1657985" y="120264"/>
                  <a:pt x="1735455" y="51049"/>
                </a:cubicBezTo>
                <a:cubicBezTo>
                  <a:pt x="1812925" y="-18166"/>
                  <a:pt x="1807210" y="4694"/>
                  <a:pt x="1817370" y="249"/>
                </a:cubicBezTo>
              </a:path>
            </a:pathLst>
          </a:custGeom>
          <a:noFill/>
          <a:ln w="127000">
            <a:gradFill>
              <a:gsLst>
                <a:gs pos="0">
                  <a:srgbClr val="FF0000"/>
                </a:gs>
                <a:gs pos="72000">
                  <a:schemeClr val="accent1">
                    <a:lumMod val="45000"/>
                    <a:lumOff val="55000"/>
                  </a:schemeClr>
                </a:gs>
                <a:gs pos="83000">
                  <a:schemeClr val="accent1">
                    <a:lumMod val="45000"/>
                    <a:lumOff val="55000"/>
                  </a:schemeClr>
                </a:gs>
                <a:gs pos="100000">
                  <a:schemeClr val="bg1"/>
                </a:gs>
              </a:gsLst>
              <a:lin ang="66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6">
            <a:extLst>
              <a:ext uri="{FF2B5EF4-FFF2-40B4-BE49-F238E27FC236}">
                <a16:creationId xmlns:a16="http://schemas.microsoft.com/office/drawing/2014/main" id="{BF15BD65-E136-4EC9-A225-39FCF2419CF7}"/>
              </a:ext>
            </a:extLst>
          </p:cNvPr>
          <p:cNvSpPr/>
          <p:nvPr/>
        </p:nvSpPr>
        <p:spPr>
          <a:xfrm>
            <a:off x="3326750" y="5017752"/>
            <a:ext cx="869514" cy="1173230"/>
          </a:xfrm>
          <a:custGeom>
            <a:avLst/>
            <a:gdLst>
              <a:gd name="connisteX0" fmla="*/ 0 w 1470025"/>
              <a:gd name="connsiteY0" fmla="*/ 1490980 h 1490980"/>
              <a:gd name="connisteX1" fmla="*/ 489585 w 1470025"/>
              <a:gd name="connsiteY1" fmla="*/ 970280 h 1490980"/>
              <a:gd name="connisteX2" fmla="*/ 1021080 w 1470025"/>
              <a:gd name="connsiteY2" fmla="*/ 510540 h 1490980"/>
              <a:gd name="connisteX3" fmla="*/ 1470025 w 1470025"/>
              <a:gd name="connsiteY3" fmla="*/ 0 h 1490980"/>
            </a:gdLst>
            <a:ahLst/>
            <a:cxnLst>
              <a:cxn ang="0">
                <a:pos x="connisteX0" y="connsiteY0"/>
              </a:cxn>
              <a:cxn ang="0">
                <a:pos x="connisteX1" y="connsiteY1"/>
              </a:cxn>
              <a:cxn ang="0">
                <a:pos x="connisteX2" y="connsiteY2"/>
              </a:cxn>
              <a:cxn ang="0">
                <a:pos x="connisteX3" y="connsiteY3"/>
              </a:cxn>
            </a:cxnLst>
            <a:rect l="l" t="t" r="r" b="b"/>
            <a:pathLst>
              <a:path w="1470025" h="1490980">
                <a:moveTo>
                  <a:pt x="0" y="1490980"/>
                </a:moveTo>
                <a:cubicBezTo>
                  <a:pt x="86995" y="1395730"/>
                  <a:pt x="285115" y="1166495"/>
                  <a:pt x="489585" y="970280"/>
                </a:cubicBezTo>
                <a:cubicBezTo>
                  <a:pt x="694055" y="774065"/>
                  <a:pt x="824865" y="704850"/>
                  <a:pt x="1021080" y="510540"/>
                </a:cubicBezTo>
                <a:cubicBezTo>
                  <a:pt x="1217295" y="316230"/>
                  <a:pt x="1390650" y="92710"/>
                  <a:pt x="1470025" y="0"/>
                </a:cubicBezTo>
              </a:path>
            </a:pathLst>
          </a:custGeom>
          <a:noFill/>
          <a:ln w="127000">
            <a:gradFill>
              <a:gsLst>
                <a:gs pos="0">
                  <a:srgbClr val="FF00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E496FE11-F366-4F7C-868B-43E72B7FB457}"/>
              </a:ext>
            </a:extLst>
          </p:cNvPr>
          <p:cNvSpPr txBox="1"/>
          <p:nvPr/>
        </p:nvSpPr>
        <p:spPr>
          <a:xfrm>
            <a:off x="3061202" y="6455718"/>
            <a:ext cx="2270124" cy="369332"/>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Pattern I (Imaginary)</a:t>
            </a:r>
          </a:p>
        </p:txBody>
      </p:sp>
      <p:sp>
        <p:nvSpPr>
          <p:cNvPr id="17" name="TextBox 16">
            <a:extLst>
              <a:ext uri="{FF2B5EF4-FFF2-40B4-BE49-F238E27FC236}">
                <a16:creationId xmlns:a16="http://schemas.microsoft.com/office/drawing/2014/main" id="{4D4923CB-2C23-4BE7-8F6E-FFD681E6D135}"/>
              </a:ext>
            </a:extLst>
          </p:cNvPr>
          <p:cNvSpPr txBox="1"/>
          <p:nvPr/>
        </p:nvSpPr>
        <p:spPr>
          <a:xfrm>
            <a:off x="7886476" y="6450303"/>
            <a:ext cx="2270117" cy="369332"/>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Pattern II (Imaginary)</a:t>
            </a:r>
          </a:p>
        </p:txBody>
      </p:sp>
      <p:sp>
        <p:nvSpPr>
          <p:cNvPr id="2" name="TextBox 1">
            <a:extLst>
              <a:ext uri="{FF2B5EF4-FFF2-40B4-BE49-F238E27FC236}">
                <a16:creationId xmlns:a16="http://schemas.microsoft.com/office/drawing/2014/main" id="{15C0E525-0A7B-4097-9387-E8801F66FBA9}"/>
              </a:ext>
            </a:extLst>
          </p:cNvPr>
          <p:cNvSpPr txBox="1"/>
          <p:nvPr/>
        </p:nvSpPr>
        <p:spPr>
          <a:xfrm>
            <a:off x="5144224" y="4243406"/>
            <a:ext cx="2178448" cy="646331"/>
          </a:xfrm>
          <a:prstGeom prst="rect">
            <a:avLst/>
          </a:prstGeom>
          <a:noFill/>
        </p:spPr>
        <p:txBody>
          <a:bodyPr wrap="square" rtlCol="0">
            <a:spAutoFit/>
          </a:bodyPr>
          <a:lstStyle/>
          <a:p>
            <a:pPr algn="ctr"/>
            <a:r>
              <a:rPr lang="en-US" dirty="0">
                <a:solidFill>
                  <a:srgbClr val="0000FF"/>
                </a:solidFill>
                <a:latin typeface="Times" panose="02020603050405020304" pitchFamily="18" charset="0"/>
                <a:cs typeface="Times" panose="02020603050405020304" pitchFamily="18" charset="0"/>
              </a:rPr>
              <a:t>different bottleneck layer size</a:t>
            </a:r>
          </a:p>
        </p:txBody>
      </p:sp>
      <p:cxnSp>
        <p:nvCxnSpPr>
          <p:cNvPr id="6" name="Straight Arrow Connector 5">
            <a:extLst>
              <a:ext uri="{FF2B5EF4-FFF2-40B4-BE49-F238E27FC236}">
                <a16:creationId xmlns:a16="http://schemas.microsoft.com/office/drawing/2014/main" id="{5E77B328-B197-4CEB-AA10-00A0B41B1125}"/>
              </a:ext>
            </a:extLst>
          </p:cNvPr>
          <p:cNvCxnSpPr/>
          <p:nvPr/>
        </p:nvCxnSpPr>
        <p:spPr>
          <a:xfrm flipH="1">
            <a:off x="4777890" y="4787254"/>
            <a:ext cx="979782" cy="306321"/>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4733D5-93C0-47D9-9000-AC6AFC5BB612}"/>
              </a:ext>
            </a:extLst>
          </p:cNvPr>
          <p:cNvCxnSpPr>
            <a:cxnSpLocks/>
          </p:cNvCxnSpPr>
          <p:nvPr/>
        </p:nvCxnSpPr>
        <p:spPr>
          <a:xfrm>
            <a:off x="6737837" y="4787253"/>
            <a:ext cx="1714881" cy="327864"/>
          </a:xfrm>
          <a:prstGeom prst="straightConnector1">
            <a:avLst/>
          </a:prstGeom>
          <a:ln w="28575">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964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
            <a:extLst>
              <a:ext uri="{FF2B5EF4-FFF2-40B4-BE49-F238E27FC236}">
                <a16:creationId xmlns:a16="http://schemas.microsoft.com/office/drawing/2014/main" id="{E23FB45F-095B-498A-8381-5A6839AE71A9}"/>
              </a:ext>
            </a:extLst>
          </p:cNvPr>
          <p:cNvPicPr>
            <a:picLocks noChangeAspect="1"/>
          </p:cNvPicPr>
          <p:nvPr/>
        </p:nvPicPr>
        <p:blipFill>
          <a:blip r:embed="rId2">
            <a:extLst>
              <a:ext uri="{28A0092B-C50C-407E-A947-70E740481C1C}">
                <a14:useLocalDpi xmlns:a14="http://schemas.microsoft.com/office/drawing/2010/main" val="0"/>
              </a:ext>
            </a:extLst>
          </a:blip>
          <a:srcRect r="23074" b="18475"/>
          <a:stretch>
            <a:fillRect/>
          </a:stretch>
        </p:blipFill>
        <p:spPr bwMode="auto">
          <a:xfrm>
            <a:off x="1441343" y="1577037"/>
            <a:ext cx="3177798" cy="251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a:extLst>
              <a:ext uri="{FF2B5EF4-FFF2-40B4-BE49-F238E27FC236}">
                <a16:creationId xmlns:a16="http://schemas.microsoft.com/office/drawing/2014/main" id="{F1051A7F-8B7B-4175-A08A-46CC24141F7D}"/>
              </a:ext>
            </a:extLst>
          </p:cNvPr>
          <p:cNvPicPr>
            <a:picLocks noChangeAspect="1"/>
          </p:cNvPicPr>
          <p:nvPr/>
        </p:nvPicPr>
        <p:blipFill>
          <a:blip r:embed="rId3">
            <a:extLst>
              <a:ext uri="{28A0092B-C50C-407E-A947-70E740481C1C}">
                <a14:useLocalDpi xmlns:a14="http://schemas.microsoft.com/office/drawing/2010/main" val="0"/>
              </a:ext>
            </a:extLst>
          </a:blip>
          <a:srcRect r="23836" b="17462"/>
          <a:stretch>
            <a:fillRect/>
          </a:stretch>
        </p:blipFill>
        <p:spPr bwMode="auto">
          <a:xfrm>
            <a:off x="4708761" y="1603534"/>
            <a:ext cx="3038739" cy="2475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a:extLst>
              <a:ext uri="{FF2B5EF4-FFF2-40B4-BE49-F238E27FC236}">
                <a16:creationId xmlns:a16="http://schemas.microsoft.com/office/drawing/2014/main" id="{380BEA1B-86DD-4941-A7F2-5A41F59214C6}"/>
              </a:ext>
            </a:extLst>
          </p:cNvPr>
          <p:cNvSpPr txBox="1">
            <a:spLocks noChangeArrowheads="1"/>
          </p:cNvSpPr>
          <p:nvPr/>
        </p:nvSpPr>
        <p:spPr bwMode="auto">
          <a:xfrm>
            <a:off x="1441343" y="1009642"/>
            <a:ext cx="78867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ea typeface="SimSun" panose="02010600030101010101" pitchFamily="2" charset="-122"/>
              </a:rPr>
              <a:t>Empirical Validation of Hypothesis III in SAEs</a:t>
            </a:r>
          </a:p>
        </p:txBody>
      </p:sp>
      <p:sp>
        <p:nvSpPr>
          <p:cNvPr id="12" name="Rectangle 2">
            <a:extLst>
              <a:ext uri="{FF2B5EF4-FFF2-40B4-BE49-F238E27FC236}">
                <a16:creationId xmlns:a16="http://schemas.microsoft.com/office/drawing/2014/main" id="{4AE77266-336F-4901-8B8F-D731CE9D658E}"/>
              </a:ext>
            </a:extLst>
          </p:cNvPr>
          <p:cNvSpPr txBox="1">
            <a:spLocks noChangeArrowheads="1"/>
          </p:cNvSpPr>
          <p:nvPr/>
        </p:nvSpPr>
        <p:spPr>
          <a:xfrm>
            <a:off x="0" y="14887"/>
            <a:ext cx="121920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SAE</a:t>
            </a:r>
            <a:endParaRPr lang="zh-CN" altLang="en-US" dirty="0">
              <a:ea typeface="SimSun" panose="02010600030101010101" pitchFamily="2" charset="-122"/>
            </a:endParaRPr>
          </a:p>
        </p:txBody>
      </p:sp>
      <p:sp>
        <p:nvSpPr>
          <p:cNvPr id="11" name="文本框 11">
            <a:extLst>
              <a:ext uri="{FF2B5EF4-FFF2-40B4-BE49-F238E27FC236}">
                <a16:creationId xmlns:a16="http://schemas.microsoft.com/office/drawing/2014/main" id="{06EE17AB-55AC-45D0-87A7-DC990CE9483D}"/>
              </a:ext>
            </a:extLst>
          </p:cNvPr>
          <p:cNvSpPr txBox="1">
            <a:spLocks noChangeArrowheads="1"/>
          </p:cNvSpPr>
          <p:nvPr/>
        </p:nvSpPr>
        <p:spPr bwMode="auto">
          <a:xfrm>
            <a:off x="2650632" y="1435691"/>
            <a:ext cx="10775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zh-CN" sz="1800" b="1" i="1" dirty="0">
                <a:solidFill>
                  <a:srgbClr val="0000FF"/>
                </a:solidFill>
                <a:ea typeface="SimSun" panose="02010600030101010101" pitchFamily="2" charset="-122"/>
              </a:rPr>
              <a:t>K</a:t>
            </a:r>
            <a:r>
              <a:rPr lang="en-US" altLang="zh-CN" sz="1800" b="1" dirty="0">
                <a:solidFill>
                  <a:srgbClr val="0000FF"/>
                </a:solidFill>
                <a:ea typeface="SimSun" panose="02010600030101010101" pitchFamily="2" charset="-122"/>
              </a:rPr>
              <a:t>=2</a:t>
            </a:r>
          </a:p>
        </p:txBody>
      </p:sp>
      <p:sp>
        <p:nvSpPr>
          <p:cNvPr id="13" name="文本框 12">
            <a:extLst>
              <a:ext uri="{FF2B5EF4-FFF2-40B4-BE49-F238E27FC236}">
                <a16:creationId xmlns:a16="http://schemas.microsoft.com/office/drawing/2014/main" id="{348FB329-8E97-4E54-B4DC-92945070F26A}"/>
              </a:ext>
            </a:extLst>
          </p:cNvPr>
          <p:cNvSpPr txBox="1">
            <a:spLocks noChangeArrowheads="1"/>
          </p:cNvSpPr>
          <p:nvPr/>
        </p:nvSpPr>
        <p:spPr bwMode="auto">
          <a:xfrm>
            <a:off x="5689371" y="1426014"/>
            <a:ext cx="10775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zh-CN" sz="1800" b="1" i="1" dirty="0">
                <a:solidFill>
                  <a:srgbClr val="0000FF"/>
                </a:solidFill>
                <a:ea typeface="SimSun" panose="02010600030101010101" pitchFamily="2" charset="-122"/>
              </a:rPr>
              <a:t>K</a:t>
            </a:r>
            <a:r>
              <a:rPr lang="en-US" altLang="zh-CN" sz="1800" b="1" dirty="0">
                <a:solidFill>
                  <a:srgbClr val="0000FF"/>
                </a:solidFill>
                <a:ea typeface="SimSun" panose="02010600030101010101" pitchFamily="2" charset="-122"/>
              </a:rPr>
              <a:t>=11</a:t>
            </a:r>
          </a:p>
        </p:txBody>
      </p:sp>
      <p:sp>
        <p:nvSpPr>
          <p:cNvPr id="14" name="文本框 13">
            <a:extLst>
              <a:ext uri="{FF2B5EF4-FFF2-40B4-BE49-F238E27FC236}">
                <a16:creationId xmlns:a16="http://schemas.microsoft.com/office/drawing/2014/main" id="{2F794FDB-3FC6-4E17-970A-30DB608A0B42}"/>
              </a:ext>
            </a:extLst>
          </p:cNvPr>
          <p:cNvSpPr txBox="1">
            <a:spLocks noChangeArrowheads="1"/>
          </p:cNvSpPr>
          <p:nvPr/>
        </p:nvSpPr>
        <p:spPr bwMode="auto">
          <a:xfrm>
            <a:off x="2612692" y="6523333"/>
            <a:ext cx="10775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zh-CN" sz="1800" b="1" i="1" dirty="0">
                <a:solidFill>
                  <a:srgbClr val="0000FF"/>
                </a:solidFill>
                <a:ea typeface="SimSun" panose="02010600030101010101" pitchFamily="2" charset="-122"/>
              </a:rPr>
              <a:t>K</a:t>
            </a:r>
            <a:r>
              <a:rPr lang="en-US" altLang="zh-CN" sz="1800" b="1" dirty="0">
                <a:solidFill>
                  <a:srgbClr val="0000FF"/>
                </a:solidFill>
                <a:ea typeface="SimSun" panose="02010600030101010101" pitchFamily="2" charset="-122"/>
              </a:rPr>
              <a:t>=15</a:t>
            </a:r>
          </a:p>
        </p:txBody>
      </p:sp>
      <p:sp>
        <p:nvSpPr>
          <p:cNvPr id="15" name="文本框 14">
            <a:extLst>
              <a:ext uri="{FF2B5EF4-FFF2-40B4-BE49-F238E27FC236}">
                <a16:creationId xmlns:a16="http://schemas.microsoft.com/office/drawing/2014/main" id="{CD66EC57-60AD-4C5C-AD4C-F0C88EAC5677}"/>
              </a:ext>
            </a:extLst>
          </p:cNvPr>
          <p:cNvSpPr txBox="1">
            <a:spLocks noChangeArrowheads="1"/>
          </p:cNvSpPr>
          <p:nvPr/>
        </p:nvSpPr>
        <p:spPr bwMode="auto">
          <a:xfrm>
            <a:off x="5918441" y="6552020"/>
            <a:ext cx="10775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zh-CN" sz="1800" b="1" i="1" dirty="0">
                <a:solidFill>
                  <a:srgbClr val="0000FF"/>
                </a:solidFill>
                <a:ea typeface="SimSun" panose="02010600030101010101" pitchFamily="2" charset="-122"/>
              </a:rPr>
              <a:t>K</a:t>
            </a:r>
            <a:r>
              <a:rPr lang="en-US" altLang="zh-CN" sz="1800" b="1" dirty="0">
                <a:solidFill>
                  <a:srgbClr val="0000FF"/>
                </a:solidFill>
                <a:ea typeface="SimSun" panose="02010600030101010101" pitchFamily="2" charset="-122"/>
              </a:rPr>
              <a:t>=36</a:t>
            </a:r>
          </a:p>
        </p:txBody>
      </p:sp>
      <p:pic>
        <p:nvPicPr>
          <p:cNvPr id="18" name="Picture 3">
            <a:extLst>
              <a:ext uri="{FF2B5EF4-FFF2-40B4-BE49-F238E27FC236}">
                <a16:creationId xmlns:a16="http://schemas.microsoft.com/office/drawing/2014/main" id="{64460A06-8E73-4A75-897C-65B6554A3C47}"/>
              </a:ext>
            </a:extLst>
          </p:cNvPr>
          <p:cNvPicPr>
            <a:picLocks noChangeAspect="1"/>
          </p:cNvPicPr>
          <p:nvPr/>
        </p:nvPicPr>
        <p:blipFill>
          <a:blip r:embed="rId4">
            <a:extLst>
              <a:ext uri="{28A0092B-C50C-407E-A947-70E740481C1C}">
                <a14:useLocalDpi xmlns:a14="http://schemas.microsoft.com/office/drawing/2010/main" val="0"/>
              </a:ext>
            </a:extLst>
          </a:blip>
          <a:srcRect r="22589" b="18851"/>
          <a:stretch>
            <a:fillRect/>
          </a:stretch>
        </p:blipFill>
        <p:spPr bwMode="auto">
          <a:xfrm>
            <a:off x="1441343" y="4082540"/>
            <a:ext cx="3137113" cy="245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a:extLst>
              <a:ext uri="{FF2B5EF4-FFF2-40B4-BE49-F238E27FC236}">
                <a16:creationId xmlns:a16="http://schemas.microsoft.com/office/drawing/2014/main" id="{E038125A-2805-42BB-AD69-F612F808B20E}"/>
              </a:ext>
            </a:extLst>
          </p:cNvPr>
          <p:cNvPicPr>
            <a:picLocks noChangeAspect="1"/>
          </p:cNvPicPr>
          <p:nvPr/>
        </p:nvPicPr>
        <p:blipFill>
          <a:blip r:embed="rId5">
            <a:extLst>
              <a:ext uri="{28A0092B-C50C-407E-A947-70E740481C1C}">
                <a14:useLocalDpi xmlns:a14="http://schemas.microsoft.com/office/drawing/2010/main" val="0"/>
              </a:ext>
            </a:extLst>
          </a:blip>
          <a:srcRect r="22849" b="18015"/>
          <a:stretch>
            <a:fillRect/>
          </a:stretch>
        </p:blipFill>
        <p:spPr bwMode="auto">
          <a:xfrm>
            <a:off x="4714794" y="4059812"/>
            <a:ext cx="3122326" cy="247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E1C13BC6-E47C-4D6B-9E64-9105014B435C}"/>
              </a:ext>
            </a:extLst>
          </p:cNvPr>
          <p:cNvSpPr txBox="1"/>
          <p:nvPr/>
        </p:nvSpPr>
        <p:spPr>
          <a:xfrm>
            <a:off x="8249800" y="2333796"/>
            <a:ext cx="3253943" cy="1200329"/>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The curves in Information Plane demonstrate distinct patterns which is controlled by the bottleneck layer size </a:t>
            </a:r>
            <a:r>
              <a:rPr lang="en-US" b="1" i="1" dirty="0">
                <a:solidFill>
                  <a:srgbClr val="0000FF"/>
                </a:solidFill>
                <a:latin typeface="Times" panose="02020603050405020304" pitchFamily="18" charset="0"/>
                <a:cs typeface="Times" panose="02020603050405020304" pitchFamily="18" charset="0"/>
              </a:rPr>
              <a:t>K</a:t>
            </a:r>
            <a:r>
              <a:rPr lang="en-US" dirty="0">
                <a:latin typeface="Times" panose="02020603050405020304" pitchFamily="18" charset="0"/>
                <a:cs typeface="Times" panose="02020603050405020304" pitchFamily="18" charset="0"/>
              </a:rPr>
              <a:t>.</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96DCB3D-8FC7-4243-99A7-C78F5EC1895C}"/>
                  </a:ext>
                </a:extLst>
              </p:cNvPr>
              <p:cNvSpPr txBox="1"/>
              <p:nvPr/>
            </p:nvSpPr>
            <p:spPr>
              <a:xfrm>
                <a:off x="8249800" y="4510055"/>
                <a:ext cx="3253943" cy="1754326"/>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By </a:t>
                </a:r>
                <a:r>
                  <a:rPr lang="en-US" dirty="0" err="1">
                    <a:latin typeface="Times" panose="02020603050405020304" pitchFamily="18" charset="0"/>
                    <a:cs typeface="Times" panose="02020603050405020304" pitchFamily="18" charset="0"/>
                  </a:rPr>
                  <a:t>Taken’s</a:t>
                </a:r>
                <a:r>
                  <a:rPr lang="en-US" dirty="0">
                    <a:latin typeface="Times" panose="02020603050405020304" pitchFamily="18" charset="0"/>
                    <a:cs typeface="Times" panose="02020603050405020304" pitchFamily="18" charset="0"/>
                  </a:rPr>
                  <a:t> Theorem, </a:t>
                </a:r>
                <a:r>
                  <a:rPr lang="en-US" b="1" i="1" dirty="0">
                    <a:solidFill>
                      <a:srgbClr val="0000FF"/>
                    </a:solidFill>
                    <a:latin typeface="Times" panose="02020603050405020304" pitchFamily="18" charset="0"/>
                    <a:cs typeface="Times" panose="02020603050405020304" pitchFamily="18" charset="0"/>
                  </a:rPr>
                  <a:t>K</a:t>
                </a:r>
                <a:r>
                  <a:rPr lang="en-US" dirty="0">
                    <a:latin typeface="Times" panose="02020603050405020304" pitchFamily="18" charset="0"/>
                    <a:cs typeface="Times" panose="02020603050405020304" pitchFamily="18" charset="0"/>
                  </a:rPr>
                  <a:t> should be a reliable estimator to the intrinsic dimensionality (ID) of training data. We estimate ID of MNIST </a:t>
                </a:r>
                <a14:m>
                  <m:oMath xmlns:m="http://schemas.openxmlformats.org/officeDocument/2006/math">
                    <m:d>
                      <m:dPr>
                        <m:begChr m:val="["/>
                        <m:endChr m:val="]"/>
                        <m:ctrlPr>
                          <a:rPr lang="en-US" i="1">
                            <a:latin typeface="Cambria Math" panose="02040503050406030204" pitchFamily="18" charset="0"/>
                            <a:cs typeface="Times" panose="02020603050405020304" pitchFamily="18" charset="0"/>
                          </a:rPr>
                        </m:ctrlPr>
                      </m:dPr>
                      <m:e>
                        <m:r>
                          <a:rPr lang="en-US" i="1">
                            <a:latin typeface="Cambria Math" panose="02040503050406030204" pitchFamily="18" charset="0"/>
                            <a:cs typeface="Times" panose="02020603050405020304" pitchFamily="18" charset="0"/>
                          </a:rPr>
                          <m:t>12,14</m:t>
                        </m:r>
                      </m:e>
                    </m:d>
                  </m:oMath>
                </a14:m>
                <a:r>
                  <a:rPr lang="en-US" dirty="0">
                    <a:latin typeface="Times" panose="02020603050405020304" pitchFamily="18" charset="0"/>
                    <a:cs typeface="Times" panose="02020603050405020304" pitchFamily="18" charset="0"/>
                  </a:rPr>
                  <a:t> (ground truth value is approximately 13).</a:t>
                </a:r>
              </a:p>
            </p:txBody>
          </p:sp>
        </mc:Choice>
        <mc:Fallback xmlns="">
          <p:sp>
            <p:nvSpPr>
              <p:cNvPr id="21" name="TextBox 20">
                <a:extLst>
                  <a:ext uri="{FF2B5EF4-FFF2-40B4-BE49-F238E27FC236}">
                    <a16:creationId xmlns:a16="http://schemas.microsoft.com/office/drawing/2014/main" id="{696DCB3D-8FC7-4243-99A7-C78F5EC1895C}"/>
                  </a:ext>
                </a:extLst>
              </p:cNvPr>
              <p:cNvSpPr txBox="1">
                <a:spLocks noRot="1" noChangeAspect="1" noMove="1" noResize="1" noEditPoints="1" noAdjustHandles="1" noChangeArrowheads="1" noChangeShapeType="1" noTextEdit="1"/>
              </p:cNvSpPr>
              <p:nvPr/>
            </p:nvSpPr>
            <p:spPr>
              <a:xfrm>
                <a:off x="8249800" y="4510055"/>
                <a:ext cx="3253943" cy="1754326"/>
              </a:xfrm>
              <a:prstGeom prst="rect">
                <a:avLst/>
              </a:prstGeom>
              <a:blipFill>
                <a:blip r:embed="rId6"/>
                <a:stretch>
                  <a:fillRect l="-1556" t="-1439" b="-4317"/>
                </a:stretch>
              </a:blipFill>
            </p:spPr>
            <p:txBody>
              <a:bodyPr/>
              <a:lstStyle/>
              <a:p>
                <a:r>
                  <a:rPr lang="en-US">
                    <a:noFill/>
                  </a:rPr>
                  <a:t> </a:t>
                </a:r>
              </a:p>
            </p:txBody>
          </p:sp>
        </mc:Fallback>
      </mc:AlternateContent>
    </p:spTree>
    <p:extLst>
      <p:ext uri="{BB962C8B-B14F-4D97-AF65-F5344CB8AC3E}">
        <p14:creationId xmlns:p14="http://schemas.microsoft.com/office/powerpoint/2010/main" val="2679794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B1FF500-3702-49BB-8F69-FE8D3F9A7842}"/>
              </a:ext>
            </a:extLst>
          </p:cNvPr>
          <p:cNvSpPr txBox="1">
            <a:spLocks noChangeArrowheads="1"/>
          </p:cNvSpPr>
          <p:nvPr/>
        </p:nvSpPr>
        <p:spPr bwMode="auto">
          <a:xfrm>
            <a:off x="759417" y="1115066"/>
            <a:ext cx="1050081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lnSpc>
                <a:spcPct val="90000"/>
              </a:lnSpc>
              <a:buClr>
                <a:schemeClr val="tx1"/>
              </a:buClr>
              <a:buFont typeface="Arial" panose="020B0604020202020204" pitchFamily="34" charset="0"/>
              <a:buChar cha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Intrinsic Dimensionality (ID) estimation on synthetic data with known ID using dynamics of learning (all the layers should display a return in the IP)</a:t>
            </a:r>
          </a:p>
        </p:txBody>
      </p:sp>
      <p:sp>
        <p:nvSpPr>
          <p:cNvPr id="7" name="Rectangle 2">
            <a:extLst>
              <a:ext uri="{FF2B5EF4-FFF2-40B4-BE49-F238E27FC236}">
                <a16:creationId xmlns:a16="http://schemas.microsoft.com/office/drawing/2014/main" id="{81674BED-80E6-4492-8DE1-49A9945D78CC}"/>
              </a:ext>
            </a:extLst>
          </p:cNvPr>
          <p:cNvSpPr txBox="1">
            <a:spLocks noChangeArrowheads="1"/>
          </p:cNvSpPr>
          <p:nvPr/>
        </p:nvSpPr>
        <p:spPr>
          <a:xfrm>
            <a:off x="34290" y="-48289"/>
            <a:ext cx="121920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SAE</a:t>
            </a:r>
            <a:endParaRPr lang="zh-CN" altLang="en-US" dirty="0">
              <a:ea typeface="SimSun" panose="02010600030101010101" pitchFamily="2" charset="-122"/>
            </a:endParaRPr>
          </a:p>
        </p:txBody>
      </p:sp>
      <p:sp>
        <p:nvSpPr>
          <p:cNvPr id="2" name="TextBox 1">
            <a:extLst>
              <a:ext uri="{FF2B5EF4-FFF2-40B4-BE49-F238E27FC236}">
                <a16:creationId xmlns:a16="http://schemas.microsoft.com/office/drawing/2014/main" id="{EB592B78-3784-4189-B158-52E750A6B39C}"/>
              </a:ext>
            </a:extLst>
          </p:cNvPr>
          <p:cNvSpPr txBox="1"/>
          <p:nvPr/>
        </p:nvSpPr>
        <p:spPr>
          <a:xfrm>
            <a:off x="2904744" y="6119435"/>
            <a:ext cx="6958584" cy="400110"/>
          </a:xfrm>
          <a:prstGeom prst="rect">
            <a:avLst/>
          </a:prstGeom>
          <a:noFill/>
        </p:spPr>
        <p:txBody>
          <a:bodyPr wrap="square" rtlCol="0">
            <a:spAutoFit/>
          </a:bodyPr>
          <a:lstStyle/>
          <a:p>
            <a:r>
              <a:rPr lang="en-US" sz="2000" dirty="0">
                <a:solidFill>
                  <a:srgbClr val="FF0000"/>
                </a:solidFill>
                <a:latin typeface="Times" panose="02020603050405020304" pitchFamily="18" charset="0"/>
                <a:cs typeface="Times" panose="02020603050405020304" pitchFamily="18" charset="0"/>
              </a:rPr>
              <a:t>Our estimator ranks the 2</a:t>
            </a:r>
            <a:r>
              <a:rPr lang="en-US" sz="2000" baseline="30000" dirty="0">
                <a:solidFill>
                  <a:srgbClr val="FF0000"/>
                </a:solidFill>
                <a:latin typeface="Times" panose="02020603050405020304" pitchFamily="18" charset="0"/>
                <a:cs typeface="Times" panose="02020603050405020304" pitchFamily="18" charset="0"/>
              </a:rPr>
              <a:t>nd</a:t>
            </a:r>
            <a:r>
              <a:rPr lang="en-US" sz="2000" dirty="0">
                <a:solidFill>
                  <a:srgbClr val="FF0000"/>
                </a:solidFill>
                <a:latin typeface="Times" panose="02020603050405020304" pitchFamily="18" charset="0"/>
                <a:cs typeface="Times" panose="02020603050405020304" pitchFamily="18" charset="0"/>
              </a:rPr>
              <a:t> among state-of-the-art competitors.</a:t>
            </a:r>
          </a:p>
        </p:txBody>
      </p:sp>
      <p:sp>
        <p:nvSpPr>
          <p:cNvPr id="3" name="TextBox 2">
            <a:extLst>
              <a:ext uri="{FF2B5EF4-FFF2-40B4-BE49-F238E27FC236}">
                <a16:creationId xmlns:a16="http://schemas.microsoft.com/office/drawing/2014/main" id="{2AA45AA0-4081-4DDD-84FF-2BE6A86DDD5B}"/>
              </a:ext>
            </a:extLst>
          </p:cNvPr>
          <p:cNvSpPr txBox="1"/>
          <p:nvPr/>
        </p:nvSpPr>
        <p:spPr>
          <a:xfrm>
            <a:off x="1049777" y="4919106"/>
            <a:ext cx="10403469" cy="923330"/>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The value in parenthesis indicates the real ID. The bottom row reports the Mean Percentage Error (MPE) value (the smaller the better) achieved by each competing method. The best results are marked in bold for each dataset. </a:t>
            </a:r>
          </a:p>
        </p:txBody>
      </p:sp>
      <p:pic>
        <p:nvPicPr>
          <p:cNvPr id="4" name="Picture 3">
            <a:extLst>
              <a:ext uri="{FF2B5EF4-FFF2-40B4-BE49-F238E27FC236}">
                <a16:creationId xmlns:a16="http://schemas.microsoft.com/office/drawing/2014/main" id="{B28A2B13-E72A-4486-A8BD-3C62ED3F256D}"/>
              </a:ext>
            </a:extLst>
          </p:cNvPr>
          <p:cNvPicPr>
            <a:picLocks noChangeAspect="1"/>
          </p:cNvPicPr>
          <p:nvPr/>
        </p:nvPicPr>
        <p:blipFill rotWithShape="1">
          <a:blip r:embed="rId2"/>
          <a:srcRect l="22400" t="24835" r="2400" b="38443"/>
          <a:stretch/>
        </p:blipFill>
        <p:spPr>
          <a:xfrm>
            <a:off x="1343793" y="2264095"/>
            <a:ext cx="9077487" cy="2378012"/>
          </a:xfrm>
          <a:prstGeom prst="rect">
            <a:avLst/>
          </a:prstGeom>
        </p:spPr>
      </p:pic>
    </p:spTree>
    <p:extLst>
      <p:ext uri="{BB962C8B-B14F-4D97-AF65-F5344CB8AC3E}">
        <p14:creationId xmlns:p14="http://schemas.microsoft.com/office/powerpoint/2010/main" val="1100259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C4861DA0-DA58-4383-A3F8-D629B2C2440C}"/>
              </a:ext>
            </a:extLst>
          </p:cNvPr>
          <p:cNvSpPr txBox="1">
            <a:spLocks noChangeArrowheads="1"/>
          </p:cNvSpPr>
          <p:nvPr/>
        </p:nvSpPr>
        <p:spPr bwMode="auto">
          <a:xfrm>
            <a:off x="1084881" y="1325563"/>
            <a:ext cx="9856921"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Can the IP provide evidence to stop training for best generalization? </a:t>
            </a:r>
            <a:endParaRPr lang="en-US" altLang="en-US" sz="2000" dirty="0">
              <a:solidFill>
                <a:schemeClr val="tx1"/>
              </a:solidFill>
              <a:latin typeface="Arial" panose="020B0604020202020204" pitchFamily="34" charset="0"/>
              <a:ea typeface="SimSun" panose="02010600030101010101" pitchFamily="2" charset="-122"/>
              <a:cs typeface="Arial" panose="020B0604020202020204" pitchFamily="34" charset="0"/>
            </a:endParaRPr>
          </a:p>
        </p:txBody>
      </p:sp>
      <p:pic>
        <p:nvPicPr>
          <p:cNvPr id="28676" name="Picture 1">
            <a:extLst>
              <a:ext uri="{FF2B5EF4-FFF2-40B4-BE49-F238E27FC236}">
                <a16:creationId xmlns:a16="http://schemas.microsoft.com/office/drawing/2014/main" id="{3D4E542E-F046-4813-A36A-8177AB1DAEA3}"/>
              </a:ext>
            </a:extLst>
          </p:cNvPr>
          <p:cNvPicPr>
            <a:picLocks noChangeAspect="1"/>
          </p:cNvPicPr>
          <p:nvPr/>
        </p:nvPicPr>
        <p:blipFill>
          <a:blip r:embed="rId2">
            <a:extLst>
              <a:ext uri="{28A0092B-C50C-407E-A947-70E740481C1C}">
                <a14:useLocalDpi xmlns:a14="http://schemas.microsoft.com/office/drawing/2010/main" val="0"/>
              </a:ext>
            </a:extLst>
          </a:blip>
          <a:srcRect r="21391" b="18475"/>
          <a:stretch>
            <a:fillRect/>
          </a:stretch>
        </p:blipFill>
        <p:spPr bwMode="auto">
          <a:xfrm>
            <a:off x="6591015" y="1813599"/>
            <a:ext cx="3990090" cy="309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2">
            <a:extLst>
              <a:ext uri="{FF2B5EF4-FFF2-40B4-BE49-F238E27FC236}">
                <a16:creationId xmlns:a16="http://schemas.microsoft.com/office/drawing/2014/main" id="{827FE014-D3E3-4B0C-AB99-CB896FF10AE4}"/>
              </a:ext>
            </a:extLst>
          </p:cNvPr>
          <p:cNvPicPr>
            <a:picLocks noChangeAspect="1"/>
          </p:cNvPicPr>
          <p:nvPr/>
        </p:nvPicPr>
        <p:blipFill>
          <a:blip r:embed="rId3">
            <a:extLst>
              <a:ext uri="{28A0092B-C50C-407E-A947-70E740481C1C}">
                <a14:useLocalDpi xmlns:a14="http://schemas.microsoft.com/office/drawing/2010/main" val="0"/>
              </a:ext>
            </a:extLst>
          </a:blip>
          <a:srcRect r="24261" b="18936"/>
          <a:stretch>
            <a:fillRect/>
          </a:stretch>
        </p:blipFill>
        <p:spPr bwMode="auto">
          <a:xfrm>
            <a:off x="1084881" y="1858667"/>
            <a:ext cx="3719494" cy="2974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a:extLst>
              <a:ext uri="{FF2B5EF4-FFF2-40B4-BE49-F238E27FC236}">
                <a16:creationId xmlns:a16="http://schemas.microsoft.com/office/drawing/2014/main" id="{C96EB59A-913A-4D2C-B639-1FF5FF933889}"/>
              </a:ext>
            </a:extLst>
          </p:cNvPr>
          <p:cNvSpPr txBox="1">
            <a:spLocks noChangeArrowheads="1"/>
          </p:cNvSpPr>
          <p:nvPr/>
        </p:nvSpPr>
        <p:spPr>
          <a:xfrm>
            <a:off x="0" y="0"/>
            <a:ext cx="121920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SAE</a:t>
            </a:r>
            <a:endParaRPr lang="zh-CN" altLang="en-US" dirty="0">
              <a:ea typeface="SimSun" panose="02010600030101010101" pitchFamily="2" charset="-122"/>
            </a:endParaRPr>
          </a:p>
        </p:txBody>
      </p:sp>
      <p:sp>
        <p:nvSpPr>
          <p:cNvPr id="2" name="TextBox 1">
            <a:extLst>
              <a:ext uri="{FF2B5EF4-FFF2-40B4-BE49-F238E27FC236}">
                <a16:creationId xmlns:a16="http://schemas.microsoft.com/office/drawing/2014/main" id="{56D36A6A-9008-4271-A570-EB741695F4D3}"/>
              </a:ext>
            </a:extLst>
          </p:cNvPr>
          <p:cNvSpPr txBox="1"/>
          <p:nvPr/>
        </p:nvSpPr>
        <p:spPr>
          <a:xfrm>
            <a:off x="759417" y="5371378"/>
            <a:ext cx="10414861" cy="1200329"/>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Trained the same SAE stopping at different parts of the IP curves (color coded). Then used the bottleneck representations as input to a classifier to evaluate the classification accuracy of an SVM. As can be seen when the first layer IP stabilizes and moves back, corresponds to the point where training should stop (close to maximum generalization). </a:t>
            </a:r>
          </a:p>
        </p:txBody>
      </p:sp>
    </p:spTree>
    <p:extLst>
      <p:ext uri="{BB962C8B-B14F-4D97-AF65-F5344CB8AC3E}">
        <p14:creationId xmlns:p14="http://schemas.microsoft.com/office/powerpoint/2010/main" val="15962132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F6F2E70C-288C-4C94-8CA0-7508679C0E20}"/>
              </a:ext>
            </a:extLst>
          </p:cNvPr>
          <p:cNvSpPr txBox="1">
            <a:spLocks noChangeArrowheads="1"/>
          </p:cNvSpPr>
          <p:nvPr/>
        </p:nvSpPr>
        <p:spPr bwMode="auto">
          <a:xfrm>
            <a:off x="751667" y="1072842"/>
            <a:ext cx="10915973"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Convolution neural networks (CNNs) are much more complex than MLPs and SAEs. Many more hyper parameters too!</a:t>
            </a:r>
          </a:p>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Does the DPI still hold for CNNs, and how to measure MI(X;T)? </a:t>
            </a:r>
          </a:p>
        </p:txBody>
      </p:sp>
      <p:pic>
        <p:nvPicPr>
          <p:cNvPr id="29701" name="Picture 3">
            <a:extLst>
              <a:ext uri="{FF2B5EF4-FFF2-40B4-BE49-F238E27FC236}">
                <a16:creationId xmlns:a16="http://schemas.microsoft.com/office/drawing/2014/main" id="{5D619412-BC83-4EF2-AB84-941ADCB01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166" y="2282206"/>
            <a:ext cx="5598929" cy="203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4">
            <a:extLst>
              <a:ext uri="{FF2B5EF4-FFF2-40B4-BE49-F238E27FC236}">
                <a16:creationId xmlns:a16="http://schemas.microsoft.com/office/drawing/2014/main" id="{28BE7C8C-4E28-4336-B859-83B0DDD0D8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5166" y="4502840"/>
            <a:ext cx="5598929"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899D6A83-AF8B-4568-9A19-C35AED15DB97}"/>
              </a:ext>
            </a:extLst>
          </p:cNvPr>
          <p:cNvSpPr txBox="1">
            <a:spLocks noChangeArrowheads="1"/>
          </p:cNvSpPr>
          <p:nvPr/>
        </p:nvSpPr>
        <p:spPr>
          <a:xfrm>
            <a:off x="227308" y="0"/>
            <a:ext cx="11964692"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CNNs</a:t>
            </a:r>
            <a:endParaRPr lang="zh-CN" altLang="en-US" dirty="0">
              <a:ea typeface="SimSun" panose="02010600030101010101" pitchFamily="2" charset="-122"/>
            </a:endParaRPr>
          </a:p>
        </p:txBody>
      </p:sp>
      <p:sp>
        <p:nvSpPr>
          <p:cNvPr id="10" name="TextBox 9">
            <a:extLst>
              <a:ext uri="{FF2B5EF4-FFF2-40B4-BE49-F238E27FC236}">
                <a16:creationId xmlns:a16="http://schemas.microsoft.com/office/drawing/2014/main" id="{2AFF87AF-3810-4D39-A39F-2E9B12FE1F2A}"/>
              </a:ext>
            </a:extLst>
          </p:cNvPr>
          <p:cNvSpPr txBox="1"/>
          <p:nvPr/>
        </p:nvSpPr>
        <p:spPr>
          <a:xfrm>
            <a:off x="8923992" y="4770119"/>
            <a:ext cx="2573322" cy="923330"/>
          </a:xfrm>
          <a:prstGeom prst="rect">
            <a:avLst/>
          </a:prstGeom>
          <a:noFill/>
        </p:spPr>
        <p:txBody>
          <a:bodyPr wrap="square" rtlCol="0">
            <a:spAutoFit/>
          </a:bodyPr>
          <a:lstStyle/>
          <a:p>
            <a:r>
              <a:rPr lang="en-US" dirty="0">
                <a:solidFill>
                  <a:srgbClr val="FF0000"/>
                </a:solidFill>
              </a:rPr>
              <a:t>First work to estimate and analyze information flow in CNNs!</a:t>
            </a:r>
          </a:p>
        </p:txBody>
      </p:sp>
      <p:sp>
        <p:nvSpPr>
          <p:cNvPr id="3" name="TextBox 2">
            <a:extLst>
              <a:ext uri="{FF2B5EF4-FFF2-40B4-BE49-F238E27FC236}">
                <a16:creationId xmlns:a16="http://schemas.microsoft.com/office/drawing/2014/main" id="{FFA46AAB-0745-1F4A-A65C-33A83868C568}"/>
              </a:ext>
            </a:extLst>
          </p:cNvPr>
          <p:cNvSpPr txBox="1"/>
          <p:nvPr/>
        </p:nvSpPr>
        <p:spPr>
          <a:xfrm>
            <a:off x="8176164" y="2701958"/>
            <a:ext cx="3858429" cy="1200329"/>
          </a:xfrm>
          <a:prstGeom prst="rect">
            <a:avLst/>
          </a:prstGeom>
          <a:noFill/>
        </p:spPr>
        <p:txBody>
          <a:bodyPr wrap="none" rtlCol="0">
            <a:spAutoFit/>
          </a:bodyPr>
          <a:lstStyle/>
          <a:p>
            <a:r>
              <a:rPr lang="en-US" dirty="0"/>
              <a:t>CNNs are built from layers with </a:t>
            </a:r>
          </a:p>
          <a:p>
            <a:r>
              <a:rPr lang="en-US" dirty="0"/>
              <a:t>multiple convolution masks, </a:t>
            </a:r>
          </a:p>
          <a:p>
            <a:r>
              <a:rPr lang="en-US" dirty="0"/>
              <a:t>followed by polling layers, aggregated</a:t>
            </a:r>
          </a:p>
          <a:p>
            <a:r>
              <a:rPr lang="en-US" dirty="0"/>
              <a:t>by nonlinear layers, and </a:t>
            </a:r>
            <a:r>
              <a:rPr lang="en-US" dirty="0" err="1"/>
              <a:t>downsampled</a:t>
            </a:r>
            <a:r>
              <a:rPr lang="en-US" dirty="0"/>
              <a:t>.</a:t>
            </a:r>
          </a:p>
        </p:txBody>
      </p:sp>
      <p:sp>
        <p:nvSpPr>
          <p:cNvPr id="11" name="Rectangle 10">
            <a:extLst>
              <a:ext uri="{FF2B5EF4-FFF2-40B4-BE49-F238E27FC236}">
                <a16:creationId xmlns:a16="http://schemas.microsoft.com/office/drawing/2014/main" id="{5742F2C9-525E-9E45-9E2A-4FE1E71A77DF}"/>
              </a:ext>
            </a:extLst>
          </p:cNvPr>
          <p:cNvSpPr/>
          <p:nvPr/>
        </p:nvSpPr>
        <p:spPr>
          <a:xfrm>
            <a:off x="227308" y="6581001"/>
            <a:ext cx="11895439" cy="276999"/>
          </a:xfrm>
          <a:prstGeom prst="rect">
            <a:avLst/>
          </a:prstGeom>
        </p:spPr>
        <p:txBody>
          <a:bodyPr wrap="square">
            <a:spAutoFit/>
          </a:bodyPr>
          <a:lstStyle/>
          <a:p>
            <a:pPr>
              <a:spcBef>
                <a:spcPct val="0"/>
              </a:spcBef>
              <a:defRPr/>
            </a:pPr>
            <a:r>
              <a:rPr lang="en-US" sz="1200" dirty="0">
                <a:latin typeface="Times" panose="02020603050405020304" pitchFamily="18" charset="0"/>
                <a:ea typeface="SimSun" panose="02010600030101010101" pitchFamily="2" charset="-122"/>
                <a:cs typeface="Times" panose="02020603050405020304" pitchFamily="18" charset="0"/>
              </a:rPr>
              <a:t>6. </a:t>
            </a:r>
            <a:r>
              <a:rPr lang="en-US" sz="1200" dirty="0">
                <a:latin typeface="Times" panose="02020603050405020304" pitchFamily="18" charset="0"/>
                <a:cs typeface="Times" panose="02020603050405020304" pitchFamily="18" charset="0"/>
              </a:rPr>
              <a:t>Yu, Shujian, Robert </a:t>
            </a:r>
            <a:r>
              <a:rPr lang="en-US" sz="1200" dirty="0" err="1">
                <a:latin typeface="Times" panose="02020603050405020304" pitchFamily="18" charset="0"/>
                <a:cs typeface="Times" panose="02020603050405020304" pitchFamily="18" charset="0"/>
              </a:rPr>
              <a:t>Jenssen</a:t>
            </a:r>
            <a:r>
              <a:rPr lang="en-US" sz="1200" dirty="0">
                <a:latin typeface="Times" panose="02020603050405020304" pitchFamily="18" charset="0"/>
                <a:cs typeface="Times" panose="02020603050405020304" pitchFamily="18" charset="0"/>
              </a:rPr>
              <a:t>, and Jose C. Principe. "Understanding Convolutional Neural Network Training with Information Theory." </a:t>
            </a:r>
            <a:r>
              <a:rPr lang="en-US" sz="1200" i="1" dirty="0" err="1">
                <a:latin typeface="Times" panose="02020603050405020304" pitchFamily="18" charset="0"/>
                <a:cs typeface="Times" panose="02020603050405020304" pitchFamily="18" charset="0"/>
              </a:rPr>
              <a:t>arXiv</a:t>
            </a:r>
            <a:r>
              <a:rPr lang="en-US" sz="1200" i="1" dirty="0">
                <a:latin typeface="Times" panose="02020603050405020304" pitchFamily="18" charset="0"/>
                <a:cs typeface="Times" panose="02020603050405020304" pitchFamily="18" charset="0"/>
              </a:rPr>
              <a:t> preprint arXiv:1804.06537</a:t>
            </a:r>
            <a:r>
              <a:rPr lang="en-US" sz="1200" dirty="0">
                <a:latin typeface="Times" panose="02020603050405020304" pitchFamily="18" charset="0"/>
                <a:cs typeface="Times" panose="02020603050405020304" pitchFamily="18" charset="0"/>
              </a:rPr>
              <a:t> (2018).</a:t>
            </a:r>
            <a:endParaRPr lang="en-US" sz="1200" dirty="0">
              <a:latin typeface="Times" panose="02020603050405020304" pitchFamily="18" charset="0"/>
              <a:ea typeface="SimSun" panose="02010600030101010101" pitchFamily="2" charset="-122"/>
              <a:cs typeface="Times" panose="02020603050405020304" pitchFamily="18" charset="0"/>
            </a:endParaRPr>
          </a:p>
        </p:txBody>
      </p:sp>
    </p:spTree>
    <p:extLst>
      <p:ext uri="{BB962C8B-B14F-4D97-AF65-F5344CB8AC3E}">
        <p14:creationId xmlns:p14="http://schemas.microsoft.com/office/powerpoint/2010/main" val="39338237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ECCF064B-4438-4E35-8AB4-F9305FC6A8AE}"/>
              </a:ext>
            </a:extLst>
          </p:cNvPr>
          <p:cNvSpPr txBox="1">
            <a:spLocks noChangeArrowheads="1"/>
          </p:cNvSpPr>
          <p:nvPr/>
        </p:nvSpPr>
        <p:spPr bwMode="auto">
          <a:xfrm>
            <a:off x="864964" y="1273320"/>
            <a:ext cx="9803035"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Flat representation of CNNs and Information Quantities Estimation</a:t>
            </a:r>
          </a:p>
        </p:txBody>
      </p:sp>
      <p:pic>
        <p:nvPicPr>
          <p:cNvPr id="31750" name="Picture 6">
            <a:extLst>
              <a:ext uri="{FF2B5EF4-FFF2-40B4-BE49-F238E27FC236}">
                <a16:creationId xmlns:a16="http://schemas.microsoft.com/office/drawing/2014/main" id="{5F5A0656-4CC0-4DB7-AF32-7A139D2E1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669" t="23334" r="15001" b="23334"/>
          <a:stretch>
            <a:fillRect/>
          </a:stretch>
        </p:blipFill>
        <p:spPr bwMode="auto">
          <a:xfrm>
            <a:off x="2052067" y="2121630"/>
            <a:ext cx="4798314" cy="2106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6" name="Picture 3">
            <a:extLst>
              <a:ext uri="{FF2B5EF4-FFF2-40B4-BE49-F238E27FC236}">
                <a16:creationId xmlns:a16="http://schemas.microsoft.com/office/drawing/2014/main" id="{B878B7BE-3B26-4A64-BFE1-F7C1204CB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1892" t="18890" r="34167" b="21854"/>
          <a:stretch>
            <a:fillRect/>
          </a:stretch>
        </p:blipFill>
        <p:spPr bwMode="auto">
          <a:xfrm>
            <a:off x="2781308" y="4627429"/>
            <a:ext cx="1828800" cy="138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4">
            <a:extLst>
              <a:ext uri="{FF2B5EF4-FFF2-40B4-BE49-F238E27FC236}">
                <a16:creationId xmlns:a16="http://schemas.microsoft.com/office/drawing/2014/main" id="{E5EF7DB1-06B5-45D4-A91E-D1D2CECC7B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1890" t="23334" r="37502" b="20370"/>
          <a:stretch>
            <a:fillRect/>
          </a:stretch>
        </p:blipFill>
        <p:spPr bwMode="auto">
          <a:xfrm>
            <a:off x="4967292" y="4708390"/>
            <a:ext cx="1571625" cy="1225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7646623-D5C3-452B-B493-05143A05EBBF}"/>
                  </a:ext>
                </a:extLst>
              </p:cNvPr>
              <p:cNvSpPr txBox="1"/>
              <p:nvPr/>
            </p:nvSpPr>
            <p:spPr>
              <a:xfrm>
                <a:off x="2868168" y="6208776"/>
                <a:ext cx="16733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𝐈</m:t>
                      </m:r>
                      <m:r>
                        <a:rPr lang="en-US" i="1">
                          <a:latin typeface="Cambria Math" panose="02040503050406030204" pitchFamily="18" charset="0"/>
                        </a:rPr>
                        <m:t>(</m:t>
                      </m:r>
                      <m:r>
                        <a:rPr lang="en-US" i="1">
                          <a:solidFill>
                            <a:srgbClr val="FF0000"/>
                          </a:solidFill>
                          <a:latin typeface="Cambria Math" panose="02040503050406030204" pitchFamily="18" charset="0"/>
                        </a:rPr>
                        <m:t>𝑋</m:t>
                      </m:r>
                      <m:r>
                        <a:rPr lang="en-US" i="1">
                          <a:latin typeface="Cambria Math" panose="02040503050406030204" pitchFamily="18" charset="0"/>
                        </a:rPr>
                        <m:t>;</m:t>
                      </m:r>
                      <m:sSub>
                        <m:sSubPr>
                          <m:ctrlPr>
                            <a:rPr lang="en-US" i="1">
                              <a:solidFill>
                                <a:srgbClr val="0000FF"/>
                              </a:solidFill>
                              <a:latin typeface="Cambria Math" panose="02040503050406030204" pitchFamily="18" charset="0"/>
                            </a:rPr>
                          </m:ctrlPr>
                        </m:sSubPr>
                        <m:e>
                          <m:r>
                            <a:rPr lang="en-US" i="1">
                              <a:solidFill>
                                <a:srgbClr val="0000FF"/>
                              </a:solidFill>
                              <a:latin typeface="Cambria Math" panose="02040503050406030204" pitchFamily="18" charset="0"/>
                            </a:rPr>
                            <m:t>𝑇</m:t>
                          </m:r>
                        </m:e>
                        <m:sub>
                          <m:r>
                            <a:rPr lang="en-US" i="1">
                              <a:solidFill>
                                <a:srgbClr val="0000FF"/>
                              </a:solidFill>
                              <a:latin typeface="Cambria Math" panose="02040503050406030204" pitchFamily="18" charset="0"/>
                            </a:rPr>
                            <m:t>𝑖</m:t>
                          </m:r>
                        </m:sub>
                      </m:sSub>
                      <m:r>
                        <a:rPr lang="en-US" i="1">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47646623-D5C3-452B-B493-05143A05EBBF}"/>
                  </a:ext>
                </a:extLst>
              </p:cNvPr>
              <p:cNvSpPr txBox="1">
                <a:spLocks noRot="1" noChangeAspect="1" noMove="1" noResize="1" noEditPoints="1" noAdjustHandles="1" noChangeArrowheads="1" noChangeShapeType="1" noTextEdit="1"/>
              </p:cNvSpPr>
              <p:nvPr/>
            </p:nvSpPr>
            <p:spPr>
              <a:xfrm>
                <a:off x="2868168" y="6208776"/>
                <a:ext cx="1673352"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611F839-D31A-45D9-96BF-F59C9DAEC499}"/>
                  </a:ext>
                </a:extLst>
              </p:cNvPr>
              <p:cNvSpPr txBox="1"/>
              <p:nvPr/>
            </p:nvSpPr>
            <p:spPr>
              <a:xfrm>
                <a:off x="4865564" y="6208776"/>
                <a:ext cx="167335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𝐈</m:t>
                      </m:r>
                      <m:r>
                        <a:rPr lang="en-US" i="1">
                          <a:latin typeface="Cambria Math" panose="02040503050406030204" pitchFamily="18" charset="0"/>
                        </a:rPr>
                        <m:t>(</m:t>
                      </m:r>
                      <m:r>
                        <a:rPr lang="en-US" i="1">
                          <a:solidFill>
                            <a:srgbClr val="FF0000"/>
                          </a:solidFill>
                          <a:latin typeface="Cambria Math" panose="02040503050406030204" pitchFamily="18" charset="0"/>
                        </a:rPr>
                        <m:t>𝑋</m:t>
                      </m:r>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𝑇</m:t>
                          </m:r>
                        </m:e>
                        <m:sub>
                          <m:r>
                            <a:rPr lang="en-US" i="1">
                              <a:solidFill>
                                <a:srgbClr val="00B050"/>
                              </a:solidFill>
                              <a:latin typeface="Cambria Math" panose="02040503050406030204" pitchFamily="18" charset="0"/>
                            </a:rPr>
                            <m:t>𝑖</m:t>
                          </m:r>
                          <m:r>
                            <a:rPr lang="en-US" i="1">
                              <a:solidFill>
                                <a:srgbClr val="00B050"/>
                              </a:solidFill>
                              <a:latin typeface="Cambria Math" panose="02040503050406030204" pitchFamily="18" charset="0"/>
                            </a:rPr>
                            <m:t>+1</m:t>
                          </m:r>
                        </m:sub>
                      </m:sSub>
                      <m:r>
                        <a:rPr lang="en-US" i="1">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7611F839-D31A-45D9-96BF-F59C9DAEC499}"/>
                  </a:ext>
                </a:extLst>
              </p:cNvPr>
              <p:cNvSpPr txBox="1">
                <a:spLocks noRot="1" noChangeAspect="1" noMove="1" noResize="1" noEditPoints="1" noAdjustHandles="1" noChangeArrowheads="1" noChangeShapeType="1" noTextEdit="1"/>
              </p:cNvSpPr>
              <p:nvPr/>
            </p:nvSpPr>
            <p:spPr>
              <a:xfrm>
                <a:off x="4865564" y="6208776"/>
                <a:ext cx="1673352"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99660A9-BE38-4308-9939-2153178C4F77}"/>
                  </a:ext>
                </a:extLst>
              </p:cNvPr>
              <p:cNvSpPr txBox="1"/>
              <p:nvPr/>
            </p:nvSpPr>
            <p:spPr>
              <a:xfrm>
                <a:off x="7248145" y="2677261"/>
                <a:ext cx="2986843" cy="278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𝐈</m:t>
                      </m:r>
                      <m:d>
                        <m:dPr>
                          <m:ctrlPr>
                            <a:rPr lang="en-US" i="1">
                              <a:latin typeface="Cambria Math" panose="02040503050406030204" pitchFamily="18" charset="0"/>
                            </a:rPr>
                          </m:ctrlPr>
                        </m:dPr>
                        <m:e>
                          <m:r>
                            <a:rPr lang="en-US" i="1">
                              <a:solidFill>
                                <a:srgbClr val="FF0000"/>
                              </a:solidFill>
                              <a:latin typeface="Cambria Math" panose="02040503050406030204" pitchFamily="18" charset="0"/>
                            </a:rPr>
                            <m:t>𝑋</m:t>
                          </m:r>
                          <m:r>
                            <a:rPr lang="en-US" i="1">
                              <a:latin typeface="Cambria Math" panose="02040503050406030204" pitchFamily="18" charset="0"/>
                            </a:rPr>
                            <m:t>;</m:t>
                          </m:r>
                          <m:r>
                            <a:rPr lang="en-US" i="1">
                              <a:solidFill>
                                <a:srgbClr val="0000FF"/>
                              </a:solidFill>
                              <a:latin typeface="Cambria Math" panose="02040503050406030204" pitchFamily="18" charset="0"/>
                            </a:rPr>
                            <m:t>𝑇</m:t>
                          </m:r>
                        </m:e>
                      </m:d>
                      <m:r>
                        <a:rPr lang="en-US" i="1">
                          <a:latin typeface="Cambria Math" panose="02040503050406030204" pitchFamily="18" charset="0"/>
                        </a:rPr>
                        <m:t>=</m:t>
                      </m:r>
                      <m:r>
                        <a:rPr lang="en-US" b="1">
                          <a:latin typeface="Cambria Math" panose="02040503050406030204" pitchFamily="18" charset="0"/>
                        </a:rPr>
                        <m:t>𝐈</m:t>
                      </m:r>
                      <m:r>
                        <a:rPr lang="en-US" i="1">
                          <a:latin typeface="Cambria Math" panose="02040503050406030204" pitchFamily="18" charset="0"/>
                        </a:rPr>
                        <m:t>(</m:t>
                      </m:r>
                      <m:r>
                        <a:rPr lang="en-US" i="1">
                          <a:solidFill>
                            <a:srgbClr val="FF0000"/>
                          </a:solidFill>
                          <a:latin typeface="Cambria Math" panose="02040503050406030204" pitchFamily="18" charset="0"/>
                        </a:rPr>
                        <m:t>𝑋</m:t>
                      </m:r>
                      <m:r>
                        <a:rPr lang="en-US" i="1">
                          <a:latin typeface="Cambria Math" panose="02040503050406030204" pitchFamily="18" charset="0"/>
                        </a:rPr>
                        <m:t>;{</m:t>
                      </m:r>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𝑇</m:t>
                          </m:r>
                        </m:e>
                        <m:sup>
                          <m:r>
                            <a:rPr lang="en-US" i="1">
                              <a:solidFill>
                                <a:srgbClr val="0000FF"/>
                              </a:solidFill>
                              <a:latin typeface="Cambria Math" panose="02040503050406030204" pitchFamily="18" charset="0"/>
                            </a:rPr>
                            <m:t>1</m:t>
                          </m:r>
                        </m:sup>
                      </m:sSup>
                      <m:r>
                        <a:rPr lang="en-US" i="1">
                          <a:solidFill>
                            <a:srgbClr val="0000FF"/>
                          </a:solidFill>
                          <a:latin typeface="Cambria Math" panose="02040503050406030204" pitchFamily="18" charset="0"/>
                        </a:rPr>
                        <m:t>,</m:t>
                      </m:r>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𝑇</m:t>
                          </m:r>
                        </m:e>
                        <m:sup>
                          <m:r>
                            <a:rPr lang="en-US" i="1">
                              <a:solidFill>
                                <a:srgbClr val="0000FF"/>
                              </a:solidFill>
                              <a:latin typeface="Cambria Math" panose="02040503050406030204" pitchFamily="18" charset="0"/>
                            </a:rPr>
                            <m:t>2</m:t>
                          </m:r>
                        </m:sup>
                      </m:sSup>
                      <m:r>
                        <a:rPr lang="en-US" i="1">
                          <a:solidFill>
                            <a:srgbClr val="0000FF"/>
                          </a:solidFill>
                          <a:latin typeface="Cambria Math" panose="02040503050406030204" pitchFamily="18" charset="0"/>
                        </a:rPr>
                        <m:t>,…,</m:t>
                      </m:r>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𝑇</m:t>
                          </m:r>
                        </m:e>
                        <m:sup>
                          <m:r>
                            <a:rPr lang="en-US" i="1">
                              <a:solidFill>
                                <a:srgbClr val="0000FF"/>
                              </a:solidFill>
                              <a:latin typeface="Cambria Math" panose="02040503050406030204" pitchFamily="18" charset="0"/>
                            </a:rPr>
                            <m:t>𝐶</m:t>
                          </m:r>
                        </m:sup>
                      </m:sSup>
                      <m:r>
                        <a:rPr lang="en-US" i="1">
                          <a:latin typeface="Cambria Math" panose="02040503050406030204" pitchFamily="18" charset="0"/>
                        </a:rPr>
                        <m:t>})</m:t>
                      </m:r>
                    </m:oMath>
                  </m:oMathPara>
                </a14:m>
                <a:endParaRPr lang="en-US" i="1" dirty="0"/>
              </a:p>
            </p:txBody>
          </p:sp>
        </mc:Choice>
        <mc:Fallback xmlns="">
          <p:sp>
            <p:nvSpPr>
              <p:cNvPr id="3" name="TextBox 2">
                <a:extLst>
                  <a:ext uri="{FF2B5EF4-FFF2-40B4-BE49-F238E27FC236}">
                    <a16:creationId xmlns:a16="http://schemas.microsoft.com/office/drawing/2014/main" id="{699660A9-BE38-4308-9939-2153178C4F77}"/>
                  </a:ext>
                </a:extLst>
              </p:cNvPr>
              <p:cNvSpPr txBox="1">
                <a:spLocks noRot="1" noChangeAspect="1" noMove="1" noResize="1" noEditPoints="1" noAdjustHandles="1" noChangeArrowheads="1" noChangeShapeType="1" noTextEdit="1"/>
              </p:cNvSpPr>
              <p:nvPr/>
            </p:nvSpPr>
            <p:spPr>
              <a:xfrm>
                <a:off x="7248145" y="2677261"/>
                <a:ext cx="2986843" cy="278218"/>
              </a:xfrm>
              <a:prstGeom prst="rect">
                <a:avLst/>
              </a:prstGeom>
              <a:blipFill>
                <a:blip r:embed="rId8"/>
                <a:stretch>
                  <a:fillRect l="-1271" t="-4348" r="-2119"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2820E7-8339-48AE-9ECC-2BE64133F6CC}"/>
                  </a:ext>
                </a:extLst>
              </p:cNvPr>
              <p:cNvSpPr txBox="1"/>
              <p:nvPr/>
            </p:nvSpPr>
            <p:spPr>
              <a:xfrm>
                <a:off x="7972390" y="3036343"/>
                <a:ext cx="2695610" cy="277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b="1">
                          <a:latin typeface="Cambria Math" panose="02040503050406030204" pitchFamily="18" charset="0"/>
                        </a:rPr>
                        <m:t>𝐇</m:t>
                      </m:r>
                      <m:d>
                        <m:dPr>
                          <m:ctrlPr>
                            <a:rPr lang="en-US" i="1">
                              <a:latin typeface="Cambria Math" panose="02040503050406030204" pitchFamily="18" charset="0"/>
                            </a:rPr>
                          </m:ctrlPr>
                        </m:dPr>
                        <m:e>
                          <m:r>
                            <a:rPr lang="en-US" i="1">
                              <a:solidFill>
                                <a:srgbClr val="FF0000"/>
                              </a:solidFill>
                              <a:latin typeface="Cambria Math" panose="02040503050406030204" pitchFamily="18" charset="0"/>
                            </a:rPr>
                            <m:t>𝑋</m:t>
                          </m:r>
                        </m:e>
                      </m:d>
                      <m:r>
                        <a:rPr lang="en-US" i="1">
                          <a:latin typeface="Cambria Math" panose="02040503050406030204" pitchFamily="18" charset="0"/>
                        </a:rPr>
                        <m:t>+</m:t>
                      </m:r>
                      <m:r>
                        <a:rPr lang="en-US" b="1">
                          <a:latin typeface="Cambria Math" panose="02040503050406030204" pitchFamily="18" charset="0"/>
                        </a:rPr>
                        <m:t>𝐇</m:t>
                      </m:r>
                      <m:r>
                        <a:rPr lang="en-US" i="1">
                          <a:latin typeface="Cambria Math" panose="02040503050406030204" pitchFamily="18" charset="0"/>
                        </a:rPr>
                        <m:t>(</m:t>
                      </m:r>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𝑇</m:t>
                          </m:r>
                        </m:e>
                        <m:sup>
                          <m:r>
                            <a:rPr lang="en-US" i="1">
                              <a:solidFill>
                                <a:srgbClr val="0000FF"/>
                              </a:solidFill>
                              <a:latin typeface="Cambria Math" panose="02040503050406030204" pitchFamily="18" charset="0"/>
                            </a:rPr>
                            <m:t>1</m:t>
                          </m:r>
                        </m:sup>
                      </m:sSup>
                      <m:r>
                        <a:rPr lang="en-US" i="1">
                          <a:solidFill>
                            <a:srgbClr val="0000FF"/>
                          </a:solidFill>
                          <a:latin typeface="Cambria Math" panose="02040503050406030204" pitchFamily="18" charset="0"/>
                        </a:rPr>
                        <m:t>,</m:t>
                      </m:r>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𝑇</m:t>
                          </m:r>
                        </m:e>
                        <m:sup>
                          <m:r>
                            <a:rPr lang="en-US" i="1">
                              <a:solidFill>
                                <a:srgbClr val="0000FF"/>
                              </a:solidFill>
                              <a:latin typeface="Cambria Math" panose="02040503050406030204" pitchFamily="18" charset="0"/>
                            </a:rPr>
                            <m:t>2</m:t>
                          </m:r>
                        </m:sup>
                      </m:sSup>
                      <m:r>
                        <a:rPr lang="en-US" i="1">
                          <a:solidFill>
                            <a:srgbClr val="0000FF"/>
                          </a:solidFill>
                          <a:latin typeface="Cambria Math" panose="02040503050406030204" pitchFamily="18" charset="0"/>
                        </a:rPr>
                        <m:t>,…,</m:t>
                      </m:r>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𝑇</m:t>
                          </m:r>
                        </m:e>
                        <m:sup>
                          <m:r>
                            <a:rPr lang="en-US" i="1">
                              <a:solidFill>
                                <a:srgbClr val="0000FF"/>
                              </a:solidFill>
                              <a:latin typeface="Cambria Math" panose="02040503050406030204" pitchFamily="18" charset="0"/>
                            </a:rPr>
                            <m:t>𝐶</m:t>
                          </m:r>
                        </m:sup>
                      </m:sSup>
                      <m:r>
                        <a:rPr lang="en-US" i="1">
                          <a:latin typeface="Cambria Math" panose="02040503050406030204" pitchFamily="18" charset="0"/>
                        </a:rPr>
                        <m:t>)</m:t>
                      </m:r>
                    </m:oMath>
                  </m:oMathPara>
                </a14:m>
                <a:endParaRPr lang="en-US" dirty="0"/>
              </a:p>
            </p:txBody>
          </p:sp>
        </mc:Choice>
        <mc:Fallback xmlns="">
          <p:sp>
            <p:nvSpPr>
              <p:cNvPr id="4" name="TextBox 3">
                <a:extLst>
                  <a:ext uri="{FF2B5EF4-FFF2-40B4-BE49-F238E27FC236}">
                    <a16:creationId xmlns:a16="http://schemas.microsoft.com/office/drawing/2014/main" id="{9A2820E7-8339-48AE-9ECC-2BE64133F6CC}"/>
                  </a:ext>
                </a:extLst>
              </p:cNvPr>
              <p:cNvSpPr txBox="1">
                <a:spLocks noRot="1" noChangeAspect="1" noMove="1" noResize="1" noEditPoints="1" noAdjustHandles="1" noChangeArrowheads="1" noChangeShapeType="1" noTextEdit="1"/>
              </p:cNvSpPr>
              <p:nvPr/>
            </p:nvSpPr>
            <p:spPr>
              <a:xfrm>
                <a:off x="7972390" y="3036343"/>
                <a:ext cx="2695610" cy="277897"/>
              </a:xfrm>
              <a:prstGeom prst="rect">
                <a:avLst/>
              </a:prstGeom>
              <a:blipFill>
                <a:blip r:embed="rId9"/>
                <a:stretch>
                  <a:fillRect l="-469" r="-2347"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CE3B8E-08D1-4D15-B21C-97E012D61FD2}"/>
                  </a:ext>
                </a:extLst>
              </p:cNvPr>
              <p:cNvSpPr txBox="1"/>
              <p:nvPr/>
            </p:nvSpPr>
            <p:spPr>
              <a:xfrm>
                <a:off x="8232070" y="3404814"/>
                <a:ext cx="2080826" cy="277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b="1">
                          <a:latin typeface="Cambria Math" panose="02040503050406030204" pitchFamily="18" charset="0"/>
                        </a:rPr>
                        <m:t>𝐇</m:t>
                      </m:r>
                      <m:r>
                        <a:rPr lang="en-US" i="1">
                          <a:latin typeface="Cambria Math" panose="02040503050406030204" pitchFamily="18" charset="0"/>
                        </a:rPr>
                        <m:t>(</m:t>
                      </m:r>
                      <m:r>
                        <a:rPr lang="en-US" i="1">
                          <a:solidFill>
                            <a:srgbClr val="FF0000"/>
                          </a:solidFill>
                          <a:latin typeface="Cambria Math" panose="02040503050406030204" pitchFamily="18" charset="0"/>
                        </a:rPr>
                        <m:t>𝑋</m:t>
                      </m:r>
                      <m:r>
                        <a:rPr lang="en-US" i="1">
                          <a:latin typeface="Cambria Math" panose="02040503050406030204" pitchFamily="18" charset="0"/>
                        </a:rPr>
                        <m:t>,</m:t>
                      </m:r>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𝑇</m:t>
                          </m:r>
                        </m:e>
                        <m:sup>
                          <m:r>
                            <a:rPr lang="en-US" i="1">
                              <a:solidFill>
                                <a:srgbClr val="0000FF"/>
                              </a:solidFill>
                              <a:latin typeface="Cambria Math" panose="02040503050406030204" pitchFamily="18" charset="0"/>
                            </a:rPr>
                            <m:t>1</m:t>
                          </m:r>
                        </m:sup>
                      </m:sSup>
                      <m:r>
                        <a:rPr lang="en-US" i="1">
                          <a:solidFill>
                            <a:srgbClr val="0000FF"/>
                          </a:solidFill>
                          <a:latin typeface="Cambria Math" panose="02040503050406030204" pitchFamily="18" charset="0"/>
                        </a:rPr>
                        <m:t>,</m:t>
                      </m:r>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𝑇</m:t>
                          </m:r>
                        </m:e>
                        <m:sup>
                          <m:r>
                            <a:rPr lang="en-US" i="1">
                              <a:solidFill>
                                <a:srgbClr val="0000FF"/>
                              </a:solidFill>
                              <a:latin typeface="Cambria Math" panose="02040503050406030204" pitchFamily="18" charset="0"/>
                            </a:rPr>
                            <m:t>2</m:t>
                          </m:r>
                        </m:sup>
                      </m:sSup>
                      <m:r>
                        <a:rPr lang="en-US" i="1">
                          <a:solidFill>
                            <a:srgbClr val="0000FF"/>
                          </a:solidFill>
                          <a:latin typeface="Cambria Math" panose="02040503050406030204" pitchFamily="18" charset="0"/>
                        </a:rPr>
                        <m:t>,…,</m:t>
                      </m:r>
                      <m:sSup>
                        <m:sSupPr>
                          <m:ctrlPr>
                            <a:rPr lang="en-US" i="1">
                              <a:solidFill>
                                <a:srgbClr val="0000FF"/>
                              </a:solidFill>
                              <a:latin typeface="Cambria Math" panose="02040503050406030204" pitchFamily="18" charset="0"/>
                            </a:rPr>
                          </m:ctrlPr>
                        </m:sSupPr>
                        <m:e>
                          <m:r>
                            <a:rPr lang="en-US" i="1">
                              <a:solidFill>
                                <a:srgbClr val="0000FF"/>
                              </a:solidFill>
                              <a:latin typeface="Cambria Math" panose="02040503050406030204" pitchFamily="18" charset="0"/>
                            </a:rPr>
                            <m:t>𝑇</m:t>
                          </m:r>
                        </m:e>
                        <m:sup>
                          <m:r>
                            <a:rPr lang="en-US" i="1">
                              <a:solidFill>
                                <a:srgbClr val="0000FF"/>
                              </a:solidFill>
                              <a:latin typeface="Cambria Math" panose="02040503050406030204" pitchFamily="18" charset="0"/>
                            </a:rPr>
                            <m:t>𝐶</m:t>
                          </m:r>
                        </m:sup>
                      </m:sSup>
                      <m:r>
                        <a:rPr lang="en-US" i="1">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7CCE3B8E-08D1-4D15-B21C-97E012D61FD2}"/>
                  </a:ext>
                </a:extLst>
              </p:cNvPr>
              <p:cNvSpPr txBox="1">
                <a:spLocks noRot="1" noChangeAspect="1" noMove="1" noResize="1" noEditPoints="1" noAdjustHandles="1" noChangeArrowheads="1" noChangeShapeType="1" noTextEdit="1"/>
              </p:cNvSpPr>
              <p:nvPr/>
            </p:nvSpPr>
            <p:spPr>
              <a:xfrm>
                <a:off x="8232070" y="3404814"/>
                <a:ext cx="2080826" cy="277897"/>
              </a:xfrm>
              <a:prstGeom prst="rect">
                <a:avLst/>
              </a:prstGeom>
              <a:blipFill>
                <a:blip r:embed="rId10"/>
                <a:stretch>
                  <a:fillRect l="-610" t="-4348" r="-3049" b="-304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1416D21-EE74-4A91-8697-0FE9F36171B4}"/>
                  </a:ext>
                </a:extLst>
              </p:cNvPr>
              <p:cNvSpPr/>
              <p:nvPr/>
            </p:nvSpPr>
            <p:spPr>
              <a:xfrm>
                <a:off x="7187374" y="4053075"/>
                <a:ext cx="3789233" cy="9325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en-US" i="1">
                              <a:latin typeface="Cambria Math" panose="02040503050406030204" pitchFamily="18" charset="0"/>
                              <a:ea typeface="MS PGothic" panose="020B0600070205080204" pitchFamily="34" charset="-128"/>
                            </a:rPr>
                          </m:ctrlPr>
                        </m:sSubPr>
                        <m:e>
                          <m:r>
                            <a:rPr lang="en-US" altLang="en-US" b="1">
                              <a:latin typeface="Cambria Math" panose="02040503050406030204" pitchFamily="18" charset="0"/>
                              <a:ea typeface="MS PGothic" panose="020B0600070205080204" pitchFamily="34" charset="-128"/>
                            </a:rPr>
                            <m:t>𝐒</m:t>
                          </m:r>
                        </m:e>
                        <m:sub>
                          <m:r>
                            <a:rPr lang="en-US" altLang="en-US" i="1">
                              <a:latin typeface="Cambria Math" panose="02040503050406030204" pitchFamily="18" charset="0"/>
                              <a:ea typeface="Cambria Math" panose="02040503050406030204" pitchFamily="18" charset="0"/>
                            </a:rPr>
                            <m:t>𝛼</m:t>
                          </m:r>
                        </m:sub>
                      </m:sSub>
                      <m:d>
                        <m:dPr>
                          <m:ctrlPr>
                            <a:rPr lang="en-US" altLang="en-US" i="1">
                              <a:latin typeface="Cambria Math" panose="02040503050406030204" pitchFamily="18" charset="0"/>
                              <a:ea typeface="MS PGothic" panose="020B0600070205080204" pitchFamily="34" charset="-128"/>
                            </a:rPr>
                          </m:ctrlPr>
                        </m:dPr>
                        <m:e>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1</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2</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𝐶</m:t>
                              </m:r>
                            </m:sub>
                          </m:sSub>
                        </m:e>
                      </m:d>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b="1">
                              <a:latin typeface="Cambria Math" panose="02040503050406030204" pitchFamily="18" charset="0"/>
                              <a:ea typeface="MS PGothic" panose="020B0600070205080204" pitchFamily="34" charset="-128"/>
                            </a:rPr>
                            <m:t>𝐒</m:t>
                          </m:r>
                        </m:e>
                        <m:sub>
                          <m:r>
                            <a:rPr lang="en-US" altLang="en-US" i="1">
                              <a:latin typeface="Cambria Math" panose="02040503050406030204" pitchFamily="18" charset="0"/>
                              <a:ea typeface="Cambria Math" panose="02040503050406030204" pitchFamily="18" charset="0"/>
                            </a:rPr>
                            <m:t>𝛼</m:t>
                          </m:r>
                        </m:sub>
                      </m:sSub>
                      <m:d>
                        <m:dPr>
                          <m:ctrlPr>
                            <a:rPr lang="en-US" altLang="en-US" i="1">
                              <a:latin typeface="Cambria Math" panose="02040503050406030204" pitchFamily="18" charset="0"/>
                              <a:ea typeface="MS PGothic" panose="020B0600070205080204" pitchFamily="34" charset="-128"/>
                            </a:rPr>
                          </m:ctrlPr>
                        </m:dPr>
                        <m:e>
                          <m:f>
                            <m:fPr>
                              <m:ctrlPr>
                                <a:rPr lang="en-US" altLang="en-US" i="1">
                                  <a:latin typeface="Cambria Math" panose="02040503050406030204" pitchFamily="18" charset="0"/>
                                  <a:ea typeface="MS PGothic" panose="020B0600070205080204" pitchFamily="34" charset="-128"/>
                                </a:rPr>
                              </m:ctrlPr>
                            </m:fPr>
                            <m:num>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1</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2</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𝐶</m:t>
                                  </m:r>
                                </m:sub>
                              </m:sSub>
                            </m:num>
                            <m:den>
                              <m:r>
                                <m:rPr>
                                  <m:sty m:val="p"/>
                                </m:rPr>
                                <a:rPr lang="en-US" altLang="en-US">
                                  <a:latin typeface="Cambria Math" panose="02040503050406030204" pitchFamily="18" charset="0"/>
                                  <a:ea typeface="MS PGothic" panose="020B0600070205080204" pitchFamily="34" charset="-128"/>
                                </a:rPr>
                                <m:t>tr</m:t>
                              </m:r>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1</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2</m:t>
                                  </m:r>
                                </m:sub>
                              </m:sSub>
                              <m:r>
                                <a:rPr lang="en-US" altLang="en-US" i="1">
                                  <a:latin typeface="Cambria Math" panose="02040503050406030204" pitchFamily="18" charset="0"/>
                                  <a:ea typeface="MS PGothic" panose="020B0600070205080204" pitchFamily="34" charset="-128"/>
                                </a:rPr>
                                <m:t>∘…∘</m:t>
                              </m:r>
                              <m:sSub>
                                <m:sSubPr>
                                  <m:ctrlPr>
                                    <a:rPr lang="en-US" altLang="en-US" i="1">
                                      <a:latin typeface="Cambria Math" panose="02040503050406030204" pitchFamily="18" charset="0"/>
                                      <a:ea typeface="MS PGothic" panose="020B0600070205080204" pitchFamily="34" charset="-128"/>
                                    </a:rPr>
                                  </m:ctrlPr>
                                </m:sSubPr>
                                <m:e>
                                  <m:r>
                                    <a:rPr lang="en-US" altLang="en-US" i="1">
                                      <a:latin typeface="Cambria Math" panose="02040503050406030204" pitchFamily="18" charset="0"/>
                                      <a:ea typeface="MS PGothic" panose="020B0600070205080204" pitchFamily="34" charset="-128"/>
                                    </a:rPr>
                                    <m:t>𝐴</m:t>
                                  </m:r>
                                </m:e>
                                <m:sub>
                                  <m:r>
                                    <a:rPr lang="en-US" altLang="en-US" i="1">
                                      <a:latin typeface="Cambria Math" panose="02040503050406030204" pitchFamily="18" charset="0"/>
                                      <a:ea typeface="MS PGothic" panose="020B0600070205080204" pitchFamily="34" charset="-128"/>
                                    </a:rPr>
                                    <m:t>𝐶</m:t>
                                  </m:r>
                                </m:sub>
                              </m:sSub>
                              <m:r>
                                <a:rPr lang="en-US" altLang="en-US" i="1">
                                  <a:latin typeface="Cambria Math" panose="02040503050406030204" pitchFamily="18" charset="0"/>
                                  <a:ea typeface="MS PGothic" panose="020B0600070205080204" pitchFamily="34" charset="-128"/>
                                </a:rPr>
                                <m:t>)</m:t>
                              </m:r>
                            </m:den>
                          </m:f>
                        </m:e>
                      </m:d>
                    </m:oMath>
                  </m:oMathPara>
                </a14:m>
                <a:endParaRPr lang="en-US" dirty="0"/>
              </a:p>
            </p:txBody>
          </p:sp>
        </mc:Choice>
        <mc:Fallback xmlns="">
          <p:sp>
            <p:nvSpPr>
              <p:cNvPr id="6" name="Rectangle 5">
                <a:extLst>
                  <a:ext uri="{FF2B5EF4-FFF2-40B4-BE49-F238E27FC236}">
                    <a16:creationId xmlns:a16="http://schemas.microsoft.com/office/drawing/2014/main" id="{81416D21-EE74-4A91-8697-0FE9F36171B4}"/>
                  </a:ext>
                </a:extLst>
              </p:cNvPr>
              <p:cNvSpPr>
                <a:spLocks noRot="1" noChangeAspect="1" noMove="1" noResize="1" noEditPoints="1" noAdjustHandles="1" noChangeArrowheads="1" noChangeShapeType="1" noTextEdit="1"/>
              </p:cNvSpPr>
              <p:nvPr/>
            </p:nvSpPr>
            <p:spPr>
              <a:xfrm>
                <a:off x="7187374" y="4053075"/>
                <a:ext cx="3789233" cy="932563"/>
              </a:xfrm>
              <a:prstGeom prst="rect">
                <a:avLst/>
              </a:prstGeom>
              <a:blipFill>
                <a:blip r:embed="rId11"/>
                <a:stretch>
                  <a:fillRect b="-533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1FAB81A2-1E66-483D-9D9A-8F10C4141306}"/>
              </a:ext>
            </a:extLst>
          </p:cNvPr>
          <p:cNvSpPr/>
          <p:nvPr/>
        </p:nvSpPr>
        <p:spPr>
          <a:xfrm>
            <a:off x="9012936" y="2976694"/>
            <a:ext cx="1591056" cy="4281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1D443-55F3-4582-93EA-7F1FBAAEF205}"/>
              </a:ext>
            </a:extLst>
          </p:cNvPr>
          <p:cNvSpPr/>
          <p:nvPr/>
        </p:nvSpPr>
        <p:spPr>
          <a:xfrm>
            <a:off x="7709916" y="4059583"/>
            <a:ext cx="2708910" cy="9853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A506539-0054-4E96-9BCB-11F88857B81A}"/>
              </a:ext>
            </a:extLst>
          </p:cNvPr>
          <p:cNvCxnSpPr>
            <a:stCxn id="7" idx="2"/>
            <a:endCxn id="6" idx="0"/>
          </p:cNvCxnSpPr>
          <p:nvPr/>
        </p:nvCxnSpPr>
        <p:spPr>
          <a:xfrm flipH="1">
            <a:off x="9081990" y="3404814"/>
            <a:ext cx="726474" cy="64826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A2A17C8-8E45-4000-8E6D-D45F5B4CBAA7}"/>
              </a:ext>
            </a:extLst>
          </p:cNvPr>
          <p:cNvSpPr txBox="1"/>
          <p:nvPr/>
        </p:nvSpPr>
        <p:spPr>
          <a:xfrm>
            <a:off x="7275576" y="5150669"/>
            <a:ext cx="3328416" cy="1477328"/>
          </a:xfrm>
          <a:prstGeom prst="rect">
            <a:avLst/>
          </a:prstGeom>
          <a:noFill/>
        </p:spPr>
        <p:txBody>
          <a:bodyPr wrap="square" rtlCol="0">
            <a:spAutoFit/>
          </a:bodyPr>
          <a:lstStyle/>
          <a:p>
            <a:r>
              <a:rPr lang="en-US" dirty="0">
                <a:solidFill>
                  <a:srgbClr val="FF0000"/>
                </a:solidFill>
                <a:latin typeface="Times" panose="02020603050405020304" pitchFamily="18" charset="0"/>
                <a:cs typeface="Times" panose="02020603050405020304" pitchFamily="18" charset="0"/>
              </a:rPr>
              <a:t>Only requires </a:t>
            </a:r>
            <a:r>
              <a:rPr lang="en-US" dirty="0" err="1">
                <a:solidFill>
                  <a:srgbClr val="FF0000"/>
                </a:solidFill>
                <a:latin typeface="Times" panose="02020603050405020304" pitchFamily="18" charset="0"/>
                <a:cs typeface="Times" panose="02020603050405020304" pitchFamily="18" charset="0"/>
              </a:rPr>
              <a:t>eigenspectrum</a:t>
            </a:r>
            <a:r>
              <a:rPr lang="en-US" dirty="0">
                <a:solidFill>
                  <a:srgbClr val="FF0000"/>
                </a:solidFill>
                <a:latin typeface="Times" panose="02020603050405020304" pitchFamily="18" charset="0"/>
                <a:cs typeface="Times" panose="02020603050405020304" pitchFamily="18" charset="0"/>
              </a:rPr>
              <a:t> of Gram matrix of kernel learning, rather than PDF and conditional PDF estimation among multiple high-dimensional variables! </a:t>
            </a:r>
          </a:p>
        </p:txBody>
      </p:sp>
      <p:sp>
        <p:nvSpPr>
          <p:cNvPr id="17" name="Rectangle 2">
            <a:extLst>
              <a:ext uri="{FF2B5EF4-FFF2-40B4-BE49-F238E27FC236}">
                <a16:creationId xmlns:a16="http://schemas.microsoft.com/office/drawing/2014/main" id="{5E39D270-393D-F84F-96BB-45686CB4CD23}"/>
              </a:ext>
            </a:extLst>
          </p:cNvPr>
          <p:cNvSpPr txBox="1">
            <a:spLocks noChangeArrowheads="1"/>
          </p:cNvSpPr>
          <p:nvPr/>
        </p:nvSpPr>
        <p:spPr>
          <a:xfrm>
            <a:off x="227308" y="0"/>
            <a:ext cx="11964692"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CNNs</a:t>
            </a:r>
            <a:endParaRPr lang="zh-CN" altLang="en-US" dirty="0">
              <a:ea typeface="SimSun" panose="02010600030101010101" pitchFamily="2" charset="-122"/>
            </a:endParaRPr>
          </a:p>
        </p:txBody>
      </p:sp>
    </p:spTree>
    <p:extLst>
      <p:ext uri="{BB962C8B-B14F-4D97-AF65-F5344CB8AC3E}">
        <p14:creationId xmlns:p14="http://schemas.microsoft.com/office/powerpoint/2010/main" val="2008830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a:extLst>
              <a:ext uri="{FF2B5EF4-FFF2-40B4-BE49-F238E27FC236}">
                <a16:creationId xmlns:a16="http://schemas.microsoft.com/office/drawing/2014/main" id="{16E62C3A-382C-D04B-81B1-A9EAF7241470}"/>
              </a:ext>
            </a:extLst>
          </p:cNvPr>
          <p:cNvSpPr>
            <a:spLocks noGrp="1" noChangeArrowheads="1"/>
          </p:cNvSpPr>
          <p:nvPr>
            <p:ph type="body" sz="half" idx="1"/>
          </p:nvPr>
        </p:nvSpPr>
        <p:spPr>
          <a:xfrm>
            <a:off x="843430" y="1526380"/>
            <a:ext cx="8828893" cy="4113213"/>
          </a:xfrm>
          <a:noFill/>
          <a:ln/>
        </p:spPr>
        <p:txBody>
          <a:bodyPr vert="horz" lIns="92075" tIns="46038" rIns="92075" bIns="46038" rtlCol="0">
            <a:normAutofit fontScale="92500" lnSpcReduction="10000"/>
          </a:bodyPr>
          <a:lstStyle/>
          <a:p>
            <a:pPr>
              <a:buNone/>
            </a:pPr>
            <a:r>
              <a:rPr lang="en-US" altLang="en-US" dirty="0">
                <a:latin typeface="Arial" panose="020B0604020202020204" pitchFamily="34" charset="0"/>
              </a:rPr>
              <a:t>Not all random variables (</a:t>
            </a:r>
            <a:r>
              <a:rPr lang="en-US" altLang="en-US" dirty="0" err="1">
                <a:latin typeface="Arial" panose="020B0604020202020204" pitchFamily="34" charset="0"/>
              </a:rPr>
              <a:t>r.v</a:t>
            </a:r>
            <a:r>
              <a:rPr lang="en-US" altLang="en-US" dirty="0">
                <a:latin typeface="Arial" panose="020B0604020202020204" pitchFamily="34" charset="0"/>
              </a:rPr>
              <a:t>.) are equally random! </a:t>
            </a:r>
          </a:p>
          <a:p>
            <a:pPr marL="0" indent="0">
              <a:buNone/>
            </a:pPr>
            <a:r>
              <a:rPr lang="en-US" altLang="en-US" dirty="0">
                <a:latin typeface="Arial" panose="020B0604020202020204" pitchFamily="34" charset="0"/>
                <a:cs typeface="Arial" panose="020B0604020202020204" pitchFamily="34" charset="0"/>
              </a:rPr>
              <a:t>Entropy quantifies the degree of uncertainty in a </a:t>
            </a:r>
            <a:r>
              <a:rPr lang="en-US" altLang="en-US" dirty="0" err="1">
                <a:latin typeface="Arial" panose="020B0604020202020204" pitchFamily="34" charset="0"/>
                <a:cs typeface="Arial" panose="020B0604020202020204" pitchFamily="34" charset="0"/>
              </a:rPr>
              <a:t>r.v</a:t>
            </a:r>
            <a:r>
              <a:rPr lang="en-US" altLang="en-US" dirty="0">
                <a:latin typeface="Arial" panose="020B0604020202020204" pitchFamily="34" charset="0"/>
                <a:cs typeface="Arial" panose="020B0604020202020204" pitchFamily="34" charset="0"/>
              </a:rPr>
              <a:t>.  Claude Shannon defined entropy as</a:t>
            </a:r>
          </a:p>
          <a:p>
            <a:pPr marL="0" indent="0">
              <a:buNone/>
            </a:pPr>
            <a:endParaRPr lang="en-US" altLang="en-US" dirty="0">
              <a:latin typeface="Arial" panose="020B0604020202020204" pitchFamily="34" charset="0"/>
              <a:cs typeface="Arial" panose="020B0604020202020204" pitchFamily="34" charset="0"/>
            </a:endParaRPr>
          </a:p>
          <a:p>
            <a:pPr marL="0" indent="0">
              <a:buNone/>
            </a:pPr>
            <a:endParaRPr lang="en-US" altLang="en-US" dirty="0">
              <a:latin typeface="Arial" panose="020B0604020202020204" pitchFamily="34" charset="0"/>
              <a:cs typeface="Arial" panose="020B0604020202020204" pitchFamily="34" charset="0"/>
            </a:endParaRPr>
          </a:p>
          <a:p>
            <a:pPr marL="0" indent="0">
              <a:buNone/>
            </a:pPr>
            <a:r>
              <a:rPr lang="en-US" altLang="en-US" dirty="0">
                <a:latin typeface="Arial" panose="020B0604020202020204" pitchFamily="34" charset="0"/>
                <a:cs typeface="Arial" panose="020B0604020202020204" pitchFamily="34" charset="0"/>
              </a:rPr>
              <a:t>Asymptotic Equipartition Property:</a:t>
            </a:r>
          </a:p>
          <a:p>
            <a:pPr marL="0" indent="0">
              <a:buNone/>
            </a:pPr>
            <a:r>
              <a:rPr lang="en-US" altLang="en-US" dirty="0">
                <a:latin typeface="Arial" panose="020B0604020202020204" pitchFamily="34" charset="0"/>
                <a:cs typeface="Arial" panose="020B0604020202020204" pitchFamily="34" charset="0"/>
              </a:rPr>
              <a:t>Realizations of random variables can be roughly divided in two sets: one that is equally likely with cardinality given by the entropy of the </a:t>
            </a:r>
            <a:r>
              <a:rPr lang="en-US" altLang="en-US" dirty="0" err="1">
                <a:latin typeface="Arial" panose="020B0604020202020204" pitchFamily="34" charset="0"/>
                <a:cs typeface="Arial" panose="020B0604020202020204" pitchFamily="34" charset="0"/>
              </a:rPr>
              <a:t>r.v</a:t>
            </a:r>
            <a:r>
              <a:rPr lang="en-US" altLang="en-US" dirty="0">
                <a:latin typeface="Arial" panose="020B0604020202020204" pitchFamily="34" charset="0"/>
                <a:cs typeface="Arial" panose="020B0604020202020204" pitchFamily="34" charset="0"/>
              </a:rPr>
              <a:t>., and the other with a vanishing cardinality.  </a:t>
            </a:r>
          </a:p>
        </p:txBody>
      </p:sp>
      <p:sp>
        <p:nvSpPr>
          <p:cNvPr id="75" name="Date Placeholder 5">
            <a:extLst>
              <a:ext uri="{FF2B5EF4-FFF2-40B4-BE49-F238E27FC236}">
                <a16:creationId xmlns:a16="http://schemas.microsoft.com/office/drawing/2014/main" id="{51D94882-4333-444B-B020-E2CF38974339}"/>
              </a:ext>
            </a:extLst>
          </p:cNvPr>
          <p:cNvSpPr>
            <a:spLocks noGrp="1"/>
          </p:cNvSpPr>
          <p:nvPr>
            <p:ph type="dt" sz="half" idx="10"/>
          </p:nvPr>
        </p:nvSpPr>
        <p:spPr/>
        <p:txBody>
          <a:bodyPr/>
          <a:lstStyle/>
          <a:p>
            <a:fld id="{6F9BA803-BBE9-704C-B00E-D7B2C4B7759F}" type="datetime4">
              <a:rPr lang="en-US" altLang="en-US"/>
              <a:pPr/>
              <a:t>July 7, 2019</a:t>
            </a:fld>
            <a:endParaRPr lang="en-US" altLang="en-US"/>
          </a:p>
        </p:txBody>
      </p:sp>
      <p:sp>
        <p:nvSpPr>
          <p:cNvPr id="77" name="Slide Number Placeholder 7">
            <a:extLst>
              <a:ext uri="{FF2B5EF4-FFF2-40B4-BE49-F238E27FC236}">
                <a16:creationId xmlns:a16="http://schemas.microsoft.com/office/drawing/2014/main" id="{22EB17C3-65A1-3F4E-8833-C6FD5641D28C}"/>
              </a:ext>
            </a:extLst>
          </p:cNvPr>
          <p:cNvSpPr>
            <a:spLocks noGrp="1"/>
          </p:cNvSpPr>
          <p:nvPr>
            <p:ph type="sldNum" sz="quarter" idx="12"/>
          </p:nvPr>
        </p:nvSpPr>
        <p:spPr/>
        <p:txBody>
          <a:bodyPr/>
          <a:lstStyle/>
          <a:p>
            <a:fld id="{A182FC9C-B382-5047-9877-3FE0BFE3E90A}" type="slidenum">
              <a:rPr lang="en-US" altLang="en-US"/>
              <a:pPr/>
              <a:t>4</a:t>
            </a:fld>
            <a:endParaRPr lang="en-US" altLang="en-US"/>
          </a:p>
        </p:txBody>
      </p:sp>
      <p:sp>
        <p:nvSpPr>
          <p:cNvPr id="370699" name="Rectangle 11">
            <a:extLst>
              <a:ext uri="{FF2B5EF4-FFF2-40B4-BE49-F238E27FC236}">
                <a16:creationId xmlns:a16="http://schemas.microsoft.com/office/drawing/2014/main" id="{76134F1D-F33D-8348-AF69-ED8C7191D861}"/>
              </a:ext>
            </a:extLst>
          </p:cNvPr>
          <p:cNvSpPr>
            <a:spLocks noGrp="1" noChangeArrowheads="1"/>
          </p:cNvSpPr>
          <p:nvPr>
            <p:ph type="title"/>
          </p:nvPr>
        </p:nvSpPr>
        <p:spPr/>
        <p:txBody>
          <a:bodyPr/>
          <a:lstStyle/>
          <a:p>
            <a:r>
              <a:rPr lang="en-US" altLang="en-US" dirty="0"/>
              <a:t>Information Theory</a:t>
            </a:r>
            <a:br>
              <a:rPr lang="en-US" altLang="en-US" dirty="0"/>
            </a:br>
            <a:r>
              <a:rPr lang="en-US" altLang="en-US" sz="2400" dirty="0"/>
              <a:t>Entropy</a:t>
            </a:r>
          </a:p>
        </p:txBody>
      </p:sp>
      <p:sp>
        <p:nvSpPr>
          <p:cNvPr id="370793" name="Rectangle 105">
            <a:extLst>
              <a:ext uri="{FF2B5EF4-FFF2-40B4-BE49-F238E27FC236}">
                <a16:creationId xmlns:a16="http://schemas.microsoft.com/office/drawing/2014/main" id="{066C51E1-4E67-1B42-8BA8-C755F61D092A}"/>
              </a:ext>
            </a:extLst>
          </p:cNvPr>
          <p:cNvSpPr>
            <a:spLocks noChangeArrowheads="1"/>
          </p:cNvSpPr>
          <p:nvPr/>
        </p:nvSpPr>
        <p:spPr bwMode="auto">
          <a:xfrm>
            <a:off x="11978313" y="3039498"/>
            <a:ext cx="993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dirty="0">
                <a:solidFill>
                  <a:srgbClr val="000000"/>
                </a:solidFill>
                <a:latin typeface="Helvetica" pitchFamily="2" charset="0"/>
              </a:rPr>
              <a:t>5</a:t>
            </a:r>
            <a:endParaRPr lang="en-US" altLang="en-US" dirty="0"/>
          </a:p>
        </p:txBody>
      </p:sp>
      <p:grpSp>
        <p:nvGrpSpPr>
          <p:cNvPr id="370852" name="Group 164">
            <a:extLst>
              <a:ext uri="{FF2B5EF4-FFF2-40B4-BE49-F238E27FC236}">
                <a16:creationId xmlns:a16="http://schemas.microsoft.com/office/drawing/2014/main" id="{FEA1EF9D-8C34-2540-9CED-9C535A7C587A}"/>
              </a:ext>
            </a:extLst>
          </p:cNvPr>
          <p:cNvGrpSpPr>
            <a:grpSpLocks/>
          </p:cNvGrpSpPr>
          <p:nvPr/>
        </p:nvGrpSpPr>
        <p:grpSpPr bwMode="auto">
          <a:xfrm>
            <a:off x="9923461" y="1638301"/>
            <a:ext cx="2155826" cy="1638300"/>
            <a:chOff x="1685" y="1341"/>
            <a:chExt cx="1358" cy="1032"/>
          </a:xfrm>
        </p:grpSpPr>
        <p:sp>
          <p:nvSpPr>
            <p:cNvPr id="370779" name="Rectangle 91">
              <a:extLst>
                <a:ext uri="{FF2B5EF4-FFF2-40B4-BE49-F238E27FC236}">
                  <a16:creationId xmlns:a16="http://schemas.microsoft.com/office/drawing/2014/main" id="{D3262786-3AB0-204E-9862-9B158675A873}"/>
                </a:ext>
              </a:extLst>
            </p:cNvPr>
            <p:cNvSpPr>
              <a:spLocks noChangeArrowheads="1"/>
            </p:cNvSpPr>
            <p:nvPr/>
          </p:nvSpPr>
          <p:spPr bwMode="auto">
            <a:xfrm>
              <a:off x="2004" y="1403"/>
              <a:ext cx="1038" cy="817"/>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780" name="Line 92">
              <a:extLst>
                <a:ext uri="{FF2B5EF4-FFF2-40B4-BE49-F238E27FC236}">
                  <a16:creationId xmlns:a16="http://schemas.microsoft.com/office/drawing/2014/main" id="{6878997F-279C-AD47-8583-63F3C6A7C71D}"/>
                </a:ext>
              </a:extLst>
            </p:cNvPr>
            <p:cNvSpPr>
              <a:spLocks noChangeShapeType="1"/>
            </p:cNvSpPr>
            <p:nvPr/>
          </p:nvSpPr>
          <p:spPr bwMode="auto">
            <a:xfrm>
              <a:off x="2004" y="1403"/>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81" name="Freeform 93">
              <a:extLst>
                <a:ext uri="{FF2B5EF4-FFF2-40B4-BE49-F238E27FC236}">
                  <a16:creationId xmlns:a16="http://schemas.microsoft.com/office/drawing/2014/main" id="{5B748A31-7EF7-6F44-8864-8403355D8A34}"/>
                </a:ext>
              </a:extLst>
            </p:cNvPr>
            <p:cNvSpPr>
              <a:spLocks/>
            </p:cNvSpPr>
            <p:nvPr/>
          </p:nvSpPr>
          <p:spPr bwMode="auto">
            <a:xfrm>
              <a:off x="2004" y="1403"/>
              <a:ext cx="1038" cy="817"/>
            </a:xfrm>
            <a:custGeom>
              <a:avLst/>
              <a:gdLst>
                <a:gd name="T0" fmla="*/ 0 w 183"/>
                <a:gd name="T1" fmla="*/ 144 h 144"/>
                <a:gd name="T2" fmla="*/ 183 w 183"/>
                <a:gd name="T3" fmla="*/ 144 h 144"/>
                <a:gd name="T4" fmla="*/ 183 w 183"/>
                <a:gd name="T5" fmla="*/ 0 h 144"/>
              </a:gdLst>
              <a:ahLst/>
              <a:cxnLst>
                <a:cxn ang="0">
                  <a:pos x="T0" y="T1"/>
                </a:cxn>
                <a:cxn ang="0">
                  <a:pos x="T2" y="T3"/>
                </a:cxn>
                <a:cxn ang="0">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782" name="Line 94">
              <a:extLst>
                <a:ext uri="{FF2B5EF4-FFF2-40B4-BE49-F238E27FC236}">
                  <a16:creationId xmlns:a16="http://schemas.microsoft.com/office/drawing/2014/main" id="{F67DDEA2-DB77-0946-BFA7-A7F5742B82A9}"/>
                </a:ext>
              </a:extLst>
            </p:cNvPr>
            <p:cNvSpPr>
              <a:spLocks noChangeShapeType="1"/>
            </p:cNvSpPr>
            <p:nvPr/>
          </p:nvSpPr>
          <p:spPr bwMode="auto">
            <a:xfrm flipV="1">
              <a:off x="2004" y="140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83" name="Line 95">
              <a:extLst>
                <a:ext uri="{FF2B5EF4-FFF2-40B4-BE49-F238E27FC236}">
                  <a16:creationId xmlns:a16="http://schemas.microsoft.com/office/drawing/2014/main" id="{70550B23-705B-4943-9303-2D2588F17DAE}"/>
                </a:ext>
              </a:extLst>
            </p:cNvPr>
            <p:cNvSpPr>
              <a:spLocks noChangeShapeType="1"/>
            </p:cNvSpPr>
            <p:nvPr/>
          </p:nvSpPr>
          <p:spPr bwMode="auto">
            <a:xfrm>
              <a:off x="2004" y="2220"/>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84" name="Line 96">
              <a:extLst>
                <a:ext uri="{FF2B5EF4-FFF2-40B4-BE49-F238E27FC236}">
                  <a16:creationId xmlns:a16="http://schemas.microsoft.com/office/drawing/2014/main" id="{5EB42482-4220-1447-9C00-252191AE7E0D}"/>
                </a:ext>
              </a:extLst>
            </p:cNvPr>
            <p:cNvSpPr>
              <a:spLocks noChangeShapeType="1"/>
            </p:cNvSpPr>
            <p:nvPr/>
          </p:nvSpPr>
          <p:spPr bwMode="auto">
            <a:xfrm flipV="1">
              <a:off x="2004" y="140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85" name="Line 97">
              <a:extLst>
                <a:ext uri="{FF2B5EF4-FFF2-40B4-BE49-F238E27FC236}">
                  <a16:creationId xmlns:a16="http://schemas.microsoft.com/office/drawing/2014/main" id="{55B827E7-5030-1042-9E47-088AFF668117}"/>
                </a:ext>
              </a:extLst>
            </p:cNvPr>
            <p:cNvSpPr>
              <a:spLocks noChangeShapeType="1"/>
            </p:cNvSpPr>
            <p:nvPr/>
          </p:nvSpPr>
          <p:spPr bwMode="auto">
            <a:xfrm flipV="1">
              <a:off x="2004" y="220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86" name="Line 98">
              <a:extLst>
                <a:ext uri="{FF2B5EF4-FFF2-40B4-BE49-F238E27FC236}">
                  <a16:creationId xmlns:a16="http://schemas.microsoft.com/office/drawing/2014/main" id="{40616844-E33F-7E46-ACEA-3632B0F9C5B4}"/>
                </a:ext>
              </a:extLst>
            </p:cNvPr>
            <p:cNvSpPr>
              <a:spLocks noChangeShapeType="1"/>
            </p:cNvSpPr>
            <p:nvPr/>
          </p:nvSpPr>
          <p:spPr bwMode="auto">
            <a:xfrm>
              <a:off x="2004" y="140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87" name="Rectangle 99">
              <a:extLst>
                <a:ext uri="{FF2B5EF4-FFF2-40B4-BE49-F238E27FC236}">
                  <a16:creationId xmlns:a16="http://schemas.microsoft.com/office/drawing/2014/main" id="{7E866952-DD81-A247-BA11-B7FE7F89DE1A}"/>
                </a:ext>
              </a:extLst>
            </p:cNvPr>
            <p:cNvSpPr>
              <a:spLocks noChangeArrowheads="1"/>
            </p:cNvSpPr>
            <p:nvPr/>
          </p:nvSpPr>
          <p:spPr bwMode="auto">
            <a:xfrm>
              <a:off x="1969" y="2237"/>
              <a:ext cx="10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-5</a:t>
              </a:r>
              <a:endParaRPr lang="en-US" altLang="en-US"/>
            </a:p>
          </p:txBody>
        </p:sp>
        <p:sp>
          <p:nvSpPr>
            <p:cNvPr id="370788" name="Line 100">
              <a:extLst>
                <a:ext uri="{FF2B5EF4-FFF2-40B4-BE49-F238E27FC236}">
                  <a16:creationId xmlns:a16="http://schemas.microsoft.com/office/drawing/2014/main" id="{6519F04A-F93C-4147-9B61-6ADFA48B15BB}"/>
                </a:ext>
              </a:extLst>
            </p:cNvPr>
            <p:cNvSpPr>
              <a:spLocks noChangeShapeType="1"/>
            </p:cNvSpPr>
            <p:nvPr/>
          </p:nvSpPr>
          <p:spPr bwMode="auto">
            <a:xfrm flipV="1">
              <a:off x="2520" y="220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89" name="Line 101">
              <a:extLst>
                <a:ext uri="{FF2B5EF4-FFF2-40B4-BE49-F238E27FC236}">
                  <a16:creationId xmlns:a16="http://schemas.microsoft.com/office/drawing/2014/main" id="{78FD5D76-7700-AA4B-BF37-EB662885A07C}"/>
                </a:ext>
              </a:extLst>
            </p:cNvPr>
            <p:cNvSpPr>
              <a:spLocks noChangeShapeType="1"/>
            </p:cNvSpPr>
            <p:nvPr/>
          </p:nvSpPr>
          <p:spPr bwMode="auto">
            <a:xfrm>
              <a:off x="2520" y="140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90" name="Rectangle 102">
              <a:extLst>
                <a:ext uri="{FF2B5EF4-FFF2-40B4-BE49-F238E27FC236}">
                  <a16:creationId xmlns:a16="http://schemas.microsoft.com/office/drawing/2014/main" id="{45A43760-3FAD-8449-A7A1-EB131F0B83D7}"/>
                </a:ext>
              </a:extLst>
            </p:cNvPr>
            <p:cNvSpPr>
              <a:spLocks noChangeArrowheads="1"/>
            </p:cNvSpPr>
            <p:nvPr/>
          </p:nvSpPr>
          <p:spPr bwMode="auto">
            <a:xfrm>
              <a:off x="2517" y="2237"/>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0</a:t>
              </a:r>
              <a:endParaRPr lang="en-US" altLang="en-US"/>
            </a:p>
          </p:txBody>
        </p:sp>
        <p:sp>
          <p:nvSpPr>
            <p:cNvPr id="370791" name="Line 103">
              <a:extLst>
                <a:ext uri="{FF2B5EF4-FFF2-40B4-BE49-F238E27FC236}">
                  <a16:creationId xmlns:a16="http://schemas.microsoft.com/office/drawing/2014/main" id="{2F0B6190-82DE-3B49-9D77-D64FD5CB8254}"/>
                </a:ext>
              </a:extLst>
            </p:cNvPr>
            <p:cNvSpPr>
              <a:spLocks noChangeShapeType="1"/>
            </p:cNvSpPr>
            <p:nvPr/>
          </p:nvSpPr>
          <p:spPr bwMode="auto">
            <a:xfrm flipV="1">
              <a:off x="3042" y="220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92" name="Line 104">
              <a:extLst>
                <a:ext uri="{FF2B5EF4-FFF2-40B4-BE49-F238E27FC236}">
                  <a16:creationId xmlns:a16="http://schemas.microsoft.com/office/drawing/2014/main" id="{A91AE0EC-0351-CD4F-A131-B675B598D09D}"/>
                </a:ext>
              </a:extLst>
            </p:cNvPr>
            <p:cNvSpPr>
              <a:spLocks noChangeShapeType="1"/>
            </p:cNvSpPr>
            <p:nvPr/>
          </p:nvSpPr>
          <p:spPr bwMode="auto">
            <a:xfrm>
              <a:off x="3042" y="140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94" name="Line 106">
              <a:extLst>
                <a:ext uri="{FF2B5EF4-FFF2-40B4-BE49-F238E27FC236}">
                  <a16:creationId xmlns:a16="http://schemas.microsoft.com/office/drawing/2014/main" id="{553AB60C-AC99-C043-8AFA-5A35C2AA1AA1}"/>
                </a:ext>
              </a:extLst>
            </p:cNvPr>
            <p:cNvSpPr>
              <a:spLocks noChangeShapeType="1"/>
            </p:cNvSpPr>
            <p:nvPr/>
          </p:nvSpPr>
          <p:spPr bwMode="auto">
            <a:xfrm>
              <a:off x="2004" y="2220"/>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95" name="Line 107">
              <a:extLst>
                <a:ext uri="{FF2B5EF4-FFF2-40B4-BE49-F238E27FC236}">
                  <a16:creationId xmlns:a16="http://schemas.microsoft.com/office/drawing/2014/main" id="{F2AECD97-0DC8-0342-8CE0-F1393656E259}"/>
                </a:ext>
              </a:extLst>
            </p:cNvPr>
            <p:cNvSpPr>
              <a:spLocks noChangeShapeType="1"/>
            </p:cNvSpPr>
            <p:nvPr/>
          </p:nvSpPr>
          <p:spPr bwMode="auto">
            <a:xfrm flipH="1">
              <a:off x="3030" y="22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96" name="Rectangle 108">
              <a:extLst>
                <a:ext uri="{FF2B5EF4-FFF2-40B4-BE49-F238E27FC236}">
                  <a16:creationId xmlns:a16="http://schemas.microsoft.com/office/drawing/2014/main" id="{0145A244-3C27-2B4D-8261-A72F6B9F7F5A}"/>
                </a:ext>
              </a:extLst>
            </p:cNvPr>
            <p:cNvSpPr>
              <a:spLocks noChangeArrowheads="1"/>
            </p:cNvSpPr>
            <p:nvPr/>
          </p:nvSpPr>
          <p:spPr bwMode="auto">
            <a:xfrm>
              <a:off x="1944" y="2157"/>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0</a:t>
              </a:r>
              <a:endParaRPr lang="en-US" altLang="en-US"/>
            </a:p>
          </p:txBody>
        </p:sp>
        <p:sp>
          <p:nvSpPr>
            <p:cNvPr id="370797" name="Line 109">
              <a:extLst>
                <a:ext uri="{FF2B5EF4-FFF2-40B4-BE49-F238E27FC236}">
                  <a16:creationId xmlns:a16="http://schemas.microsoft.com/office/drawing/2014/main" id="{B09AA4A4-4AF5-BA48-AA57-26C3B844D070}"/>
                </a:ext>
              </a:extLst>
            </p:cNvPr>
            <p:cNvSpPr>
              <a:spLocks noChangeShapeType="1"/>
            </p:cNvSpPr>
            <p:nvPr/>
          </p:nvSpPr>
          <p:spPr bwMode="auto">
            <a:xfrm>
              <a:off x="2004" y="1812"/>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98" name="Line 110">
              <a:extLst>
                <a:ext uri="{FF2B5EF4-FFF2-40B4-BE49-F238E27FC236}">
                  <a16:creationId xmlns:a16="http://schemas.microsoft.com/office/drawing/2014/main" id="{0521E400-851F-0548-8050-C26D89336893}"/>
                </a:ext>
              </a:extLst>
            </p:cNvPr>
            <p:cNvSpPr>
              <a:spLocks noChangeShapeType="1"/>
            </p:cNvSpPr>
            <p:nvPr/>
          </p:nvSpPr>
          <p:spPr bwMode="auto">
            <a:xfrm flipH="1">
              <a:off x="3030" y="181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799" name="Rectangle 111">
              <a:extLst>
                <a:ext uri="{FF2B5EF4-FFF2-40B4-BE49-F238E27FC236}">
                  <a16:creationId xmlns:a16="http://schemas.microsoft.com/office/drawing/2014/main" id="{38589109-406D-4A48-BCB1-7D938FE099E9}"/>
                </a:ext>
              </a:extLst>
            </p:cNvPr>
            <p:cNvSpPr>
              <a:spLocks noChangeArrowheads="1"/>
            </p:cNvSpPr>
            <p:nvPr/>
          </p:nvSpPr>
          <p:spPr bwMode="auto">
            <a:xfrm>
              <a:off x="1855" y="1749"/>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0.5</a:t>
              </a:r>
              <a:endParaRPr lang="en-US" altLang="en-US"/>
            </a:p>
          </p:txBody>
        </p:sp>
        <p:sp>
          <p:nvSpPr>
            <p:cNvPr id="370800" name="Line 112">
              <a:extLst>
                <a:ext uri="{FF2B5EF4-FFF2-40B4-BE49-F238E27FC236}">
                  <a16:creationId xmlns:a16="http://schemas.microsoft.com/office/drawing/2014/main" id="{76EAD9CD-E6C5-A542-ADFD-4289B764F3FC}"/>
                </a:ext>
              </a:extLst>
            </p:cNvPr>
            <p:cNvSpPr>
              <a:spLocks noChangeShapeType="1"/>
            </p:cNvSpPr>
            <p:nvPr/>
          </p:nvSpPr>
          <p:spPr bwMode="auto">
            <a:xfrm>
              <a:off x="2004" y="1403"/>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01" name="Line 113">
              <a:extLst>
                <a:ext uri="{FF2B5EF4-FFF2-40B4-BE49-F238E27FC236}">
                  <a16:creationId xmlns:a16="http://schemas.microsoft.com/office/drawing/2014/main" id="{5144B552-1934-C542-A762-60D588C86B0A}"/>
                </a:ext>
              </a:extLst>
            </p:cNvPr>
            <p:cNvSpPr>
              <a:spLocks noChangeShapeType="1"/>
            </p:cNvSpPr>
            <p:nvPr/>
          </p:nvSpPr>
          <p:spPr bwMode="auto">
            <a:xfrm flipH="1">
              <a:off x="3030" y="140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02" name="Rectangle 114">
              <a:extLst>
                <a:ext uri="{FF2B5EF4-FFF2-40B4-BE49-F238E27FC236}">
                  <a16:creationId xmlns:a16="http://schemas.microsoft.com/office/drawing/2014/main" id="{074CE740-5284-E84D-ABA9-6F109F387E5A}"/>
                </a:ext>
              </a:extLst>
            </p:cNvPr>
            <p:cNvSpPr>
              <a:spLocks noChangeArrowheads="1"/>
            </p:cNvSpPr>
            <p:nvPr/>
          </p:nvSpPr>
          <p:spPr bwMode="auto">
            <a:xfrm>
              <a:off x="1944" y="1341"/>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1</a:t>
              </a:r>
              <a:endParaRPr lang="en-US" altLang="en-US"/>
            </a:p>
          </p:txBody>
        </p:sp>
        <p:sp>
          <p:nvSpPr>
            <p:cNvPr id="370803" name="Line 115">
              <a:extLst>
                <a:ext uri="{FF2B5EF4-FFF2-40B4-BE49-F238E27FC236}">
                  <a16:creationId xmlns:a16="http://schemas.microsoft.com/office/drawing/2014/main" id="{D91749A2-5716-814E-ACB8-FCC349412128}"/>
                </a:ext>
              </a:extLst>
            </p:cNvPr>
            <p:cNvSpPr>
              <a:spLocks noChangeShapeType="1"/>
            </p:cNvSpPr>
            <p:nvPr/>
          </p:nvSpPr>
          <p:spPr bwMode="auto">
            <a:xfrm>
              <a:off x="2004" y="1403"/>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04" name="Freeform 116">
              <a:extLst>
                <a:ext uri="{FF2B5EF4-FFF2-40B4-BE49-F238E27FC236}">
                  <a16:creationId xmlns:a16="http://schemas.microsoft.com/office/drawing/2014/main" id="{36B8AD5A-7800-C940-81B0-C74057722404}"/>
                </a:ext>
              </a:extLst>
            </p:cNvPr>
            <p:cNvSpPr>
              <a:spLocks/>
            </p:cNvSpPr>
            <p:nvPr/>
          </p:nvSpPr>
          <p:spPr bwMode="auto">
            <a:xfrm>
              <a:off x="2004" y="1403"/>
              <a:ext cx="1038" cy="817"/>
            </a:xfrm>
            <a:custGeom>
              <a:avLst/>
              <a:gdLst>
                <a:gd name="T0" fmla="*/ 0 w 183"/>
                <a:gd name="T1" fmla="*/ 144 h 144"/>
                <a:gd name="T2" fmla="*/ 183 w 183"/>
                <a:gd name="T3" fmla="*/ 144 h 144"/>
                <a:gd name="T4" fmla="*/ 183 w 183"/>
                <a:gd name="T5" fmla="*/ 0 h 144"/>
              </a:gdLst>
              <a:ahLst/>
              <a:cxnLst>
                <a:cxn ang="0">
                  <a:pos x="T0" y="T1"/>
                </a:cxn>
                <a:cxn ang="0">
                  <a:pos x="T2" y="T3"/>
                </a:cxn>
                <a:cxn ang="0">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805" name="Line 117">
              <a:extLst>
                <a:ext uri="{FF2B5EF4-FFF2-40B4-BE49-F238E27FC236}">
                  <a16:creationId xmlns:a16="http://schemas.microsoft.com/office/drawing/2014/main" id="{8CDBABE7-6BB6-3349-92F8-030174F20EF9}"/>
                </a:ext>
              </a:extLst>
            </p:cNvPr>
            <p:cNvSpPr>
              <a:spLocks noChangeShapeType="1"/>
            </p:cNvSpPr>
            <p:nvPr/>
          </p:nvSpPr>
          <p:spPr bwMode="auto">
            <a:xfrm flipV="1">
              <a:off x="2004" y="140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06" name="Freeform 118">
              <a:extLst>
                <a:ext uri="{FF2B5EF4-FFF2-40B4-BE49-F238E27FC236}">
                  <a16:creationId xmlns:a16="http://schemas.microsoft.com/office/drawing/2014/main" id="{D90670DB-C587-C44D-976E-227D06BCC88E}"/>
                </a:ext>
              </a:extLst>
            </p:cNvPr>
            <p:cNvSpPr>
              <a:spLocks/>
            </p:cNvSpPr>
            <p:nvPr/>
          </p:nvSpPr>
          <p:spPr bwMode="auto">
            <a:xfrm>
              <a:off x="2208" y="1630"/>
              <a:ext cx="545" cy="578"/>
            </a:xfrm>
            <a:custGeom>
              <a:avLst/>
              <a:gdLst>
                <a:gd name="T0" fmla="*/ 12 w 545"/>
                <a:gd name="T1" fmla="*/ 578 h 578"/>
                <a:gd name="T2" fmla="*/ 29 w 545"/>
                <a:gd name="T3" fmla="*/ 573 h 578"/>
                <a:gd name="T4" fmla="*/ 46 w 545"/>
                <a:gd name="T5" fmla="*/ 573 h 578"/>
                <a:gd name="T6" fmla="*/ 63 w 545"/>
                <a:gd name="T7" fmla="*/ 567 h 578"/>
                <a:gd name="T8" fmla="*/ 80 w 545"/>
                <a:gd name="T9" fmla="*/ 561 h 578"/>
                <a:gd name="T10" fmla="*/ 97 w 545"/>
                <a:gd name="T11" fmla="*/ 556 h 578"/>
                <a:gd name="T12" fmla="*/ 114 w 545"/>
                <a:gd name="T13" fmla="*/ 544 h 578"/>
                <a:gd name="T14" fmla="*/ 131 w 545"/>
                <a:gd name="T15" fmla="*/ 539 h 578"/>
                <a:gd name="T16" fmla="*/ 148 w 545"/>
                <a:gd name="T17" fmla="*/ 522 h 578"/>
                <a:gd name="T18" fmla="*/ 165 w 545"/>
                <a:gd name="T19" fmla="*/ 505 h 578"/>
                <a:gd name="T20" fmla="*/ 187 w 545"/>
                <a:gd name="T21" fmla="*/ 482 h 578"/>
                <a:gd name="T22" fmla="*/ 199 w 545"/>
                <a:gd name="T23" fmla="*/ 465 h 578"/>
                <a:gd name="T24" fmla="*/ 210 w 545"/>
                <a:gd name="T25" fmla="*/ 437 h 578"/>
                <a:gd name="T26" fmla="*/ 233 w 545"/>
                <a:gd name="T27" fmla="*/ 397 h 578"/>
                <a:gd name="T28" fmla="*/ 238 w 545"/>
                <a:gd name="T29" fmla="*/ 369 h 578"/>
                <a:gd name="T30" fmla="*/ 250 w 545"/>
                <a:gd name="T31" fmla="*/ 340 h 578"/>
                <a:gd name="T32" fmla="*/ 255 w 545"/>
                <a:gd name="T33" fmla="*/ 306 h 578"/>
                <a:gd name="T34" fmla="*/ 267 w 545"/>
                <a:gd name="T35" fmla="*/ 278 h 578"/>
                <a:gd name="T36" fmla="*/ 272 w 545"/>
                <a:gd name="T37" fmla="*/ 233 h 578"/>
                <a:gd name="T38" fmla="*/ 284 w 545"/>
                <a:gd name="T39" fmla="*/ 204 h 578"/>
                <a:gd name="T40" fmla="*/ 289 w 545"/>
                <a:gd name="T41" fmla="*/ 148 h 578"/>
                <a:gd name="T42" fmla="*/ 301 w 545"/>
                <a:gd name="T43" fmla="*/ 102 h 578"/>
                <a:gd name="T44" fmla="*/ 306 w 545"/>
                <a:gd name="T45" fmla="*/ 23 h 578"/>
                <a:gd name="T46" fmla="*/ 312 w 545"/>
                <a:gd name="T47" fmla="*/ 17 h 578"/>
                <a:gd name="T48" fmla="*/ 323 w 545"/>
                <a:gd name="T49" fmla="*/ 74 h 578"/>
                <a:gd name="T50" fmla="*/ 329 w 545"/>
                <a:gd name="T51" fmla="*/ 142 h 578"/>
                <a:gd name="T52" fmla="*/ 341 w 545"/>
                <a:gd name="T53" fmla="*/ 176 h 578"/>
                <a:gd name="T54" fmla="*/ 346 w 545"/>
                <a:gd name="T55" fmla="*/ 233 h 578"/>
                <a:gd name="T56" fmla="*/ 358 w 545"/>
                <a:gd name="T57" fmla="*/ 261 h 578"/>
                <a:gd name="T58" fmla="*/ 363 w 545"/>
                <a:gd name="T59" fmla="*/ 301 h 578"/>
                <a:gd name="T60" fmla="*/ 375 w 545"/>
                <a:gd name="T61" fmla="*/ 329 h 578"/>
                <a:gd name="T62" fmla="*/ 380 w 545"/>
                <a:gd name="T63" fmla="*/ 363 h 578"/>
                <a:gd name="T64" fmla="*/ 392 w 545"/>
                <a:gd name="T65" fmla="*/ 386 h 578"/>
                <a:gd name="T66" fmla="*/ 403 w 545"/>
                <a:gd name="T67" fmla="*/ 425 h 578"/>
                <a:gd name="T68" fmla="*/ 420 w 545"/>
                <a:gd name="T69" fmla="*/ 454 h 578"/>
                <a:gd name="T70" fmla="*/ 437 w 545"/>
                <a:gd name="T71" fmla="*/ 476 h 578"/>
                <a:gd name="T72" fmla="*/ 448 w 545"/>
                <a:gd name="T73" fmla="*/ 499 h 578"/>
                <a:gd name="T74" fmla="*/ 465 w 545"/>
                <a:gd name="T75" fmla="*/ 516 h 578"/>
                <a:gd name="T76" fmla="*/ 482 w 545"/>
                <a:gd name="T77" fmla="*/ 533 h 578"/>
                <a:gd name="T78" fmla="*/ 499 w 545"/>
                <a:gd name="T79" fmla="*/ 544 h 578"/>
                <a:gd name="T80" fmla="*/ 516 w 545"/>
                <a:gd name="T81" fmla="*/ 550 h 578"/>
                <a:gd name="T82" fmla="*/ 533 w 545"/>
                <a:gd name="T83" fmla="*/ 56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5" h="578">
                  <a:moveTo>
                    <a:pt x="0" y="578"/>
                  </a:moveTo>
                  <a:lnTo>
                    <a:pt x="6" y="578"/>
                  </a:lnTo>
                  <a:lnTo>
                    <a:pt x="12" y="578"/>
                  </a:lnTo>
                  <a:lnTo>
                    <a:pt x="17" y="578"/>
                  </a:lnTo>
                  <a:lnTo>
                    <a:pt x="23" y="573"/>
                  </a:lnTo>
                  <a:lnTo>
                    <a:pt x="29" y="573"/>
                  </a:lnTo>
                  <a:lnTo>
                    <a:pt x="34" y="573"/>
                  </a:lnTo>
                  <a:lnTo>
                    <a:pt x="40" y="573"/>
                  </a:lnTo>
                  <a:lnTo>
                    <a:pt x="46" y="573"/>
                  </a:lnTo>
                  <a:lnTo>
                    <a:pt x="51" y="567"/>
                  </a:lnTo>
                  <a:lnTo>
                    <a:pt x="57" y="567"/>
                  </a:lnTo>
                  <a:lnTo>
                    <a:pt x="63" y="567"/>
                  </a:lnTo>
                  <a:lnTo>
                    <a:pt x="68" y="567"/>
                  </a:lnTo>
                  <a:lnTo>
                    <a:pt x="74" y="561"/>
                  </a:lnTo>
                  <a:lnTo>
                    <a:pt x="80" y="561"/>
                  </a:lnTo>
                  <a:lnTo>
                    <a:pt x="85" y="561"/>
                  </a:lnTo>
                  <a:lnTo>
                    <a:pt x="91" y="556"/>
                  </a:lnTo>
                  <a:lnTo>
                    <a:pt x="97" y="556"/>
                  </a:lnTo>
                  <a:lnTo>
                    <a:pt x="102" y="550"/>
                  </a:lnTo>
                  <a:lnTo>
                    <a:pt x="108" y="550"/>
                  </a:lnTo>
                  <a:lnTo>
                    <a:pt x="114" y="544"/>
                  </a:lnTo>
                  <a:lnTo>
                    <a:pt x="119" y="544"/>
                  </a:lnTo>
                  <a:lnTo>
                    <a:pt x="125" y="539"/>
                  </a:lnTo>
                  <a:lnTo>
                    <a:pt x="131" y="539"/>
                  </a:lnTo>
                  <a:lnTo>
                    <a:pt x="136" y="533"/>
                  </a:lnTo>
                  <a:lnTo>
                    <a:pt x="142" y="527"/>
                  </a:lnTo>
                  <a:lnTo>
                    <a:pt x="148" y="522"/>
                  </a:lnTo>
                  <a:lnTo>
                    <a:pt x="153" y="516"/>
                  </a:lnTo>
                  <a:lnTo>
                    <a:pt x="159" y="510"/>
                  </a:lnTo>
                  <a:lnTo>
                    <a:pt x="165" y="505"/>
                  </a:lnTo>
                  <a:lnTo>
                    <a:pt x="170" y="499"/>
                  </a:lnTo>
                  <a:lnTo>
                    <a:pt x="176" y="493"/>
                  </a:lnTo>
                  <a:lnTo>
                    <a:pt x="187" y="482"/>
                  </a:lnTo>
                  <a:lnTo>
                    <a:pt x="187" y="476"/>
                  </a:lnTo>
                  <a:lnTo>
                    <a:pt x="193" y="471"/>
                  </a:lnTo>
                  <a:lnTo>
                    <a:pt x="199" y="465"/>
                  </a:lnTo>
                  <a:lnTo>
                    <a:pt x="199" y="459"/>
                  </a:lnTo>
                  <a:lnTo>
                    <a:pt x="210" y="448"/>
                  </a:lnTo>
                  <a:lnTo>
                    <a:pt x="210" y="437"/>
                  </a:lnTo>
                  <a:lnTo>
                    <a:pt x="221" y="425"/>
                  </a:lnTo>
                  <a:lnTo>
                    <a:pt x="221" y="408"/>
                  </a:lnTo>
                  <a:lnTo>
                    <a:pt x="233" y="397"/>
                  </a:lnTo>
                  <a:lnTo>
                    <a:pt x="233" y="380"/>
                  </a:lnTo>
                  <a:lnTo>
                    <a:pt x="238" y="374"/>
                  </a:lnTo>
                  <a:lnTo>
                    <a:pt x="238" y="369"/>
                  </a:lnTo>
                  <a:lnTo>
                    <a:pt x="244" y="363"/>
                  </a:lnTo>
                  <a:lnTo>
                    <a:pt x="244" y="346"/>
                  </a:lnTo>
                  <a:lnTo>
                    <a:pt x="250" y="340"/>
                  </a:lnTo>
                  <a:lnTo>
                    <a:pt x="250" y="329"/>
                  </a:lnTo>
                  <a:lnTo>
                    <a:pt x="255" y="323"/>
                  </a:lnTo>
                  <a:lnTo>
                    <a:pt x="255" y="306"/>
                  </a:lnTo>
                  <a:lnTo>
                    <a:pt x="261" y="301"/>
                  </a:lnTo>
                  <a:lnTo>
                    <a:pt x="261" y="284"/>
                  </a:lnTo>
                  <a:lnTo>
                    <a:pt x="267" y="278"/>
                  </a:lnTo>
                  <a:lnTo>
                    <a:pt x="267" y="261"/>
                  </a:lnTo>
                  <a:lnTo>
                    <a:pt x="272" y="255"/>
                  </a:lnTo>
                  <a:lnTo>
                    <a:pt x="272" y="233"/>
                  </a:lnTo>
                  <a:lnTo>
                    <a:pt x="278" y="227"/>
                  </a:lnTo>
                  <a:lnTo>
                    <a:pt x="278" y="210"/>
                  </a:lnTo>
                  <a:lnTo>
                    <a:pt x="284" y="204"/>
                  </a:lnTo>
                  <a:lnTo>
                    <a:pt x="284" y="176"/>
                  </a:lnTo>
                  <a:lnTo>
                    <a:pt x="289" y="170"/>
                  </a:lnTo>
                  <a:lnTo>
                    <a:pt x="289" y="148"/>
                  </a:lnTo>
                  <a:lnTo>
                    <a:pt x="295" y="142"/>
                  </a:lnTo>
                  <a:lnTo>
                    <a:pt x="295" y="108"/>
                  </a:lnTo>
                  <a:lnTo>
                    <a:pt x="301" y="102"/>
                  </a:lnTo>
                  <a:lnTo>
                    <a:pt x="301" y="74"/>
                  </a:lnTo>
                  <a:lnTo>
                    <a:pt x="306" y="63"/>
                  </a:lnTo>
                  <a:lnTo>
                    <a:pt x="306" y="23"/>
                  </a:lnTo>
                  <a:lnTo>
                    <a:pt x="312" y="17"/>
                  </a:lnTo>
                  <a:lnTo>
                    <a:pt x="312" y="0"/>
                  </a:lnTo>
                  <a:lnTo>
                    <a:pt x="312" y="17"/>
                  </a:lnTo>
                  <a:lnTo>
                    <a:pt x="318" y="23"/>
                  </a:lnTo>
                  <a:lnTo>
                    <a:pt x="318" y="63"/>
                  </a:lnTo>
                  <a:lnTo>
                    <a:pt x="323" y="74"/>
                  </a:lnTo>
                  <a:lnTo>
                    <a:pt x="323" y="102"/>
                  </a:lnTo>
                  <a:lnTo>
                    <a:pt x="329" y="108"/>
                  </a:lnTo>
                  <a:lnTo>
                    <a:pt x="329" y="142"/>
                  </a:lnTo>
                  <a:lnTo>
                    <a:pt x="335" y="148"/>
                  </a:lnTo>
                  <a:lnTo>
                    <a:pt x="335" y="170"/>
                  </a:lnTo>
                  <a:lnTo>
                    <a:pt x="341" y="176"/>
                  </a:lnTo>
                  <a:lnTo>
                    <a:pt x="341" y="204"/>
                  </a:lnTo>
                  <a:lnTo>
                    <a:pt x="346" y="210"/>
                  </a:lnTo>
                  <a:lnTo>
                    <a:pt x="346" y="233"/>
                  </a:lnTo>
                  <a:lnTo>
                    <a:pt x="352" y="238"/>
                  </a:lnTo>
                  <a:lnTo>
                    <a:pt x="352" y="255"/>
                  </a:lnTo>
                  <a:lnTo>
                    <a:pt x="358" y="261"/>
                  </a:lnTo>
                  <a:lnTo>
                    <a:pt x="358" y="284"/>
                  </a:lnTo>
                  <a:lnTo>
                    <a:pt x="363" y="289"/>
                  </a:lnTo>
                  <a:lnTo>
                    <a:pt x="363" y="301"/>
                  </a:lnTo>
                  <a:lnTo>
                    <a:pt x="369" y="306"/>
                  </a:lnTo>
                  <a:lnTo>
                    <a:pt x="369" y="323"/>
                  </a:lnTo>
                  <a:lnTo>
                    <a:pt x="375" y="329"/>
                  </a:lnTo>
                  <a:lnTo>
                    <a:pt x="375" y="346"/>
                  </a:lnTo>
                  <a:lnTo>
                    <a:pt x="380" y="352"/>
                  </a:lnTo>
                  <a:lnTo>
                    <a:pt x="380" y="363"/>
                  </a:lnTo>
                  <a:lnTo>
                    <a:pt x="386" y="369"/>
                  </a:lnTo>
                  <a:lnTo>
                    <a:pt x="386" y="380"/>
                  </a:lnTo>
                  <a:lnTo>
                    <a:pt x="392" y="386"/>
                  </a:lnTo>
                  <a:lnTo>
                    <a:pt x="392" y="397"/>
                  </a:lnTo>
                  <a:lnTo>
                    <a:pt x="403" y="408"/>
                  </a:lnTo>
                  <a:lnTo>
                    <a:pt x="403" y="425"/>
                  </a:lnTo>
                  <a:lnTo>
                    <a:pt x="414" y="437"/>
                  </a:lnTo>
                  <a:lnTo>
                    <a:pt x="414" y="448"/>
                  </a:lnTo>
                  <a:lnTo>
                    <a:pt x="420" y="454"/>
                  </a:lnTo>
                  <a:lnTo>
                    <a:pt x="426" y="459"/>
                  </a:lnTo>
                  <a:lnTo>
                    <a:pt x="426" y="465"/>
                  </a:lnTo>
                  <a:lnTo>
                    <a:pt x="437" y="476"/>
                  </a:lnTo>
                  <a:lnTo>
                    <a:pt x="437" y="482"/>
                  </a:lnTo>
                  <a:lnTo>
                    <a:pt x="448" y="493"/>
                  </a:lnTo>
                  <a:lnTo>
                    <a:pt x="448" y="499"/>
                  </a:lnTo>
                  <a:lnTo>
                    <a:pt x="454" y="505"/>
                  </a:lnTo>
                  <a:lnTo>
                    <a:pt x="460" y="510"/>
                  </a:lnTo>
                  <a:lnTo>
                    <a:pt x="465" y="516"/>
                  </a:lnTo>
                  <a:lnTo>
                    <a:pt x="471" y="522"/>
                  </a:lnTo>
                  <a:lnTo>
                    <a:pt x="477" y="527"/>
                  </a:lnTo>
                  <a:lnTo>
                    <a:pt x="482" y="533"/>
                  </a:lnTo>
                  <a:lnTo>
                    <a:pt x="488" y="533"/>
                  </a:lnTo>
                  <a:lnTo>
                    <a:pt x="494" y="539"/>
                  </a:lnTo>
                  <a:lnTo>
                    <a:pt x="499" y="544"/>
                  </a:lnTo>
                  <a:lnTo>
                    <a:pt x="505" y="544"/>
                  </a:lnTo>
                  <a:lnTo>
                    <a:pt x="511" y="550"/>
                  </a:lnTo>
                  <a:lnTo>
                    <a:pt x="516" y="550"/>
                  </a:lnTo>
                  <a:lnTo>
                    <a:pt x="522" y="556"/>
                  </a:lnTo>
                  <a:lnTo>
                    <a:pt x="528" y="556"/>
                  </a:lnTo>
                  <a:lnTo>
                    <a:pt x="533" y="561"/>
                  </a:lnTo>
                  <a:lnTo>
                    <a:pt x="539" y="561"/>
                  </a:lnTo>
                  <a:lnTo>
                    <a:pt x="545" y="5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807" name="Freeform 119">
              <a:extLst>
                <a:ext uri="{FF2B5EF4-FFF2-40B4-BE49-F238E27FC236}">
                  <a16:creationId xmlns:a16="http://schemas.microsoft.com/office/drawing/2014/main" id="{B917B94E-41F3-D746-BA90-25355BCE2B48}"/>
                </a:ext>
              </a:extLst>
            </p:cNvPr>
            <p:cNvSpPr>
              <a:spLocks/>
            </p:cNvSpPr>
            <p:nvPr/>
          </p:nvSpPr>
          <p:spPr bwMode="auto">
            <a:xfrm>
              <a:off x="2753" y="2191"/>
              <a:ext cx="79" cy="17"/>
            </a:xfrm>
            <a:custGeom>
              <a:avLst/>
              <a:gdLst>
                <a:gd name="T0" fmla="*/ 0 w 79"/>
                <a:gd name="T1" fmla="*/ 0 h 17"/>
                <a:gd name="T2" fmla="*/ 5 w 79"/>
                <a:gd name="T3" fmla="*/ 6 h 17"/>
                <a:gd name="T4" fmla="*/ 11 w 79"/>
                <a:gd name="T5" fmla="*/ 6 h 17"/>
                <a:gd name="T6" fmla="*/ 17 w 79"/>
                <a:gd name="T7" fmla="*/ 6 h 17"/>
                <a:gd name="T8" fmla="*/ 22 w 79"/>
                <a:gd name="T9" fmla="*/ 6 h 17"/>
                <a:gd name="T10" fmla="*/ 28 w 79"/>
                <a:gd name="T11" fmla="*/ 12 h 17"/>
                <a:gd name="T12" fmla="*/ 34 w 79"/>
                <a:gd name="T13" fmla="*/ 12 h 17"/>
                <a:gd name="T14" fmla="*/ 39 w 79"/>
                <a:gd name="T15" fmla="*/ 12 h 17"/>
                <a:gd name="T16" fmla="*/ 45 w 79"/>
                <a:gd name="T17" fmla="*/ 12 h 17"/>
                <a:gd name="T18" fmla="*/ 51 w 79"/>
                <a:gd name="T19" fmla="*/ 12 h 17"/>
                <a:gd name="T20" fmla="*/ 56 w 79"/>
                <a:gd name="T21" fmla="*/ 17 h 17"/>
                <a:gd name="T22" fmla="*/ 62 w 79"/>
                <a:gd name="T23" fmla="*/ 17 h 17"/>
                <a:gd name="T24" fmla="*/ 68 w 79"/>
                <a:gd name="T25" fmla="*/ 17 h 17"/>
                <a:gd name="T26" fmla="*/ 73 w 79"/>
                <a:gd name="T27" fmla="*/ 17 h 17"/>
                <a:gd name="T28" fmla="*/ 79 w 79"/>
                <a:gd name="T2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7">
                  <a:moveTo>
                    <a:pt x="0" y="0"/>
                  </a:moveTo>
                  <a:lnTo>
                    <a:pt x="5" y="6"/>
                  </a:lnTo>
                  <a:lnTo>
                    <a:pt x="11" y="6"/>
                  </a:lnTo>
                  <a:lnTo>
                    <a:pt x="17" y="6"/>
                  </a:lnTo>
                  <a:lnTo>
                    <a:pt x="22" y="6"/>
                  </a:lnTo>
                  <a:lnTo>
                    <a:pt x="28" y="12"/>
                  </a:lnTo>
                  <a:lnTo>
                    <a:pt x="34" y="12"/>
                  </a:lnTo>
                  <a:lnTo>
                    <a:pt x="39" y="12"/>
                  </a:lnTo>
                  <a:lnTo>
                    <a:pt x="45" y="12"/>
                  </a:lnTo>
                  <a:lnTo>
                    <a:pt x="51" y="12"/>
                  </a:lnTo>
                  <a:lnTo>
                    <a:pt x="56" y="17"/>
                  </a:lnTo>
                  <a:lnTo>
                    <a:pt x="62" y="17"/>
                  </a:lnTo>
                  <a:lnTo>
                    <a:pt x="68" y="17"/>
                  </a:lnTo>
                  <a:lnTo>
                    <a:pt x="73" y="17"/>
                  </a:lnTo>
                  <a:lnTo>
                    <a:pt x="79" y="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808" name="Freeform 120">
              <a:extLst>
                <a:ext uri="{FF2B5EF4-FFF2-40B4-BE49-F238E27FC236}">
                  <a16:creationId xmlns:a16="http://schemas.microsoft.com/office/drawing/2014/main" id="{A8D89C4C-84E6-9F46-B148-5F30DC88EDDE}"/>
                </a:ext>
              </a:extLst>
            </p:cNvPr>
            <p:cNvSpPr>
              <a:spLocks/>
            </p:cNvSpPr>
            <p:nvPr/>
          </p:nvSpPr>
          <p:spPr bwMode="auto">
            <a:xfrm>
              <a:off x="2208" y="1755"/>
              <a:ext cx="522" cy="459"/>
            </a:xfrm>
            <a:custGeom>
              <a:avLst/>
              <a:gdLst>
                <a:gd name="T0" fmla="*/ 12 w 522"/>
                <a:gd name="T1" fmla="*/ 459 h 459"/>
                <a:gd name="T2" fmla="*/ 29 w 522"/>
                <a:gd name="T3" fmla="*/ 453 h 459"/>
                <a:gd name="T4" fmla="*/ 46 w 522"/>
                <a:gd name="T5" fmla="*/ 448 h 459"/>
                <a:gd name="T6" fmla="*/ 63 w 522"/>
                <a:gd name="T7" fmla="*/ 442 h 459"/>
                <a:gd name="T8" fmla="*/ 80 w 522"/>
                <a:gd name="T9" fmla="*/ 431 h 459"/>
                <a:gd name="T10" fmla="*/ 97 w 522"/>
                <a:gd name="T11" fmla="*/ 419 h 459"/>
                <a:gd name="T12" fmla="*/ 114 w 522"/>
                <a:gd name="T13" fmla="*/ 414 h 459"/>
                <a:gd name="T14" fmla="*/ 131 w 522"/>
                <a:gd name="T15" fmla="*/ 408 h 459"/>
                <a:gd name="T16" fmla="*/ 148 w 522"/>
                <a:gd name="T17" fmla="*/ 397 h 459"/>
                <a:gd name="T18" fmla="*/ 165 w 522"/>
                <a:gd name="T19" fmla="*/ 385 h 459"/>
                <a:gd name="T20" fmla="*/ 182 w 522"/>
                <a:gd name="T21" fmla="*/ 363 h 459"/>
                <a:gd name="T22" fmla="*/ 199 w 522"/>
                <a:gd name="T23" fmla="*/ 334 h 459"/>
                <a:gd name="T24" fmla="*/ 204 w 522"/>
                <a:gd name="T25" fmla="*/ 312 h 459"/>
                <a:gd name="T26" fmla="*/ 216 w 522"/>
                <a:gd name="T27" fmla="*/ 289 h 459"/>
                <a:gd name="T28" fmla="*/ 221 w 522"/>
                <a:gd name="T29" fmla="*/ 261 h 459"/>
                <a:gd name="T30" fmla="*/ 233 w 522"/>
                <a:gd name="T31" fmla="*/ 232 h 459"/>
                <a:gd name="T32" fmla="*/ 238 w 522"/>
                <a:gd name="T33" fmla="*/ 198 h 459"/>
                <a:gd name="T34" fmla="*/ 250 w 522"/>
                <a:gd name="T35" fmla="*/ 170 h 459"/>
                <a:gd name="T36" fmla="*/ 255 w 522"/>
                <a:gd name="T37" fmla="*/ 136 h 459"/>
                <a:gd name="T38" fmla="*/ 267 w 522"/>
                <a:gd name="T39" fmla="*/ 113 h 459"/>
                <a:gd name="T40" fmla="*/ 272 w 522"/>
                <a:gd name="T41" fmla="*/ 79 h 459"/>
                <a:gd name="T42" fmla="*/ 284 w 522"/>
                <a:gd name="T43" fmla="*/ 51 h 459"/>
                <a:gd name="T44" fmla="*/ 289 w 522"/>
                <a:gd name="T45" fmla="*/ 23 h 459"/>
                <a:gd name="T46" fmla="*/ 306 w 522"/>
                <a:gd name="T47" fmla="*/ 0 h 459"/>
                <a:gd name="T48" fmla="*/ 323 w 522"/>
                <a:gd name="T49" fmla="*/ 17 h 459"/>
                <a:gd name="T50" fmla="*/ 329 w 522"/>
                <a:gd name="T51" fmla="*/ 45 h 459"/>
                <a:gd name="T52" fmla="*/ 341 w 522"/>
                <a:gd name="T53" fmla="*/ 68 h 459"/>
                <a:gd name="T54" fmla="*/ 346 w 522"/>
                <a:gd name="T55" fmla="*/ 108 h 459"/>
                <a:gd name="T56" fmla="*/ 358 w 522"/>
                <a:gd name="T57" fmla="*/ 136 h 459"/>
                <a:gd name="T58" fmla="*/ 363 w 522"/>
                <a:gd name="T59" fmla="*/ 176 h 459"/>
                <a:gd name="T60" fmla="*/ 375 w 522"/>
                <a:gd name="T61" fmla="*/ 204 h 459"/>
                <a:gd name="T62" fmla="*/ 380 w 522"/>
                <a:gd name="T63" fmla="*/ 238 h 459"/>
                <a:gd name="T64" fmla="*/ 392 w 522"/>
                <a:gd name="T65" fmla="*/ 261 h 459"/>
                <a:gd name="T66" fmla="*/ 397 w 522"/>
                <a:gd name="T67" fmla="*/ 289 h 459"/>
                <a:gd name="T68" fmla="*/ 409 w 522"/>
                <a:gd name="T69" fmla="*/ 306 h 459"/>
                <a:gd name="T70" fmla="*/ 414 w 522"/>
                <a:gd name="T71" fmla="*/ 329 h 459"/>
                <a:gd name="T72" fmla="*/ 426 w 522"/>
                <a:gd name="T73" fmla="*/ 346 h 459"/>
                <a:gd name="T74" fmla="*/ 443 w 522"/>
                <a:gd name="T75" fmla="*/ 368 h 459"/>
                <a:gd name="T76" fmla="*/ 460 w 522"/>
                <a:gd name="T77" fmla="*/ 391 h 459"/>
                <a:gd name="T78" fmla="*/ 477 w 522"/>
                <a:gd name="T79" fmla="*/ 408 h 459"/>
                <a:gd name="T80" fmla="*/ 494 w 522"/>
                <a:gd name="T81" fmla="*/ 419 h 459"/>
                <a:gd name="T82" fmla="*/ 511 w 522"/>
                <a:gd name="T83" fmla="*/ 425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22" h="459">
                  <a:moveTo>
                    <a:pt x="0" y="459"/>
                  </a:moveTo>
                  <a:lnTo>
                    <a:pt x="6" y="459"/>
                  </a:lnTo>
                  <a:lnTo>
                    <a:pt x="12" y="459"/>
                  </a:lnTo>
                  <a:lnTo>
                    <a:pt x="17" y="453"/>
                  </a:lnTo>
                  <a:lnTo>
                    <a:pt x="23" y="453"/>
                  </a:lnTo>
                  <a:lnTo>
                    <a:pt x="29" y="453"/>
                  </a:lnTo>
                  <a:lnTo>
                    <a:pt x="34" y="448"/>
                  </a:lnTo>
                  <a:lnTo>
                    <a:pt x="40" y="448"/>
                  </a:lnTo>
                  <a:lnTo>
                    <a:pt x="46" y="448"/>
                  </a:lnTo>
                  <a:lnTo>
                    <a:pt x="51" y="442"/>
                  </a:lnTo>
                  <a:lnTo>
                    <a:pt x="57" y="442"/>
                  </a:lnTo>
                  <a:lnTo>
                    <a:pt x="63" y="442"/>
                  </a:lnTo>
                  <a:lnTo>
                    <a:pt x="68" y="436"/>
                  </a:lnTo>
                  <a:lnTo>
                    <a:pt x="74" y="431"/>
                  </a:lnTo>
                  <a:lnTo>
                    <a:pt x="80" y="431"/>
                  </a:lnTo>
                  <a:lnTo>
                    <a:pt x="85" y="425"/>
                  </a:lnTo>
                  <a:lnTo>
                    <a:pt x="91" y="425"/>
                  </a:lnTo>
                  <a:lnTo>
                    <a:pt x="97" y="419"/>
                  </a:lnTo>
                  <a:lnTo>
                    <a:pt x="102" y="419"/>
                  </a:lnTo>
                  <a:lnTo>
                    <a:pt x="108" y="414"/>
                  </a:lnTo>
                  <a:lnTo>
                    <a:pt x="114" y="414"/>
                  </a:lnTo>
                  <a:lnTo>
                    <a:pt x="119" y="408"/>
                  </a:lnTo>
                  <a:lnTo>
                    <a:pt x="125" y="408"/>
                  </a:lnTo>
                  <a:lnTo>
                    <a:pt x="131" y="408"/>
                  </a:lnTo>
                  <a:lnTo>
                    <a:pt x="136" y="402"/>
                  </a:lnTo>
                  <a:lnTo>
                    <a:pt x="142" y="402"/>
                  </a:lnTo>
                  <a:lnTo>
                    <a:pt x="148" y="397"/>
                  </a:lnTo>
                  <a:lnTo>
                    <a:pt x="153" y="397"/>
                  </a:lnTo>
                  <a:lnTo>
                    <a:pt x="159" y="391"/>
                  </a:lnTo>
                  <a:lnTo>
                    <a:pt x="165" y="385"/>
                  </a:lnTo>
                  <a:lnTo>
                    <a:pt x="170" y="380"/>
                  </a:lnTo>
                  <a:lnTo>
                    <a:pt x="182" y="368"/>
                  </a:lnTo>
                  <a:lnTo>
                    <a:pt x="182" y="363"/>
                  </a:lnTo>
                  <a:lnTo>
                    <a:pt x="193" y="351"/>
                  </a:lnTo>
                  <a:lnTo>
                    <a:pt x="193" y="340"/>
                  </a:lnTo>
                  <a:lnTo>
                    <a:pt x="199" y="334"/>
                  </a:lnTo>
                  <a:lnTo>
                    <a:pt x="199" y="323"/>
                  </a:lnTo>
                  <a:lnTo>
                    <a:pt x="204" y="317"/>
                  </a:lnTo>
                  <a:lnTo>
                    <a:pt x="204" y="312"/>
                  </a:lnTo>
                  <a:lnTo>
                    <a:pt x="210" y="306"/>
                  </a:lnTo>
                  <a:lnTo>
                    <a:pt x="210" y="295"/>
                  </a:lnTo>
                  <a:lnTo>
                    <a:pt x="216" y="289"/>
                  </a:lnTo>
                  <a:lnTo>
                    <a:pt x="216" y="278"/>
                  </a:lnTo>
                  <a:lnTo>
                    <a:pt x="221" y="272"/>
                  </a:lnTo>
                  <a:lnTo>
                    <a:pt x="221" y="261"/>
                  </a:lnTo>
                  <a:lnTo>
                    <a:pt x="227" y="255"/>
                  </a:lnTo>
                  <a:lnTo>
                    <a:pt x="227" y="238"/>
                  </a:lnTo>
                  <a:lnTo>
                    <a:pt x="233" y="232"/>
                  </a:lnTo>
                  <a:lnTo>
                    <a:pt x="233" y="221"/>
                  </a:lnTo>
                  <a:lnTo>
                    <a:pt x="238" y="215"/>
                  </a:lnTo>
                  <a:lnTo>
                    <a:pt x="238" y="198"/>
                  </a:lnTo>
                  <a:lnTo>
                    <a:pt x="244" y="193"/>
                  </a:lnTo>
                  <a:lnTo>
                    <a:pt x="244" y="176"/>
                  </a:lnTo>
                  <a:lnTo>
                    <a:pt x="250" y="170"/>
                  </a:lnTo>
                  <a:lnTo>
                    <a:pt x="250" y="159"/>
                  </a:lnTo>
                  <a:lnTo>
                    <a:pt x="255" y="153"/>
                  </a:lnTo>
                  <a:lnTo>
                    <a:pt x="255" y="136"/>
                  </a:lnTo>
                  <a:lnTo>
                    <a:pt x="261" y="130"/>
                  </a:lnTo>
                  <a:lnTo>
                    <a:pt x="261" y="119"/>
                  </a:lnTo>
                  <a:lnTo>
                    <a:pt x="267" y="113"/>
                  </a:lnTo>
                  <a:lnTo>
                    <a:pt x="267" y="96"/>
                  </a:lnTo>
                  <a:lnTo>
                    <a:pt x="272" y="91"/>
                  </a:lnTo>
                  <a:lnTo>
                    <a:pt x="272" y="79"/>
                  </a:lnTo>
                  <a:lnTo>
                    <a:pt x="278" y="74"/>
                  </a:lnTo>
                  <a:lnTo>
                    <a:pt x="278" y="57"/>
                  </a:lnTo>
                  <a:lnTo>
                    <a:pt x="284" y="51"/>
                  </a:lnTo>
                  <a:lnTo>
                    <a:pt x="284" y="40"/>
                  </a:lnTo>
                  <a:lnTo>
                    <a:pt x="289" y="34"/>
                  </a:lnTo>
                  <a:lnTo>
                    <a:pt x="289" y="23"/>
                  </a:lnTo>
                  <a:lnTo>
                    <a:pt x="301" y="11"/>
                  </a:lnTo>
                  <a:lnTo>
                    <a:pt x="301" y="6"/>
                  </a:lnTo>
                  <a:lnTo>
                    <a:pt x="306" y="0"/>
                  </a:lnTo>
                  <a:lnTo>
                    <a:pt x="312" y="6"/>
                  </a:lnTo>
                  <a:lnTo>
                    <a:pt x="318" y="11"/>
                  </a:lnTo>
                  <a:lnTo>
                    <a:pt x="323" y="17"/>
                  </a:lnTo>
                  <a:lnTo>
                    <a:pt x="323" y="28"/>
                  </a:lnTo>
                  <a:lnTo>
                    <a:pt x="329" y="34"/>
                  </a:lnTo>
                  <a:lnTo>
                    <a:pt x="329" y="45"/>
                  </a:lnTo>
                  <a:lnTo>
                    <a:pt x="335" y="51"/>
                  </a:lnTo>
                  <a:lnTo>
                    <a:pt x="335" y="62"/>
                  </a:lnTo>
                  <a:lnTo>
                    <a:pt x="341" y="68"/>
                  </a:lnTo>
                  <a:lnTo>
                    <a:pt x="341" y="91"/>
                  </a:lnTo>
                  <a:lnTo>
                    <a:pt x="346" y="96"/>
                  </a:lnTo>
                  <a:lnTo>
                    <a:pt x="346" y="108"/>
                  </a:lnTo>
                  <a:lnTo>
                    <a:pt x="352" y="113"/>
                  </a:lnTo>
                  <a:lnTo>
                    <a:pt x="352" y="130"/>
                  </a:lnTo>
                  <a:lnTo>
                    <a:pt x="358" y="136"/>
                  </a:lnTo>
                  <a:lnTo>
                    <a:pt x="358" y="153"/>
                  </a:lnTo>
                  <a:lnTo>
                    <a:pt x="363" y="159"/>
                  </a:lnTo>
                  <a:lnTo>
                    <a:pt x="363" y="176"/>
                  </a:lnTo>
                  <a:lnTo>
                    <a:pt x="369" y="181"/>
                  </a:lnTo>
                  <a:lnTo>
                    <a:pt x="369" y="198"/>
                  </a:lnTo>
                  <a:lnTo>
                    <a:pt x="375" y="204"/>
                  </a:lnTo>
                  <a:lnTo>
                    <a:pt x="375" y="215"/>
                  </a:lnTo>
                  <a:lnTo>
                    <a:pt x="380" y="221"/>
                  </a:lnTo>
                  <a:lnTo>
                    <a:pt x="380" y="238"/>
                  </a:lnTo>
                  <a:lnTo>
                    <a:pt x="386" y="244"/>
                  </a:lnTo>
                  <a:lnTo>
                    <a:pt x="386" y="255"/>
                  </a:lnTo>
                  <a:lnTo>
                    <a:pt x="392" y="261"/>
                  </a:lnTo>
                  <a:lnTo>
                    <a:pt x="392" y="272"/>
                  </a:lnTo>
                  <a:lnTo>
                    <a:pt x="397" y="278"/>
                  </a:lnTo>
                  <a:lnTo>
                    <a:pt x="397" y="289"/>
                  </a:lnTo>
                  <a:lnTo>
                    <a:pt x="403" y="295"/>
                  </a:lnTo>
                  <a:lnTo>
                    <a:pt x="403" y="300"/>
                  </a:lnTo>
                  <a:lnTo>
                    <a:pt x="409" y="306"/>
                  </a:lnTo>
                  <a:lnTo>
                    <a:pt x="409" y="312"/>
                  </a:lnTo>
                  <a:lnTo>
                    <a:pt x="414" y="317"/>
                  </a:lnTo>
                  <a:lnTo>
                    <a:pt x="414" y="329"/>
                  </a:lnTo>
                  <a:lnTo>
                    <a:pt x="420" y="334"/>
                  </a:lnTo>
                  <a:lnTo>
                    <a:pt x="426" y="340"/>
                  </a:lnTo>
                  <a:lnTo>
                    <a:pt x="426" y="346"/>
                  </a:lnTo>
                  <a:lnTo>
                    <a:pt x="437" y="357"/>
                  </a:lnTo>
                  <a:lnTo>
                    <a:pt x="437" y="363"/>
                  </a:lnTo>
                  <a:lnTo>
                    <a:pt x="443" y="368"/>
                  </a:lnTo>
                  <a:lnTo>
                    <a:pt x="454" y="380"/>
                  </a:lnTo>
                  <a:lnTo>
                    <a:pt x="454" y="385"/>
                  </a:lnTo>
                  <a:lnTo>
                    <a:pt x="460" y="391"/>
                  </a:lnTo>
                  <a:lnTo>
                    <a:pt x="465" y="397"/>
                  </a:lnTo>
                  <a:lnTo>
                    <a:pt x="471" y="402"/>
                  </a:lnTo>
                  <a:lnTo>
                    <a:pt x="477" y="408"/>
                  </a:lnTo>
                  <a:lnTo>
                    <a:pt x="482" y="414"/>
                  </a:lnTo>
                  <a:lnTo>
                    <a:pt x="488" y="419"/>
                  </a:lnTo>
                  <a:lnTo>
                    <a:pt x="494" y="419"/>
                  </a:lnTo>
                  <a:lnTo>
                    <a:pt x="499" y="419"/>
                  </a:lnTo>
                  <a:lnTo>
                    <a:pt x="505" y="425"/>
                  </a:lnTo>
                  <a:lnTo>
                    <a:pt x="511" y="425"/>
                  </a:lnTo>
                  <a:lnTo>
                    <a:pt x="516" y="425"/>
                  </a:lnTo>
                  <a:lnTo>
                    <a:pt x="522" y="42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809" name="Freeform 121">
              <a:extLst>
                <a:ext uri="{FF2B5EF4-FFF2-40B4-BE49-F238E27FC236}">
                  <a16:creationId xmlns:a16="http://schemas.microsoft.com/office/drawing/2014/main" id="{C8D49512-8284-4749-8365-9C35E6CBAA9A}"/>
                </a:ext>
              </a:extLst>
            </p:cNvPr>
            <p:cNvSpPr>
              <a:spLocks/>
            </p:cNvSpPr>
            <p:nvPr/>
          </p:nvSpPr>
          <p:spPr bwMode="auto">
            <a:xfrm>
              <a:off x="2730" y="2180"/>
              <a:ext cx="102" cy="23"/>
            </a:xfrm>
            <a:custGeom>
              <a:avLst/>
              <a:gdLst>
                <a:gd name="T0" fmla="*/ 0 w 102"/>
                <a:gd name="T1" fmla="*/ 0 h 23"/>
                <a:gd name="T2" fmla="*/ 6 w 102"/>
                <a:gd name="T3" fmla="*/ 0 h 23"/>
                <a:gd name="T4" fmla="*/ 11 w 102"/>
                <a:gd name="T5" fmla="*/ 6 h 23"/>
                <a:gd name="T6" fmla="*/ 17 w 102"/>
                <a:gd name="T7" fmla="*/ 6 h 23"/>
                <a:gd name="T8" fmla="*/ 23 w 102"/>
                <a:gd name="T9" fmla="*/ 6 h 23"/>
                <a:gd name="T10" fmla="*/ 28 w 102"/>
                <a:gd name="T11" fmla="*/ 11 h 23"/>
                <a:gd name="T12" fmla="*/ 34 w 102"/>
                <a:gd name="T13" fmla="*/ 11 h 23"/>
                <a:gd name="T14" fmla="*/ 40 w 102"/>
                <a:gd name="T15" fmla="*/ 11 h 23"/>
                <a:gd name="T16" fmla="*/ 45 w 102"/>
                <a:gd name="T17" fmla="*/ 17 h 23"/>
                <a:gd name="T18" fmla="*/ 51 w 102"/>
                <a:gd name="T19" fmla="*/ 17 h 23"/>
                <a:gd name="T20" fmla="*/ 57 w 102"/>
                <a:gd name="T21" fmla="*/ 17 h 23"/>
                <a:gd name="T22" fmla="*/ 62 w 102"/>
                <a:gd name="T23" fmla="*/ 17 h 23"/>
                <a:gd name="T24" fmla="*/ 68 w 102"/>
                <a:gd name="T25" fmla="*/ 23 h 23"/>
                <a:gd name="T26" fmla="*/ 74 w 102"/>
                <a:gd name="T27" fmla="*/ 23 h 23"/>
                <a:gd name="T28" fmla="*/ 79 w 102"/>
                <a:gd name="T29" fmla="*/ 23 h 23"/>
                <a:gd name="T30" fmla="*/ 85 w 102"/>
                <a:gd name="T31" fmla="*/ 23 h 23"/>
                <a:gd name="T32" fmla="*/ 91 w 102"/>
                <a:gd name="T33" fmla="*/ 23 h 23"/>
                <a:gd name="T34" fmla="*/ 96 w 102"/>
                <a:gd name="T35" fmla="*/ 23 h 23"/>
                <a:gd name="T36" fmla="*/ 102 w 102"/>
                <a:gd name="T37"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23">
                  <a:moveTo>
                    <a:pt x="0" y="0"/>
                  </a:moveTo>
                  <a:lnTo>
                    <a:pt x="6" y="0"/>
                  </a:lnTo>
                  <a:lnTo>
                    <a:pt x="11" y="6"/>
                  </a:lnTo>
                  <a:lnTo>
                    <a:pt x="17" y="6"/>
                  </a:lnTo>
                  <a:lnTo>
                    <a:pt x="23" y="6"/>
                  </a:lnTo>
                  <a:lnTo>
                    <a:pt x="28" y="11"/>
                  </a:lnTo>
                  <a:lnTo>
                    <a:pt x="34" y="11"/>
                  </a:lnTo>
                  <a:lnTo>
                    <a:pt x="40" y="11"/>
                  </a:lnTo>
                  <a:lnTo>
                    <a:pt x="45" y="17"/>
                  </a:lnTo>
                  <a:lnTo>
                    <a:pt x="51" y="17"/>
                  </a:lnTo>
                  <a:lnTo>
                    <a:pt x="57" y="17"/>
                  </a:lnTo>
                  <a:lnTo>
                    <a:pt x="62" y="17"/>
                  </a:lnTo>
                  <a:lnTo>
                    <a:pt x="68" y="23"/>
                  </a:lnTo>
                  <a:lnTo>
                    <a:pt x="74" y="23"/>
                  </a:lnTo>
                  <a:lnTo>
                    <a:pt x="79" y="23"/>
                  </a:lnTo>
                  <a:lnTo>
                    <a:pt x="85" y="23"/>
                  </a:lnTo>
                  <a:lnTo>
                    <a:pt x="91" y="23"/>
                  </a:lnTo>
                  <a:lnTo>
                    <a:pt x="96" y="23"/>
                  </a:lnTo>
                  <a:lnTo>
                    <a:pt x="102" y="2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812" name="Rectangle 124">
              <a:extLst>
                <a:ext uri="{FF2B5EF4-FFF2-40B4-BE49-F238E27FC236}">
                  <a16:creationId xmlns:a16="http://schemas.microsoft.com/office/drawing/2014/main" id="{EDB223E9-8EC5-4A44-80E4-01BEF522E22A}"/>
                </a:ext>
              </a:extLst>
            </p:cNvPr>
            <p:cNvSpPr>
              <a:spLocks noChangeArrowheads="1"/>
            </p:cNvSpPr>
            <p:nvPr/>
          </p:nvSpPr>
          <p:spPr bwMode="auto">
            <a:xfrm rot="16200000">
              <a:off x="1737" y="1801"/>
              <a:ext cx="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f</a:t>
              </a:r>
              <a:endParaRPr lang="en-US" altLang="en-US"/>
            </a:p>
          </p:txBody>
        </p:sp>
        <p:sp>
          <p:nvSpPr>
            <p:cNvPr id="370813" name="Rectangle 125">
              <a:extLst>
                <a:ext uri="{FF2B5EF4-FFF2-40B4-BE49-F238E27FC236}">
                  <a16:creationId xmlns:a16="http://schemas.microsoft.com/office/drawing/2014/main" id="{34D6B7A4-3176-4348-B714-4DB2F8149CF7}"/>
                </a:ext>
              </a:extLst>
            </p:cNvPr>
            <p:cNvSpPr>
              <a:spLocks noChangeArrowheads="1"/>
            </p:cNvSpPr>
            <p:nvPr/>
          </p:nvSpPr>
          <p:spPr bwMode="auto">
            <a:xfrm rot="16200000">
              <a:off x="1791" y="178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100">
                  <a:solidFill>
                    <a:srgbClr val="000000"/>
                  </a:solidFill>
                  <a:latin typeface="Helvetica" pitchFamily="2" charset="0"/>
                </a:rPr>
                <a:t>x</a:t>
              </a:r>
              <a:endParaRPr lang="en-US" altLang="en-US"/>
            </a:p>
          </p:txBody>
        </p:sp>
        <p:sp>
          <p:nvSpPr>
            <p:cNvPr id="370814" name="Rectangle 126">
              <a:extLst>
                <a:ext uri="{FF2B5EF4-FFF2-40B4-BE49-F238E27FC236}">
                  <a16:creationId xmlns:a16="http://schemas.microsoft.com/office/drawing/2014/main" id="{69258EEA-57CC-6A4F-AED7-4A41DA126F7A}"/>
                </a:ext>
              </a:extLst>
            </p:cNvPr>
            <p:cNvSpPr>
              <a:spLocks noChangeArrowheads="1"/>
            </p:cNvSpPr>
            <p:nvPr/>
          </p:nvSpPr>
          <p:spPr bwMode="auto">
            <a:xfrm rot="16200000">
              <a:off x="1687" y="1679"/>
              <a:ext cx="1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(x)</a:t>
              </a:r>
              <a:endParaRPr lang="en-US" altLang="en-US"/>
            </a:p>
          </p:txBody>
        </p:sp>
      </p:grpSp>
      <p:grpSp>
        <p:nvGrpSpPr>
          <p:cNvPr id="370853" name="Group 165">
            <a:extLst>
              <a:ext uri="{FF2B5EF4-FFF2-40B4-BE49-F238E27FC236}">
                <a16:creationId xmlns:a16="http://schemas.microsoft.com/office/drawing/2014/main" id="{F5997D69-10B0-8049-B7E1-99E7336F572D}"/>
              </a:ext>
            </a:extLst>
          </p:cNvPr>
          <p:cNvGrpSpPr>
            <a:grpSpLocks/>
          </p:cNvGrpSpPr>
          <p:nvPr/>
        </p:nvGrpSpPr>
        <p:grpSpPr bwMode="auto">
          <a:xfrm>
            <a:off x="9944099" y="3573462"/>
            <a:ext cx="2247901" cy="1746250"/>
            <a:chOff x="2462" y="1471"/>
            <a:chExt cx="1416" cy="1100"/>
          </a:xfrm>
        </p:grpSpPr>
        <p:sp>
          <p:nvSpPr>
            <p:cNvPr id="370815" name="Rectangle 127">
              <a:extLst>
                <a:ext uri="{FF2B5EF4-FFF2-40B4-BE49-F238E27FC236}">
                  <a16:creationId xmlns:a16="http://schemas.microsoft.com/office/drawing/2014/main" id="{36BA6882-157B-2046-989E-4D58D5D454BE}"/>
                </a:ext>
              </a:extLst>
            </p:cNvPr>
            <p:cNvSpPr>
              <a:spLocks noChangeArrowheads="1"/>
            </p:cNvSpPr>
            <p:nvPr/>
          </p:nvSpPr>
          <p:spPr bwMode="auto">
            <a:xfrm>
              <a:off x="2781" y="1471"/>
              <a:ext cx="1038" cy="82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816" name="Line 128">
              <a:extLst>
                <a:ext uri="{FF2B5EF4-FFF2-40B4-BE49-F238E27FC236}">
                  <a16:creationId xmlns:a16="http://schemas.microsoft.com/office/drawing/2014/main" id="{A45E58FD-54BC-194F-B53F-449535A39A4D}"/>
                </a:ext>
              </a:extLst>
            </p:cNvPr>
            <p:cNvSpPr>
              <a:spLocks noChangeShapeType="1"/>
            </p:cNvSpPr>
            <p:nvPr/>
          </p:nvSpPr>
          <p:spPr bwMode="auto">
            <a:xfrm>
              <a:off x="2781" y="1471"/>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17" name="Freeform 129">
              <a:extLst>
                <a:ext uri="{FF2B5EF4-FFF2-40B4-BE49-F238E27FC236}">
                  <a16:creationId xmlns:a16="http://schemas.microsoft.com/office/drawing/2014/main" id="{CC225A87-96D9-504B-9DB9-DD9270BDDAB3}"/>
                </a:ext>
              </a:extLst>
            </p:cNvPr>
            <p:cNvSpPr>
              <a:spLocks/>
            </p:cNvSpPr>
            <p:nvPr/>
          </p:nvSpPr>
          <p:spPr bwMode="auto">
            <a:xfrm>
              <a:off x="2781" y="1471"/>
              <a:ext cx="1038" cy="822"/>
            </a:xfrm>
            <a:custGeom>
              <a:avLst/>
              <a:gdLst>
                <a:gd name="T0" fmla="*/ 0 w 183"/>
                <a:gd name="T1" fmla="*/ 145 h 145"/>
                <a:gd name="T2" fmla="*/ 183 w 183"/>
                <a:gd name="T3" fmla="*/ 145 h 145"/>
                <a:gd name="T4" fmla="*/ 183 w 183"/>
                <a:gd name="T5" fmla="*/ 0 h 145"/>
              </a:gdLst>
              <a:ahLst/>
              <a:cxnLst>
                <a:cxn ang="0">
                  <a:pos x="T0" y="T1"/>
                </a:cxn>
                <a:cxn ang="0">
                  <a:pos x="T2" y="T3"/>
                </a:cxn>
                <a:cxn ang="0">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818" name="Line 130">
              <a:extLst>
                <a:ext uri="{FF2B5EF4-FFF2-40B4-BE49-F238E27FC236}">
                  <a16:creationId xmlns:a16="http://schemas.microsoft.com/office/drawing/2014/main" id="{EA77EB74-3D8C-F747-92F0-CA6AF8962840}"/>
                </a:ext>
              </a:extLst>
            </p:cNvPr>
            <p:cNvSpPr>
              <a:spLocks noChangeShapeType="1"/>
            </p:cNvSpPr>
            <p:nvPr/>
          </p:nvSpPr>
          <p:spPr bwMode="auto">
            <a:xfrm flipV="1">
              <a:off x="2781" y="1471"/>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19" name="Line 131">
              <a:extLst>
                <a:ext uri="{FF2B5EF4-FFF2-40B4-BE49-F238E27FC236}">
                  <a16:creationId xmlns:a16="http://schemas.microsoft.com/office/drawing/2014/main" id="{59A18FE6-8F5A-D449-9C13-0FD4A5C7094D}"/>
                </a:ext>
              </a:extLst>
            </p:cNvPr>
            <p:cNvSpPr>
              <a:spLocks noChangeShapeType="1"/>
            </p:cNvSpPr>
            <p:nvPr/>
          </p:nvSpPr>
          <p:spPr bwMode="auto">
            <a:xfrm>
              <a:off x="2781" y="2293"/>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20" name="Line 132">
              <a:extLst>
                <a:ext uri="{FF2B5EF4-FFF2-40B4-BE49-F238E27FC236}">
                  <a16:creationId xmlns:a16="http://schemas.microsoft.com/office/drawing/2014/main" id="{18D0E50A-4348-7947-8CFC-940B6A29CE84}"/>
                </a:ext>
              </a:extLst>
            </p:cNvPr>
            <p:cNvSpPr>
              <a:spLocks noChangeShapeType="1"/>
            </p:cNvSpPr>
            <p:nvPr/>
          </p:nvSpPr>
          <p:spPr bwMode="auto">
            <a:xfrm flipV="1">
              <a:off x="2781" y="1471"/>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21" name="Line 133">
              <a:extLst>
                <a:ext uri="{FF2B5EF4-FFF2-40B4-BE49-F238E27FC236}">
                  <a16:creationId xmlns:a16="http://schemas.microsoft.com/office/drawing/2014/main" id="{19641072-C1CC-DB41-839C-21055FD44498}"/>
                </a:ext>
              </a:extLst>
            </p:cNvPr>
            <p:cNvSpPr>
              <a:spLocks noChangeShapeType="1"/>
            </p:cNvSpPr>
            <p:nvPr/>
          </p:nvSpPr>
          <p:spPr bwMode="auto">
            <a:xfrm flipV="1">
              <a:off x="2781" y="2282"/>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22" name="Line 134">
              <a:extLst>
                <a:ext uri="{FF2B5EF4-FFF2-40B4-BE49-F238E27FC236}">
                  <a16:creationId xmlns:a16="http://schemas.microsoft.com/office/drawing/2014/main" id="{A45C5C86-BE4C-B84C-93C1-BC1C53B5AA8B}"/>
                </a:ext>
              </a:extLst>
            </p:cNvPr>
            <p:cNvSpPr>
              <a:spLocks noChangeShapeType="1"/>
            </p:cNvSpPr>
            <p:nvPr/>
          </p:nvSpPr>
          <p:spPr bwMode="auto">
            <a:xfrm>
              <a:off x="2781" y="1471"/>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23" name="Rectangle 135">
              <a:extLst>
                <a:ext uri="{FF2B5EF4-FFF2-40B4-BE49-F238E27FC236}">
                  <a16:creationId xmlns:a16="http://schemas.microsoft.com/office/drawing/2014/main" id="{561198F9-240F-4B43-935C-BAFA4B17C975}"/>
                </a:ext>
              </a:extLst>
            </p:cNvPr>
            <p:cNvSpPr>
              <a:spLocks noChangeArrowheads="1"/>
            </p:cNvSpPr>
            <p:nvPr/>
          </p:nvSpPr>
          <p:spPr bwMode="auto">
            <a:xfrm>
              <a:off x="2746" y="2310"/>
              <a:ext cx="10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-5</a:t>
              </a:r>
              <a:endParaRPr lang="en-US" altLang="en-US"/>
            </a:p>
          </p:txBody>
        </p:sp>
        <p:sp>
          <p:nvSpPr>
            <p:cNvPr id="370824" name="Line 136">
              <a:extLst>
                <a:ext uri="{FF2B5EF4-FFF2-40B4-BE49-F238E27FC236}">
                  <a16:creationId xmlns:a16="http://schemas.microsoft.com/office/drawing/2014/main" id="{A97F128E-C337-074B-A92C-34240C396B13}"/>
                </a:ext>
              </a:extLst>
            </p:cNvPr>
            <p:cNvSpPr>
              <a:spLocks noChangeShapeType="1"/>
            </p:cNvSpPr>
            <p:nvPr/>
          </p:nvSpPr>
          <p:spPr bwMode="auto">
            <a:xfrm flipV="1">
              <a:off x="3297" y="2282"/>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25" name="Line 137">
              <a:extLst>
                <a:ext uri="{FF2B5EF4-FFF2-40B4-BE49-F238E27FC236}">
                  <a16:creationId xmlns:a16="http://schemas.microsoft.com/office/drawing/2014/main" id="{016BA90A-7BCC-274E-82AF-2BB0D9BC3A45}"/>
                </a:ext>
              </a:extLst>
            </p:cNvPr>
            <p:cNvSpPr>
              <a:spLocks noChangeShapeType="1"/>
            </p:cNvSpPr>
            <p:nvPr/>
          </p:nvSpPr>
          <p:spPr bwMode="auto">
            <a:xfrm>
              <a:off x="3297" y="1471"/>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26" name="Rectangle 138">
              <a:extLst>
                <a:ext uri="{FF2B5EF4-FFF2-40B4-BE49-F238E27FC236}">
                  <a16:creationId xmlns:a16="http://schemas.microsoft.com/office/drawing/2014/main" id="{6FA17D99-E3A7-D94C-9DB1-FDE0DA651507}"/>
                </a:ext>
              </a:extLst>
            </p:cNvPr>
            <p:cNvSpPr>
              <a:spLocks noChangeArrowheads="1"/>
            </p:cNvSpPr>
            <p:nvPr/>
          </p:nvSpPr>
          <p:spPr bwMode="auto">
            <a:xfrm>
              <a:off x="3294" y="2310"/>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0</a:t>
              </a:r>
              <a:endParaRPr lang="en-US" altLang="en-US"/>
            </a:p>
          </p:txBody>
        </p:sp>
        <p:sp>
          <p:nvSpPr>
            <p:cNvPr id="370827" name="Line 139">
              <a:extLst>
                <a:ext uri="{FF2B5EF4-FFF2-40B4-BE49-F238E27FC236}">
                  <a16:creationId xmlns:a16="http://schemas.microsoft.com/office/drawing/2014/main" id="{4063A244-BDD9-AA4B-BAD6-7D0A2FE64ECB}"/>
                </a:ext>
              </a:extLst>
            </p:cNvPr>
            <p:cNvSpPr>
              <a:spLocks noChangeShapeType="1"/>
            </p:cNvSpPr>
            <p:nvPr/>
          </p:nvSpPr>
          <p:spPr bwMode="auto">
            <a:xfrm flipV="1">
              <a:off x="3819" y="2282"/>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28" name="Line 140">
              <a:extLst>
                <a:ext uri="{FF2B5EF4-FFF2-40B4-BE49-F238E27FC236}">
                  <a16:creationId xmlns:a16="http://schemas.microsoft.com/office/drawing/2014/main" id="{9E2F4F2D-671B-324E-85E9-8DE56C3475EB}"/>
                </a:ext>
              </a:extLst>
            </p:cNvPr>
            <p:cNvSpPr>
              <a:spLocks noChangeShapeType="1"/>
            </p:cNvSpPr>
            <p:nvPr/>
          </p:nvSpPr>
          <p:spPr bwMode="auto">
            <a:xfrm>
              <a:off x="3819" y="1471"/>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29" name="Rectangle 141">
              <a:extLst>
                <a:ext uri="{FF2B5EF4-FFF2-40B4-BE49-F238E27FC236}">
                  <a16:creationId xmlns:a16="http://schemas.microsoft.com/office/drawing/2014/main" id="{96D02C80-72AE-4740-B313-9E8A1652E471}"/>
                </a:ext>
              </a:extLst>
            </p:cNvPr>
            <p:cNvSpPr>
              <a:spLocks noChangeArrowheads="1"/>
            </p:cNvSpPr>
            <p:nvPr/>
          </p:nvSpPr>
          <p:spPr bwMode="auto">
            <a:xfrm>
              <a:off x="3815" y="2310"/>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5</a:t>
              </a:r>
              <a:endParaRPr lang="en-US" altLang="en-US"/>
            </a:p>
          </p:txBody>
        </p:sp>
        <p:sp>
          <p:nvSpPr>
            <p:cNvPr id="370830" name="Line 142">
              <a:extLst>
                <a:ext uri="{FF2B5EF4-FFF2-40B4-BE49-F238E27FC236}">
                  <a16:creationId xmlns:a16="http://schemas.microsoft.com/office/drawing/2014/main" id="{1A56115E-98B5-4D4B-A7D3-788DCE706143}"/>
                </a:ext>
              </a:extLst>
            </p:cNvPr>
            <p:cNvSpPr>
              <a:spLocks noChangeShapeType="1"/>
            </p:cNvSpPr>
            <p:nvPr/>
          </p:nvSpPr>
          <p:spPr bwMode="auto">
            <a:xfrm>
              <a:off x="2781" y="2293"/>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31" name="Line 143">
              <a:extLst>
                <a:ext uri="{FF2B5EF4-FFF2-40B4-BE49-F238E27FC236}">
                  <a16:creationId xmlns:a16="http://schemas.microsoft.com/office/drawing/2014/main" id="{173E29BE-AFBA-004E-BAD6-054B93F4F339}"/>
                </a:ext>
              </a:extLst>
            </p:cNvPr>
            <p:cNvSpPr>
              <a:spLocks noChangeShapeType="1"/>
            </p:cNvSpPr>
            <p:nvPr/>
          </p:nvSpPr>
          <p:spPr bwMode="auto">
            <a:xfrm flipH="1">
              <a:off x="3807" y="229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32" name="Rectangle 144">
              <a:extLst>
                <a:ext uri="{FF2B5EF4-FFF2-40B4-BE49-F238E27FC236}">
                  <a16:creationId xmlns:a16="http://schemas.microsoft.com/office/drawing/2014/main" id="{4885C928-0E8A-F549-8FDA-A6522C260B3D}"/>
                </a:ext>
              </a:extLst>
            </p:cNvPr>
            <p:cNvSpPr>
              <a:spLocks noChangeArrowheads="1"/>
            </p:cNvSpPr>
            <p:nvPr/>
          </p:nvSpPr>
          <p:spPr bwMode="auto">
            <a:xfrm>
              <a:off x="2721" y="2231"/>
              <a:ext cx="6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0</a:t>
              </a:r>
              <a:endParaRPr lang="en-US" altLang="en-US"/>
            </a:p>
          </p:txBody>
        </p:sp>
        <p:sp>
          <p:nvSpPr>
            <p:cNvPr id="370833" name="Line 145">
              <a:extLst>
                <a:ext uri="{FF2B5EF4-FFF2-40B4-BE49-F238E27FC236}">
                  <a16:creationId xmlns:a16="http://schemas.microsoft.com/office/drawing/2014/main" id="{6FF4DB23-EDD6-7F4B-81CC-FB52D77A97ED}"/>
                </a:ext>
              </a:extLst>
            </p:cNvPr>
            <p:cNvSpPr>
              <a:spLocks noChangeShapeType="1"/>
            </p:cNvSpPr>
            <p:nvPr/>
          </p:nvSpPr>
          <p:spPr bwMode="auto">
            <a:xfrm>
              <a:off x="2781" y="1964"/>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34" name="Line 146">
              <a:extLst>
                <a:ext uri="{FF2B5EF4-FFF2-40B4-BE49-F238E27FC236}">
                  <a16:creationId xmlns:a16="http://schemas.microsoft.com/office/drawing/2014/main" id="{9C70B1C2-DE07-2046-BF37-8A4F67B85EFE}"/>
                </a:ext>
              </a:extLst>
            </p:cNvPr>
            <p:cNvSpPr>
              <a:spLocks noChangeShapeType="1"/>
            </p:cNvSpPr>
            <p:nvPr/>
          </p:nvSpPr>
          <p:spPr bwMode="auto">
            <a:xfrm flipH="1">
              <a:off x="3807" y="196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35" name="Rectangle 147">
              <a:extLst>
                <a:ext uri="{FF2B5EF4-FFF2-40B4-BE49-F238E27FC236}">
                  <a16:creationId xmlns:a16="http://schemas.microsoft.com/office/drawing/2014/main" id="{668D0511-16BF-ED40-B9F9-88FDA54CEC56}"/>
                </a:ext>
              </a:extLst>
            </p:cNvPr>
            <p:cNvSpPr>
              <a:spLocks noChangeArrowheads="1"/>
            </p:cNvSpPr>
            <p:nvPr/>
          </p:nvSpPr>
          <p:spPr bwMode="auto">
            <a:xfrm>
              <a:off x="2632" y="1902"/>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0.2</a:t>
              </a:r>
              <a:endParaRPr lang="en-US" altLang="en-US"/>
            </a:p>
          </p:txBody>
        </p:sp>
        <p:sp>
          <p:nvSpPr>
            <p:cNvPr id="370836" name="Line 148">
              <a:extLst>
                <a:ext uri="{FF2B5EF4-FFF2-40B4-BE49-F238E27FC236}">
                  <a16:creationId xmlns:a16="http://schemas.microsoft.com/office/drawing/2014/main" id="{BD52484D-644C-EC44-A422-225786CD911D}"/>
                </a:ext>
              </a:extLst>
            </p:cNvPr>
            <p:cNvSpPr>
              <a:spLocks noChangeShapeType="1"/>
            </p:cNvSpPr>
            <p:nvPr/>
          </p:nvSpPr>
          <p:spPr bwMode="auto">
            <a:xfrm>
              <a:off x="2781" y="1636"/>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37" name="Line 149">
              <a:extLst>
                <a:ext uri="{FF2B5EF4-FFF2-40B4-BE49-F238E27FC236}">
                  <a16:creationId xmlns:a16="http://schemas.microsoft.com/office/drawing/2014/main" id="{B2E02DF4-3387-DB49-9F66-292804AC4565}"/>
                </a:ext>
              </a:extLst>
            </p:cNvPr>
            <p:cNvSpPr>
              <a:spLocks noChangeShapeType="1"/>
            </p:cNvSpPr>
            <p:nvPr/>
          </p:nvSpPr>
          <p:spPr bwMode="auto">
            <a:xfrm flipH="1">
              <a:off x="3807" y="163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38" name="Rectangle 150">
              <a:extLst>
                <a:ext uri="{FF2B5EF4-FFF2-40B4-BE49-F238E27FC236}">
                  <a16:creationId xmlns:a16="http://schemas.microsoft.com/office/drawing/2014/main" id="{9F5A6B27-F9A9-2045-8744-AE3933894310}"/>
                </a:ext>
              </a:extLst>
            </p:cNvPr>
            <p:cNvSpPr>
              <a:spLocks noChangeArrowheads="1"/>
            </p:cNvSpPr>
            <p:nvPr/>
          </p:nvSpPr>
          <p:spPr bwMode="auto">
            <a:xfrm>
              <a:off x="2632" y="1573"/>
              <a:ext cx="1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0.4</a:t>
              </a:r>
              <a:endParaRPr lang="en-US" altLang="en-US"/>
            </a:p>
          </p:txBody>
        </p:sp>
        <p:sp>
          <p:nvSpPr>
            <p:cNvPr id="370839" name="Line 151">
              <a:extLst>
                <a:ext uri="{FF2B5EF4-FFF2-40B4-BE49-F238E27FC236}">
                  <a16:creationId xmlns:a16="http://schemas.microsoft.com/office/drawing/2014/main" id="{DEBDF101-01A2-7A41-A563-7E7BD3CFFA94}"/>
                </a:ext>
              </a:extLst>
            </p:cNvPr>
            <p:cNvSpPr>
              <a:spLocks noChangeShapeType="1"/>
            </p:cNvSpPr>
            <p:nvPr/>
          </p:nvSpPr>
          <p:spPr bwMode="auto">
            <a:xfrm>
              <a:off x="2781" y="1471"/>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40" name="Freeform 152">
              <a:extLst>
                <a:ext uri="{FF2B5EF4-FFF2-40B4-BE49-F238E27FC236}">
                  <a16:creationId xmlns:a16="http://schemas.microsoft.com/office/drawing/2014/main" id="{8F011714-23A1-364E-8AB8-CC7AD1D995B9}"/>
                </a:ext>
              </a:extLst>
            </p:cNvPr>
            <p:cNvSpPr>
              <a:spLocks/>
            </p:cNvSpPr>
            <p:nvPr/>
          </p:nvSpPr>
          <p:spPr bwMode="auto">
            <a:xfrm>
              <a:off x="2781" y="1471"/>
              <a:ext cx="1038" cy="822"/>
            </a:xfrm>
            <a:custGeom>
              <a:avLst/>
              <a:gdLst>
                <a:gd name="T0" fmla="*/ 0 w 183"/>
                <a:gd name="T1" fmla="*/ 145 h 145"/>
                <a:gd name="T2" fmla="*/ 183 w 183"/>
                <a:gd name="T3" fmla="*/ 145 h 145"/>
                <a:gd name="T4" fmla="*/ 183 w 183"/>
                <a:gd name="T5" fmla="*/ 0 h 145"/>
              </a:gdLst>
              <a:ahLst/>
              <a:cxnLst>
                <a:cxn ang="0">
                  <a:pos x="T0" y="T1"/>
                </a:cxn>
                <a:cxn ang="0">
                  <a:pos x="T2" y="T3"/>
                </a:cxn>
                <a:cxn ang="0">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841" name="Line 153">
              <a:extLst>
                <a:ext uri="{FF2B5EF4-FFF2-40B4-BE49-F238E27FC236}">
                  <a16:creationId xmlns:a16="http://schemas.microsoft.com/office/drawing/2014/main" id="{E428D2B4-3A67-2A48-AC5A-86A6FAFFF760}"/>
                </a:ext>
              </a:extLst>
            </p:cNvPr>
            <p:cNvSpPr>
              <a:spLocks noChangeShapeType="1"/>
            </p:cNvSpPr>
            <p:nvPr/>
          </p:nvSpPr>
          <p:spPr bwMode="auto">
            <a:xfrm flipV="1">
              <a:off x="2781" y="1471"/>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0842" name="Freeform 154">
              <a:extLst>
                <a:ext uri="{FF2B5EF4-FFF2-40B4-BE49-F238E27FC236}">
                  <a16:creationId xmlns:a16="http://schemas.microsoft.com/office/drawing/2014/main" id="{B1327462-89B4-7C45-9B63-768F586605AA}"/>
                </a:ext>
              </a:extLst>
            </p:cNvPr>
            <p:cNvSpPr>
              <a:spLocks/>
            </p:cNvSpPr>
            <p:nvPr/>
          </p:nvSpPr>
          <p:spPr bwMode="auto">
            <a:xfrm>
              <a:off x="2985" y="1817"/>
              <a:ext cx="624" cy="476"/>
            </a:xfrm>
            <a:custGeom>
              <a:avLst/>
              <a:gdLst>
                <a:gd name="T0" fmla="*/ 6 w 624"/>
                <a:gd name="T1" fmla="*/ 476 h 476"/>
                <a:gd name="T2" fmla="*/ 17 w 624"/>
                <a:gd name="T3" fmla="*/ 476 h 476"/>
                <a:gd name="T4" fmla="*/ 29 w 624"/>
                <a:gd name="T5" fmla="*/ 476 h 476"/>
                <a:gd name="T6" fmla="*/ 40 w 624"/>
                <a:gd name="T7" fmla="*/ 476 h 476"/>
                <a:gd name="T8" fmla="*/ 51 w 624"/>
                <a:gd name="T9" fmla="*/ 476 h 476"/>
                <a:gd name="T10" fmla="*/ 63 w 624"/>
                <a:gd name="T11" fmla="*/ 476 h 476"/>
                <a:gd name="T12" fmla="*/ 74 w 624"/>
                <a:gd name="T13" fmla="*/ 476 h 476"/>
                <a:gd name="T14" fmla="*/ 85 w 624"/>
                <a:gd name="T15" fmla="*/ 476 h 476"/>
                <a:gd name="T16" fmla="*/ 97 w 624"/>
                <a:gd name="T17" fmla="*/ 476 h 476"/>
                <a:gd name="T18" fmla="*/ 108 w 624"/>
                <a:gd name="T19" fmla="*/ 476 h 476"/>
                <a:gd name="T20" fmla="*/ 119 w 624"/>
                <a:gd name="T21" fmla="*/ 476 h 476"/>
                <a:gd name="T22" fmla="*/ 131 w 624"/>
                <a:gd name="T23" fmla="*/ 476 h 476"/>
                <a:gd name="T24" fmla="*/ 136 w 624"/>
                <a:gd name="T25" fmla="*/ 0 h 476"/>
                <a:gd name="T26" fmla="*/ 148 w 624"/>
                <a:gd name="T27" fmla="*/ 0 h 476"/>
                <a:gd name="T28" fmla="*/ 159 w 624"/>
                <a:gd name="T29" fmla="*/ 0 h 476"/>
                <a:gd name="T30" fmla="*/ 170 w 624"/>
                <a:gd name="T31" fmla="*/ 0 h 476"/>
                <a:gd name="T32" fmla="*/ 182 w 624"/>
                <a:gd name="T33" fmla="*/ 0 h 476"/>
                <a:gd name="T34" fmla="*/ 193 w 624"/>
                <a:gd name="T35" fmla="*/ 0 h 476"/>
                <a:gd name="T36" fmla="*/ 204 w 624"/>
                <a:gd name="T37" fmla="*/ 0 h 476"/>
                <a:gd name="T38" fmla="*/ 216 w 624"/>
                <a:gd name="T39" fmla="*/ 0 h 476"/>
                <a:gd name="T40" fmla="*/ 227 w 624"/>
                <a:gd name="T41" fmla="*/ 0 h 476"/>
                <a:gd name="T42" fmla="*/ 238 w 624"/>
                <a:gd name="T43" fmla="*/ 0 h 476"/>
                <a:gd name="T44" fmla="*/ 250 w 624"/>
                <a:gd name="T45" fmla="*/ 0 h 476"/>
                <a:gd name="T46" fmla="*/ 261 w 624"/>
                <a:gd name="T47" fmla="*/ 0 h 476"/>
                <a:gd name="T48" fmla="*/ 272 w 624"/>
                <a:gd name="T49" fmla="*/ 0 h 476"/>
                <a:gd name="T50" fmla="*/ 284 w 624"/>
                <a:gd name="T51" fmla="*/ 0 h 476"/>
                <a:gd name="T52" fmla="*/ 295 w 624"/>
                <a:gd name="T53" fmla="*/ 0 h 476"/>
                <a:gd name="T54" fmla="*/ 306 w 624"/>
                <a:gd name="T55" fmla="*/ 0 h 476"/>
                <a:gd name="T56" fmla="*/ 318 w 624"/>
                <a:gd name="T57" fmla="*/ 0 h 476"/>
                <a:gd name="T58" fmla="*/ 329 w 624"/>
                <a:gd name="T59" fmla="*/ 0 h 476"/>
                <a:gd name="T60" fmla="*/ 341 w 624"/>
                <a:gd name="T61" fmla="*/ 0 h 476"/>
                <a:gd name="T62" fmla="*/ 352 w 624"/>
                <a:gd name="T63" fmla="*/ 0 h 476"/>
                <a:gd name="T64" fmla="*/ 363 w 624"/>
                <a:gd name="T65" fmla="*/ 0 h 476"/>
                <a:gd name="T66" fmla="*/ 375 w 624"/>
                <a:gd name="T67" fmla="*/ 0 h 476"/>
                <a:gd name="T68" fmla="*/ 386 w 624"/>
                <a:gd name="T69" fmla="*/ 0 h 476"/>
                <a:gd name="T70" fmla="*/ 397 w 624"/>
                <a:gd name="T71" fmla="*/ 0 h 476"/>
                <a:gd name="T72" fmla="*/ 409 w 624"/>
                <a:gd name="T73" fmla="*/ 0 h 476"/>
                <a:gd name="T74" fmla="*/ 420 w 624"/>
                <a:gd name="T75" fmla="*/ 0 h 476"/>
                <a:gd name="T76" fmla="*/ 431 w 624"/>
                <a:gd name="T77" fmla="*/ 0 h 476"/>
                <a:gd name="T78" fmla="*/ 443 w 624"/>
                <a:gd name="T79" fmla="*/ 0 h 476"/>
                <a:gd name="T80" fmla="*/ 454 w 624"/>
                <a:gd name="T81" fmla="*/ 0 h 476"/>
                <a:gd name="T82" fmla="*/ 465 w 624"/>
                <a:gd name="T83" fmla="*/ 0 h 476"/>
                <a:gd name="T84" fmla="*/ 477 w 624"/>
                <a:gd name="T85" fmla="*/ 0 h 476"/>
                <a:gd name="T86" fmla="*/ 488 w 624"/>
                <a:gd name="T87" fmla="*/ 0 h 476"/>
                <a:gd name="T88" fmla="*/ 494 w 624"/>
                <a:gd name="T89" fmla="*/ 476 h 476"/>
                <a:gd name="T90" fmla="*/ 505 w 624"/>
                <a:gd name="T91" fmla="*/ 476 h 476"/>
                <a:gd name="T92" fmla="*/ 516 w 624"/>
                <a:gd name="T93" fmla="*/ 476 h 476"/>
                <a:gd name="T94" fmla="*/ 528 w 624"/>
                <a:gd name="T95" fmla="*/ 476 h 476"/>
                <a:gd name="T96" fmla="*/ 539 w 624"/>
                <a:gd name="T97" fmla="*/ 476 h 476"/>
                <a:gd name="T98" fmla="*/ 550 w 624"/>
                <a:gd name="T99" fmla="*/ 476 h 476"/>
                <a:gd name="T100" fmla="*/ 562 w 624"/>
                <a:gd name="T101" fmla="*/ 476 h 476"/>
                <a:gd name="T102" fmla="*/ 573 w 624"/>
                <a:gd name="T103" fmla="*/ 476 h 476"/>
                <a:gd name="T104" fmla="*/ 584 w 624"/>
                <a:gd name="T105" fmla="*/ 476 h 476"/>
                <a:gd name="T106" fmla="*/ 596 w 624"/>
                <a:gd name="T107" fmla="*/ 476 h 476"/>
                <a:gd name="T108" fmla="*/ 607 w 624"/>
                <a:gd name="T109" fmla="*/ 476 h 476"/>
                <a:gd name="T110" fmla="*/ 618 w 624"/>
                <a:gd name="T111" fmla="*/ 476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4" h="476">
                  <a:moveTo>
                    <a:pt x="0" y="476"/>
                  </a:moveTo>
                  <a:lnTo>
                    <a:pt x="6" y="476"/>
                  </a:lnTo>
                  <a:lnTo>
                    <a:pt x="12" y="476"/>
                  </a:lnTo>
                  <a:lnTo>
                    <a:pt x="17" y="476"/>
                  </a:lnTo>
                  <a:lnTo>
                    <a:pt x="23" y="476"/>
                  </a:lnTo>
                  <a:lnTo>
                    <a:pt x="29" y="476"/>
                  </a:lnTo>
                  <a:lnTo>
                    <a:pt x="34" y="476"/>
                  </a:lnTo>
                  <a:lnTo>
                    <a:pt x="40" y="476"/>
                  </a:lnTo>
                  <a:lnTo>
                    <a:pt x="46" y="476"/>
                  </a:lnTo>
                  <a:lnTo>
                    <a:pt x="51" y="476"/>
                  </a:lnTo>
                  <a:lnTo>
                    <a:pt x="57" y="476"/>
                  </a:lnTo>
                  <a:lnTo>
                    <a:pt x="63" y="476"/>
                  </a:lnTo>
                  <a:lnTo>
                    <a:pt x="68" y="476"/>
                  </a:lnTo>
                  <a:lnTo>
                    <a:pt x="74" y="476"/>
                  </a:lnTo>
                  <a:lnTo>
                    <a:pt x="80" y="476"/>
                  </a:lnTo>
                  <a:lnTo>
                    <a:pt x="85" y="476"/>
                  </a:lnTo>
                  <a:lnTo>
                    <a:pt x="91" y="476"/>
                  </a:lnTo>
                  <a:lnTo>
                    <a:pt x="97" y="476"/>
                  </a:lnTo>
                  <a:lnTo>
                    <a:pt x="102" y="476"/>
                  </a:lnTo>
                  <a:lnTo>
                    <a:pt x="108" y="476"/>
                  </a:lnTo>
                  <a:lnTo>
                    <a:pt x="114" y="476"/>
                  </a:lnTo>
                  <a:lnTo>
                    <a:pt x="119" y="476"/>
                  </a:lnTo>
                  <a:lnTo>
                    <a:pt x="125" y="476"/>
                  </a:lnTo>
                  <a:lnTo>
                    <a:pt x="131" y="476"/>
                  </a:lnTo>
                  <a:lnTo>
                    <a:pt x="131" y="0"/>
                  </a:lnTo>
                  <a:lnTo>
                    <a:pt x="136" y="0"/>
                  </a:lnTo>
                  <a:lnTo>
                    <a:pt x="142" y="0"/>
                  </a:lnTo>
                  <a:lnTo>
                    <a:pt x="148" y="0"/>
                  </a:lnTo>
                  <a:lnTo>
                    <a:pt x="153" y="0"/>
                  </a:lnTo>
                  <a:lnTo>
                    <a:pt x="159" y="0"/>
                  </a:lnTo>
                  <a:lnTo>
                    <a:pt x="165" y="0"/>
                  </a:lnTo>
                  <a:lnTo>
                    <a:pt x="170" y="0"/>
                  </a:lnTo>
                  <a:lnTo>
                    <a:pt x="176" y="0"/>
                  </a:lnTo>
                  <a:lnTo>
                    <a:pt x="182" y="0"/>
                  </a:lnTo>
                  <a:lnTo>
                    <a:pt x="187" y="0"/>
                  </a:lnTo>
                  <a:lnTo>
                    <a:pt x="193" y="0"/>
                  </a:lnTo>
                  <a:lnTo>
                    <a:pt x="199" y="0"/>
                  </a:lnTo>
                  <a:lnTo>
                    <a:pt x="204" y="0"/>
                  </a:lnTo>
                  <a:lnTo>
                    <a:pt x="210" y="0"/>
                  </a:lnTo>
                  <a:lnTo>
                    <a:pt x="216" y="0"/>
                  </a:lnTo>
                  <a:lnTo>
                    <a:pt x="221" y="0"/>
                  </a:lnTo>
                  <a:lnTo>
                    <a:pt x="227" y="0"/>
                  </a:lnTo>
                  <a:lnTo>
                    <a:pt x="233" y="0"/>
                  </a:lnTo>
                  <a:lnTo>
                    <a:pt x="238" y="0"/>
                  </a:lnTo>
                  <a:lnTo>
                    <a:pt x="244" y="0"/>
                  </a:lnTo>
                  <a:lnTo>
                    <a:pt x="250" y="0"/>
                  </a:lnTo>
                  <a:lnTo>
                    <a:pt x="255" y="0"/>
                  </a:lnTo>
                  <a:lnTo>
                    <a:pt x="261" y="0"/>
                  </a:lnTo>
                  <a:lnTo>
                    <a:pt x="267" y="0"/>
                  </a:lnTo>
                  <a:lnTo>
                    <a:pt x="272" y="0"/>
                  </a:lnTo>
                  <a:lnTo>
                    <a:pt x="278" y="0"/>
                  </a:lnTo>
                  <a:lnTo>
                    <a:pt x="284" y="0"/>
                  </a:lnTo>
                  <a:lnTo>
                    <a:pt x="289" y="0"/>
                  </a:lnTo>
                  <a:lnTo>
                    <a:pt x="295" y="0"/>
                  </a:lnTo>
                  <a:lnTo>
                    <a:pt x="301" y="0"/>
                  </a:lnTo>
                  <a:lnTo>
                    <a:pt x="306" y="0"/>
                  </a:lnTo>
                  <a:lnTo>
                    <a:pt x="312" y="0"/>
                  </a:lnTo>
                  <a:lnTo>
                    <a:pt x="318" y="0"/>
                  </a:lnTo>
                  <a:lnTo>
                    <a:pt x="323" y="0"/>
                  </a:lnTo>
                  <a:lnTo>
                    <a:pt x="329" y="0"/>
                  </a:lnTo>
                  <a:lnTo>
                    <a:pt x="335" y="0"/>
                  </a:lnTo>
                  <a:lnTo>
                    <a:pt x="341" y="0"/>
                  </a:lnTo>
                  <a:lnTo>
                    <a:pt x="346" y="0"/>
                  </a:lnTo>
                  <a:lnTo>
                    <a:pt x="352" y="0"/>
                  </a:lnTo>
                  <a:lnTo>
                    <a:pt x="358" y="0"/>
                  </a:lnTo>
                  <a:lnTo>
                    <a:pt x="363" y="0"/>
                  </a:lnTo>
                  <a:lnTo>
                    <a:pt x="369" y="0"/>
                  </a:lnTo>
                  <a:lnTo>
                    <a:pt x="375" y="0"/>
                  </a:lnTo>
                  <a:lnTo>
                    <a:pt x="380" y="0"/>
                  </a:lnTo>
                  <a:lnTo>
                    <a:pt x="386" y="0"/>
                  </a:lnTo>
                  <a:lnTo>
                    <a:pt x="392" y="0"/>
                  </a:lnTo>
                  <a:lnTo>
                    <a:pt x="397" y="0"/>
                  </a:lnTo>
                  <a:lnTo>
                    <a:pt x="403" y="0"/>
                  </a:lnTo>
                  <a:lnTo>
                    <a:pt x="409" y="0"/>
                  </a:lnTo>
                  <a:lnTo>
                    <a:pt x="414" y="0"/>
                  </a:lnTo>
                  <a:lnTo>
                    <a:pt x="420" y="0"/>
                  </a:lnTo>
                  <a:lnTo>
                    <a:pt x="426" y="0"/>
                  </a:lnTo>
                  <a:lnTo>
                    <a:pt x="431" y="0"/>
                  </a:lnTo>
                  <a:lnTo>
                    <a:pt x="437" y="0"/>
                  </a:lnTo>
                  <a:lnTo>
                    <a:pt x="443" y="0"/>
                  </a:lnTo>
                  <a:lnTo>
                    <a:pt x="448" y="0"/>
                  </a:lnTo>
                  <a:lnTo>
                    <a:pt x="454" y="0"/>
                  </a:lnTo>
                  <a:lnTo>
                    <a:pt x="460" y="0"/>
                  </a:lnTo>
                  <a:lnTo>
                    <a:pt x="465" y="0"/>
                  </a:lnTo>
                  <a:lnTo>
                    <a:pt x="471" y="0"/>
                  </a:lnTo>
                  <a:lnTo>
                    <a:pt x="477" y="0"/>
                  </a:lnTo>
                  <a:lnTo>
                    <a:pt x="482" y="0"/>
                  </a:lnTo>
                  <a:lnTo>
                    <a:pt x="488" y="0"/>
                  </a:lnTo>
                  <a:lnTo>
                    <a:pt x="494" y="0"/>
                  </a:lnTo>
                  <a:lnTo>
                    <a:pt x="494" y="476"/>
                  </a:lnTo>
                  <a:lnTo>
                    <a:pt x="499" y="476"/>
                  </a:lnTo>
                  <a:lnTo>
                    <a:pt x="505" y="476"/>
                  </a:lnTo>
                  <a:lnTo>
                    <a:pt x="511" y="476"/>
                  </a:lnTo>
                  <a:lnTo>
                    <a:pt x="516" y="476"/>
                  </a:lnTo>
                  <a:lnTo>
                    <a:pt x="522" y="476"/>
                  </a:lnTo>
                  <a:lnTo>
                    <a:pt x="528" y="476"/>
                  </a:lnTo>
                  <a:lnTo>
                    <a:pt x="533" y="476"/>
                  </a:lnTo>
                  <a:lnTo>
                    <a:pt x="539" y="476"/>
                  </a:lnTo>
                  <a:lnTo>
                    <a:pt x="545" y="476"/>
                  </a:lnTo>
                  <a:lnTo>
                    <a:pt x="550" y="476"/>
                  </a:lnTo>
                  <a:lnTo>
                    <a:pt x="556" y="476"/>
                  </a:lnTo>
                  <a:lnTo>
                    <a:pt x="562" y="476"/>
                  </a:lnTo>
                  <a:lnTo>
                    <a:pt x="567" y="476"/>
                  </a:lnTo>
                  <a:lnTo>
                    <a:pt x="573" y="476"/>
                  </a:lnTo>
                  <a:lnTo>
                    <a:pt x="579" y="476"/>
                  </a:lnTo>
                  <a:lnTo>
                    <a:pt x="584" y="476"/>
                  </a:lnTo>
                  <a:lnTo>
                    <a:pt x="590" y="476"/>
                  </a:lnTo>
                  <a:lnTo>
                    <a:pt x="596" y="476"/>
                  </a:lnTo>
                  <a:lnTo>
                    <a:pt x="601" y="476"/>
                  </a:lnTo>
                  <a:lnTo>
                    <a:pt x="607" y="476"/>
                  </a:lnTo>
                  <a:lnTo>
                    <a:pt x="613" y="476"/>
                  </a:lnTo>
                  <a:lnTo>
                    <a:pt x="618" y="476"/>
                  </a:lnTo>
                  <a:lnTo>
                    <a:pt x="624" y="47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844" name="Freeform 156">
              <a:extLst>
                <a:ext uri="{FF2B5EF4-FFF2-40B4-BE49-F238E27FC236}">
                  <a16:creationId xmlns:a16="http://schemas.microsoft.com/office/drawing/2014/main" id="{D7255FEF-97D2-7543-8A29-CCF470BBD890}"/>
                </a:ext>
              </a:extLst>
            </p:cNvPr>
            <p:cNvSpPr>
              <a:spLocks/>
            </p:cNvSpPr>
            <p:nvPr/>
          </p:nvSpPr>
          <p:spPr bwMode="auto">
            <a:xfrm>
              <a:off x="3541" y="2288"/>
              <a:ext cx="68" cy="1"/>
            </a:xfrm>
            <a:custGeom>
              <a:avLst/>
              <a:gdLst>
                <a:gd name="T0" fmla="*/ 0 w 68"/>
                <a:gd name="T1" fmla="*/ 6 w 68"/>
                <a:gd name="T2" fmla="*/ 11 w 68"/>
                <a:gd name="T3" fmla="*/ 17 w 68"/>
                <a:gd name="T4" fmla="*/ 23 w 68"/>
                <a:gd name="T5" fmla="*/ 28 w 68"/>
                <a:gd name="T6" fmla="*/ 34 w 68"/>
                <a:gd name="T7" fmla="*/ 40 w 68"/>
                <a:gd name="T8" fmla="*/ 45 w 68"/>
                <a:gd name="T9" fmla="*/ 51 w 68"/>
                <a:gd name="T10" fmla="*/ 57 w 68"/>
                <a:gd name="T11" fmla="*/ 62 w 68"/>
                <a:gd name="T12" fmla="*/ 68 w 68"/>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Lst>
              <a:rect l="0" t="0" r="r" b="b"/>
              <a:pathLst>
                <a:path w="68">
                  <a:moveTo>
                    <a:pt x="0" y="0"/>
                  </a:moveTo>
                  <a:lnTo>
                    <a:pt x="6" y="0"/>
                  </a:lnTo>
                  <a:lnTo>
                    <a:pt x="11" y="0"/>
                  </a:lnTo>
                  <a:lnTo>
                    <a:pt x="17" y="0"/>
                  </a:lnTo>
                  <a:lnTo>
                    <a:pt x="23" y="0"/>
                  </a:lnTo>
                  <a:lnTo>
                    <a:pt x="28" y="0"/>
                  </a:lnTo>
                  <a:lnTo>
                    <a:pt x="34" y="0"/>
                  </a:lnTo>
                  <a:lnTo>
                    <a:pt x="40" y="0"/>
                  </a:lnTo>
                  <a:lnTo>
                    <a:pt x="45" y="0"/>
                  </a:lnTo>
                  <a:lnTo>
                    <a:pt x="51" y="0"/>
                  </a:lnTo>
                  <a:lnTo>
                    <a:pt x="57" y="0"/>
                  </a:lnTo>
                  <a:lnTo>
                    <a:pt x="62" y="0"/>
                  </a:lnTo>
                  <a:lnTo>
                    <a:pt x="6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845" name="Rectangle 157">
              <a:extLst>
                <a:ext uri="{FF2B5EF4-FFF2-40B4-BE49-F238E27FC236}">
                  <a16:creationId xmlns:a16="http://schemas.microsoft.com/office/drawing/2014/main" id="{2A4E57F6-D2F4-554F-832A-2790824B2FEA}"/>
                </a:ext>
              </a:extLst>
            </p:cNvPr>
            <p:cNvSpPr>
              <a:spLocks noChangeArrowheads="1"/>
            </p:cNvSpPr>
            <p:nvPr/>
          </p:nvSpPr>
          <p:spPr bwMode="auto">
            <a:xfrm>
              <a:off x="3285" y="2435"/>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x</a:t>
              </a:r>
              <a:endParaRPr lang="en-US" altLang="en-US"/>
            </a:p>
          </p:txBody>
        </p:sp>
        <p:sp>
          <p:nvSpPr>
            <p:cNvPr id="370846" name="Rectangle 158">
              <a:extLst>
                <a:ext uri="{FF2B5EF4-FFF2-40B4-BE49-F238E27FC236}">
                  <a16:creationId xmlns:a16="http://schemas.microsoft.com/office/drawing/2014/main" id="{057EF046-AE7E-2E45-A867-434CA0525EAE}"/>
                </a:ext>
              </a:extLst>
            </p:cNvPr>
            <p:cNvSpPr>
              <a:spLocks noChangeArrowheads="1"/>
            </p:cNvSpPr>
            <p:nvPr/>
          </p:nvSpPr>
          <p:spPr bwMode="auto">
            <a:xfrm rot="16200000">
              <a:off x="2514" y="1868"/>
              <a:ext cx="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f</a:t>
              </a:r>
              <a:endParaRPr lang="en-US" altLang="en-US"/>
            </a:p>
          </p:txBody>
        </p:sp>
        <p:sp>
          <p:nvSpPr>
            <p:cNvPr id="370847" name="Rectangle 159">
              <a:extLst>
                <a:ext uri="{FF2B5EF4-FFF2-40B4-BE49-F238E27FC236}">
                  <a16:creationId xmlns:a16="http://schemas.microsoft.com/office/drawing/2014/main" id="{EF5A2BE6-D45B-9646-A2C9-36FD000B063E}"/>
                </a:ext>
              </a:extLst>
            </p:cNvPr>
            <p:cNvSpPr>
              <a:spLocks noChangeArrowheads="1"/>
            </p:cNvSpPr>
            <p:nvPr/>
          </p:nvSpPr>
          <p:spPr bwMode="auto">
            <a:xfrm rot="16200000">
              <a:off x="2568" y="185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100">
                  <a:solidFill>
                    <a:srgbClr val="000000"/>
                  </a:solidFill>
                  <a:latin typeface="Helvetica" pitchFamily="2" charset="0"/>
                </a:rPr>
                <a:t>x</a:t>
              </a:r>
              <a:endParaRPr lang="en-US" altLang="en-US"/>
            </a:p>
          </p:txBody>
        </p:sp>
        <p:sp>
          <p:nvSpPr>
            <p:cNvPr id="370848" name="Rectangle 160">
              <a:extLst>
                <a:ext uri="{FF2B5EF4-FFF2-40B4-BE49-F238E27FC236}">
                  <a16:creationId xmlns:a16="http://schemas.microsoft.com/office/drawing/2014/main" id="{E3EC2E50-58B8-304A-A04F-F6DB10038EC9}"/>
                </a:ext>
              </a:extLst>
            </p:cNvPr>
            <p:cNvSpPr>
              <a:spLocks noChangeArrowheads="1"/>
            </p:cNvSpPr>
            <p:nvPr/>
          </p:nvSpPr>
          <p:spPr bwMode="auto">
            <a:xfrm rot="16200000">
              <a:off x="2464" y="1747"/>
              <a:ext cx="131"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400">
                  <a:solidFill>
                    <a:srgbClr val="000000"/>
                  </a:solidFill>
                  <a:latin typeface="Helvetica" pitchFamily="2" charset="0"/>
                </a:rPr>
                <a:t>(x)</a:t>
              </a:r>
              <a:endParaRPr lang="en-US" altLang="en-US"/>
            </a:p>
          </p:txBody>
        </p:sp>
      </p:grpSp>
      <p:graphicFrame>
        <p:nvGraphicFramePr>
          <p:cNvPr id="370854" name="Object 166">
            <a:extLst>
              <a:ext uri="{FF2B5EF4-FFF2-40B4-BE49-F238E27FC236}">
                <a16:creationId xmlns:a16="http://schemas.microsoft.com/office/drawing/2014/main" id="{CA247F4E-9D30-FF4E-A757-E7EF0E449CDE}"/>
              </a:ext>
            </a:extLst>
          </p:cNvPr>
          <p:cNvGraphicFramePr>
            <a:graphicFrameLocks noGrp="1" noChangeAspect="1"/>
          </p:cNvGraphicFramePr>
          <p:nvPr>
            <p:ph sz="quarter" idx="2"/>
            <p:extLst>
              <p:ext uri="{D42A27DB-BD31-4B8C-83A1-F6EECF244321}">
                <p14:modId xmlns:p14="http://schemas.microsoft.com/office/powerpoint/2010/main" val="4136924487"/>
              </p:ext>
            </p:extLst>
          </p:nvPr>
        </p:nvGraphicFramePr>
        <p:xfrm>
          <a:off x="917697" y="2808288"/>
          <a:ext cx="7837488" cy="504825"/>
        </p:xfrm>
        <a:graphic>
          <a:graphicData uri="http://schemas.openxmlformats.org/presentationml/2006/ole">
            <mc:AlternateContent xmlns:mc="http://schemas.openxmlformats.org/markup-compatibility/2006">
              <mc:Choice xmlns:v="urn:schemas-microsoft-com:vml" Requires="v">
                <p:oleObj spid="_x0000_s1025" name="Equation" r:id="rId4" imgW="100063300" imgH="6438900" progId="Equation.3">
                  <p:embed/>
                </p:oleObj>
              </mc:Choice>
              <mc:Fallback>
                <p:oleObj name="Equation" r:id="rId4" imgW="100063300" imgH="6438900" progId="Equation.3">
                  <p:embed/>
                  <p:pic>
                    <p:nvPicPr>
                      <p:cNvPr id="370854" name="Object 166">
                        <a:extLst>
                          <a:ext uri="{FF2B5EF4-FFF2-40B4-BE49-F238E27FC236}">
                            <a16:creationId xmlns:a16="http://schemas.microsoft.com/office/drawing/2014/main" id="{CA247F4E-9D30-FF4E-A757-E7EF0E449C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697" y="2808288"/>
                        <a:ext cx="7837488" cy="5048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CAD7B6B-0579-3848-84C7-BCC2BE2995BD}"/>
                  </a:ext>
                </a:extLst>
              </p:cNvPr>
              <p:cNvSpPr/>
              <p:nvPr/>
            </p:nvSpPr>
            <p:spPr>
              <a:xfrm>
                <a:off x="2780418" y="5565828"/>
                <a:ext cx="5147243" cy="78624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en-US" sz="2400" b="0" i="1" smtClean="0">
                          <a:latin typeface="Cambria Math" panose="02040503050406030204" pitchFamily="18" charset="0"/>
                          <a:cs typeface="Arial" panose="020B0604020202020204" pitchFamily="34" charset="0"/>
                        </a:rPr>
                        <m:t>−</m:t>
                      </m:r>
                      <m:f>
                        <m:fPr>
                          <m:ctrlPr>
                            <a:rPr lang="en-US" altLang="en-US" sz="2400" i="1" smtClean="0">
                              <a:latin typeface="Cambria Math" panose="02040503050406030204" pitchFamily="18" charset="0"/>
                              <a:cs typeface="Arial" panose="020B0604020202020204" pitchFamily="34" charset="0"/>
                            </a:rPr>
                          </m:ctrlPr>
                        </m:fPr>
                        <m:num>
                          <m:r>
                            <a:rPr lang="en-US" altLang="en-US" sz="2400" b="0" i="1" smtClean="0">
                              <a:latin typeface="Cambria Math" panose="02040503050406030204" pitchFamily="18" charset="0"/>
                              <a:cs typeface="Arial" panose="020B0604020202020204" pitchFamily="34" charset="0"/>
                            </a:rPr>
                            <m:t>1</m:t>
                          </m:r>
                        </m:num>
                        <m:den>
                          <m:r>
                            <a:rPr lang="en-US" altLang="en-US" sz="2400" b="0" i="1" smtClean="0">
                              <a:latin typeface="Cambria Math" panose="02040503050406030204" pitchFamily="18" charset="0"/>
                              <a:cs typeface="Arial" panose="020B0604020202020204" pitchFamily="34" charset="0"/>
                            </a:rPr>
                            <m:t>𝑛</m:t>
                          </m:r>
                        </m:den>
                      </m:f>
                      <m:func>
                        <m:funcPr>
                          <m:ctrlPr>
                            <a:rPr lang="en-US" altLang="en-US" sz="2400" b="0" i="1" smtClean="0">
                              <a:latin typeface="Cambria Math" panose="02040503050406030204" pitchFamily="18" charset="0"/>
                              <a:cs typeface="Arial" panose="020B0604020202020204" pitchFamily="34" charset="0"/>
                            </a:rPr>
                          </m:ctrlPr>
                        </m:funcPr>
                        <m:fName>
                          <m:r>
                            <m:rPr>
                              <m:sty m:val="p"/>
                            </m:rPr>
                            <a:rPr lang="en-US" altLang="en-US" sz="2400" b="0" i="0" smtClean="0">
                              <a:latin typeface="Cambria Math" panose="02040503050406030204" pitchFamily="18" charset="0"/>
                              <a:cs typeface="Arial" panose="020B0604020202020204" pitchFamily="34" charset="0"/>
                            </a:rPr>
                            <m:t>log</m:t>
                          </m:r>
                        </m:fName>
                        <m:e>
                          <m:r>
                            <a:rPr lang="en-US" altLang="en-US" sz="2400" b="0" i="1" smtClean="0">
                              <a:latin typeface="Cambria Math" panose="02040503050406030204" pitchFamily="18" charset="0"/>
                              <a:cs typeface="Arial" panose="020B0604020202020204" pitchFamily="34" charset="0"/>
                            </a:rPr>
                            <m:t>𝑝</m:t>
                          </m:r>
                          <m:d>
                            <m:dPr>
                              <m:ctrlPr>
                                <a:rPr lang="en-US" altLang="en-US" sz="2400" b="0" i="1" smtClean="0">
                                  <a:latin typeface="Cambria Math" panose="02040503050406030204" pitchFamily="18" charset="0"/>
                                  <a:cs typeface="Arial" panose="020B0604020202020204" pitchFamily="34" charset="0"/>
                                </a:rPr>
                              </m:ctrlPr>
                            </m:dPr>
                            <m:e>
                              <m:sSub>
                                <m:sSubPr>
                                  <m:ctrlPr>
                                    <a:rPr lang="en-US" altLang="en-US" sz="2400" b="0" i="1" smtClean="0">
                                      <a:latin typeface="Cambria Math" panose="02040503050406030204" pitchFamily="18" charset="0"/>
                                      <a:cs typeface="Arial" panose="020B0604020202020204" pitchFamily="34" charset="0"/>
                                    </a:rPr>
                                  </m:ctrlPr>
                                </m:sSubPr>
                                <m:e>
                                  <m:r>
                                    <a:rPr lang="en-US" altLang="en-US" sz="2400" b="0" i="1" smtClean="0">
                                      <a:latin typeface="Cambria Math" panose="02040503050406030204" pitchFamily="18" charset="0"/>
                                      <a:cs typeface="Arial" panose="020B0604020202020204" pitchFamily="34" charset="0"/>
                                    </a:rPr>
                                    <m:t>𝑋</m:t>
                                  </m:r>
                                </m:e>
                                <m:sub>
                                  <m:r>
                                    <a:rPr lang="en-US" altLang="en-US" sz="2400" b="0" i="1" smtClean="0">
                                      <a:latin typeface="Cambria Math" panose="02040503050406030204" pitchFamily="18" charset="0"/>
                                      <a:cs typeface="Arial" panose="020B0604020202020204" pitchFamily="34" charset="0"/>
                                    </a:rPr>
                                    <m:t>1</m:t>
                                  </m:r>
                                </m:sub>
                              </m:sSub>
                              <m:r>
                                <a:rPr lang="en-US" altLang="en-US" sz="2400" b="0" i="1" smtClean="0">
                                  <a:latin typeface="Cambria Math" panose="02040503050406030204" pitchFamily="18" charset="0"/>
                                  <a:cs typeface="Arial" panose="020B0604020202020204" pitchFamily="34" charset="0"/>
                                </a:rPr>
                                <m:t>, </m:t>
                              </m:r>
                              <m:sSub>
                                <m:sSubPr>
                                  <m:ctrlPr>
                                    <a:rPr lang="en-US" altLang="en-US" sz="2400" b="0" i="1" smtClean="0">
                                      <a:latin typeface="Cambria Math" panose="02040503050406030204" pitchFamily="18" charset="0"/>
                                      <a:cs typeface="Arial" panose="020B0604020202020204" pitchFamily="34" charset="0"/>
                                    </a:rPr>
                                  </m:ctrlPr>
                                </m:sSubPr>
                                <m:e>
                                  <m:r>
                                    <a:rPr lang="en-US" altLang="en-US" sz="2400" b="0" i="1" smtClean="0">
                                      <a:latin typeface="Cambria Math" panose="02040503050406030204" pitchFamily="18" charset="0"/>
                                      <a:cs typeface="Arial" panose="020B0604020202020204" pitchFamily="34" charset="0"/>
                                    </a:rPr>
                                    <m:t>𝑋</m:t>
                                  </m:r>
                                </m:e>
                                <m:sub>
                                  <m:r>
                                    <a:rPr lang="en-US" altLang="en-US" sz="2400" b="0" i="1" smtClean="0">
                                      <a:latin typeface="Cambria Math" panose="02040503050406030204" pitchFamily="18" charset="0"/>
                                      <a:cs typeface="Arial" panose="020B0604020202020204" pitchFamily="34" charset="0"/>
                                    </a:rPr>
                                    <m:t>2</m:t>
                                  </m:r>
                                </m:sub>
                              </m:sSub>
                              <m:r>
                                <a:rPr lang="en-US" altLang="en-US" sz="2400" b="0" i="1" smtClean="0">
                                  <a:latin typeface="Cambria Math" panose="02040503050406030204" pitchFamily="18" charset="0"/>
                                  <a:cs typeface="Arial" panose="020B0604020202020204" pitchFamily="34" charset="0"/>
                                </a:rPr>
                                <m:t>,…,</m:t>
                              </m:r>
                              <m:sSub>
                                <m:sSubPr>
                                  <m:ctrlPr>
                                    <a:rPr lang="en-US" altLang="en-US" sz="2400" b="0" i="1" smtClean="0">
                                      <a:latin typeface="Cambria Math" panose="02040503050406030204" pitchFamily="18" charset="0"/>
                                      <a:cs typeface="Arial" panose="020B0604020202020204" pitchFamily="34" charset="0"/>
                                    </a:rPr>
                                  </m:ctrlPr>
                                </m:sSubPr>
                                <m:e>
                                  <m:r>
                                    <a:rPr lang="en-US" altLang="en-US" sz="2400" b="0" i="1" smtClean="0">
                                      <a:latin typeface="Cambria Math" panose="02040503050406030204" pitchFamily="18" charset="0"/>
                                      <a:cs typeface="Arial" panose="020B0604020202020204" pitchFamily="34" charset="0"/>
                                    </a:rPr>
                                    <m:t>𝑋</m:t>
                                  </m:r>
                                </m:e>
                                <m:sub>
                                  <m:r>
                                    <a:rPr lang="en-US" altLang="en-US" sz="2400" b="0" i="1" smtClean="0">
                                      <a:latin typeface="Cambria Math" panose="02040503050406030204" pitchFamily="18" charset="0"/>
                                      <a:cs typeface="Arial" panose="020B0604020202020204" pitchFamily="34" charset="0"/>
                                    </a:rPr>
                                    <m:t>𝑛</m:t>
                                  </m:r>
                                </m:sub>
                              </m:sSub>
                            </m:e>
                          </m:d>
                          <m:r>
                            <a:rPr lang="en-US" alt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altLang="en-US" sz="2400" b="0" i="1" smtClean="0">
                              <a:latin typeface="Cambria Math" panose="02040503050406030204" pitchFamily="18" charset="0"/>
                              <a:ea typeface="Cambria Math" panose="02040503050406030204" pitchFamily="18" charset="0"/>
                              <a:cs typeface="Arial" panose="020B0604020202020204" pitchFamily="34" charset="0"/>
                            </a:rPr>
                            <m:t>𝐻</m:t>
                          </m:r>
                          <m:d>
                            <m:dPr>
                              <m:ctrlPr>
                                <a:rPr lang="en-US" altLang="en-US" sz="2400" b="0" i="1" smtClean="0">
                                  <a:latin typeface="Cambria Math" panose="02040503050406030204" pitchFamily="18" charset="0"/>
                                  <a:ea typeface="Cambria Math" panose="02040503050406030204" pitchFamily="18" charset="0"/>
                                  <a:cs typeface="Arial" panose="020B0604020202020204" pitchFamily="34" charset="0"/>
                                </a:rPr>
                              </m:ctrlPr>
                            </m:dPr>
                            <m:e>
                              <m:r>
                                <a:rPr lang="en-US" altLang="en-US" sz="2400" b="0" i="1" smtClean="0">
                                  <a:latin typeface="Cambria Math" panose="02040503050406030204" pitchFamily="18" charset="0"/>
                                  <a:ea typeface="Cambria Math" panose="02040503050406030204" pitchFamily="18" charset="0"/>
                                  <a:cs typeface="Arial" panose="020B0604020202020204" pitchFamily="34" charset="0"/>
                                </a:rPr>
                                <m:t>𝑋</m:t>
                              </m:r>
                            </m:e>
                          </m:d>
                          <m:r>
                            <a:rPr lang="en-US" alt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altLang="en-US" sz="2400" b="0" i="1" smtClean="0">
                              <a:latin typeface="Cambria Math" panose="02040503050406030204" pitchFamily="18" charset="0"/>
                              <a:ea typeface="Cambria Math" panose="02040503050406030204" pitchFamily="18" charset="0"/>
                              <a:cs typeface="Arial" panose="020B0604020202020204" pitchFamily="34" charset="0"/>
                            </a:rPr>
                            <m:t>𝑎𝑠</m:t>
                          </m:r>
                          <m:r>
                            <a:rPr lang="en-US" alt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altLang="en-US" sz="2400" b="0" i="1" smtClean="0">
                              <a:latin typeface="Cambria Math" panose="02040503050406030204" pitchFamily="18" charset="0"/>
                              <a:ea typeface="Cambria Math" panose="02040503050406030204" pitchFamily="18" charset="0"/>
                              <a:cs typeface="Arial" panose="020B0604020202020204" pitchFamily="34" charset="0"/>
                            </a:rPr>
                            <m:t>𝑛</m:t>
                          </m:r>
                          <m:r>
                            <a:rPr lang="en-US" altLang="en-US" sz="2400" b="0" i="1" smtClean="0">
                              <a:latin typeface="Cambria Math" panose="02040503050406030204" pitchFamily="18" charset="0"/>
                              <a:ea typeface="Cambria Math" panose="02040503050406030204" pitchFamily="18" charset="0"/>
                              <a:cs typeface="Arial" panose="020B0604020202020204" pitchFamily="34" charset="0"/>
                            </a:rPr>
                            <m:t>→∞</m:t>
                          </m:r>
                        </m:e>
                      </m:func>
                    </m:oMath>
                  </m:oMathPara>
                </a14:m>
                <a:endParaRPr lang="en-US" dirty="0"/>
              </a:p>
            </p:txBody>
          </p:sp>
        </mc:Choice>
        <mc:Fallback xmlns="">
          <p:sp>
            <p:nvSpPr>
              <p:cNvPr id="2" name="Rectangle 1">
                <a:extLst>
                  <a:ext uri="{FF2B5EF4-FFF2-40B4-BE49-F238E27FC236}">
                    <a16:creationId xmlns:a16="http://schemas.microsoft.com/office/drawing/2014/main" id="{7CAD7B6B-0579-3848-84C7-BCC2BE2995BD}"/>
                  </a:ext>
                </a:extLst>
              </p:cNvPr>
              <p:cNvSpPr>
                <a:spLocks noRot="1" noChangeAspect="1" noMove="1" noResize="1" noEditPoints="1" noAdjustHandles="1" noChangeArrowheads="1" noChangeShapeType="1" noTextEdit="1"/>
              </p:cNvSpPr>
              <p:nvPr/>
            </p:nvSpPr>
            <p:spPr>
              <a:xfrm>
                <a:off x="2780418" y="5565828"/>
                <a:ext cx="5147243" cy="786241"/>
              </a:xfrm>
              <a:prstGeom prst="rect">
                <a:avLst/>
              </a:prstGeom>
              <a:blipFill>
                <a:blip r:embed="rId6"/>
                <a:stretch>
                  <a:fillRect r="-8374" b="-1587"/>
                </a:stretch>
              </a:blipFill>
            </p:spPr>
            <p:txBody>
              <a:bodyPr/>
              <a:lstStyle/>
              <a:p>
                <a:r>
                  <a:rPr lang="en-US">
                    <a:noFill/>
                  </a:rPr>
                  <a:t> </a:t>
                </a:r>
              </a:p>
            </p:txBody>
          </p:sp>
        </mc:Fallback>
      </mc:AlternateContent>
    </p:spTree>
    <p:extLst>
      <p:ext uri="{BB962C8B-B14F-4D97-AF65-F5344CB8AC3E}">
        <p14:creationId xmlns:p14="http://schemas.microsoft.com/office/powerpoint/2010/main" val="255667532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24F9C18D-D797-4C83-A2C9-6EE47E87F6A2}"/>
              </a:ext>
            </a:extLst>
          </p:cNvPr>
          <p:cNvSpPr txBox="1">
            <a:spLocks noChangeArrowheads="1"/>
          </p:cNvSpPr>
          <p:nvPr/>
        </p:nvSpPr>
        <p:spPr bwMode="auto">
          <a:xfrm>
            <a:off x="227308" y="1023374"/>
            <a:ext cx="11659892"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Empirical Validation of DPIs</a:t>
            </a:r>
          </a:p>
          <a:p>
            <a:pPr marL="0" indent="0">
              <a:lnSpc>
                <a:spcPct val="90000"/>
              </a:lnSpc>
              <a:buClr>
                <a:schemeClr val="tx1"/>
              </a:buClr>
              <a:buNone/>
            </a:pPr>
            <a:r>
              <a:rPr lang="en-US" altLang="en-US" sz="2000" dirty="0">
                <a:solidFill>
                  <a:schemeClr val="tx1"/>
                </a:solidFill>
                <a:latin typeface="Arial" panose="020B0604020202020204" pitchFamily="34" charset="0"/>
                <a:ea typeface="SimSun" panose="02010600030101010101" pitchFamily="2" charset="-122"/>
                <a:cs typeface="Arial" panose="020B0604020202020204" pitchFamily="34" charset="0"/>
              </a:rPr>
              <a:t>The CNN architecture is a LeNet-5 with 6 5×5 filters in the first convolutional layer and 16 5×5  filters in the second convolutional layer and two fully connected layers (thus forming 6 hidden layers).  We train the CNN using the basic SGD with mini-batch size </a:t>
            </a:r>
            <a:r>
              <a:rPr lang="en-US" altLang="en-US" sz="1800" dirty="0">
                <a:solidFill>
                  <a:schemeClr val="tx1"/>
                </a:solidFill>
                <a:latin typeface="Arial" panose="020B0604020202020204" pitchFamily="34" charset="0"/>
                <a:ea typeface="SimSun" panose="02010600030101010101" pitchFamily="2" charset="-122"/>
                <a:cs typeface="Arial" panose="020B0604020202020204" pitchFamily="34" charset="0"/>
              </a:rPr>
              <a:t>128</a:t>
            </a: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a:t>
            </a:r>
          </a:p>
        </p:txBody>
      </p:sp>
      <p:pic>
        <p:nvPicPr>
          <p:cNvPr id="35845" name="Picture 22">
            <a:extLst>
              <a:ext uri="{FF2B5EF4-FFF2-40B4-BE49-F238E27FC236}">
                <a16:creationId xmlns:a16="http://schemas.microsoft.com/office/drawing/2014/main" id="{A878C970-A3C4-4B2F-A1AD-8F460917F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59" t="4311" r="20950" b="19598"/>
          <a:stretch>
            <a:fillRect/>
          </a:stretch>
        </p:blipFill>
        <p:spPr bwMode="auto">
          <a:xfrm>
            <a:off x="2038354" y="2343874"/>
            <a:ext cx="2677705" cy="2205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Picture 23">
            <a:extLst>
              <a:ext uri="{FF2B5EF4-FFF2-40B4-BE49-F238E27FC236}">
                <a16:creationId xmlns:a16="http://schemas.microsoft.com/office/drawing/2014/main" id="{3CAB1824-A0D2-4B10-B37D-5D8A46D7FA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338" t="4144" r="17358" b="19273"/>
          <a:stretch>
            <a:fillRect/>
          </a:stretch>
        </p:blipFill>
        <p:spPr bwMode="auto">
          <a:xfrm>
            <a:off x="4726266" y="2343874"/>
            <a:ext cx="2728457" cy="2205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7" name="Picture 24">
            <a:extLst>
              <a:ext uri="{FF2B5EF4-FFF2-40B4-BE49-F238E27FC236}">
                <a16:creationId xmlns:a16="http://schemas.microsoft.com/office/drawing/2014/main" id="{3BF305C1-14F4-4CAA-8E80-6EA9DA4775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089" t="3979" r="18964" b="19759"/>
          <a:stretch>
            <a:fillRect/>
          </a:stretch>
        </p:blipFill>
        <p:spPr bwMode="auto">
          <a:xfrm>
            <a:off x="7475945" y="2343873"/>
            <a:ext cx="2563357" cy="2154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TextBox 7">
            <a:extLst>
              <a:ext uri="{FF2B5EF4-FFF2-40B4-BE49-F238E27FC236}">
                <a16:creationId xmlns:a16="http://schemas.microsoft.com/office/drawing/2014/main" id="{BF6E219D-D2AD-4278-BFF2-2D33F99973EB}"/>
              </a:ext>
            </a:extLst>
          </p:cNvPr>
          <p:cNvSpPr txBox="1">
            <a:spLocks noChangeArrowheads="1"/>
          </p:cNvSpPr>
          <p:nvPr/>
        </p:nvSpPr>
        <p:spPr bwMode="auto">
          <a:xfrm>
            <a:off x="2662830" y="4614962"/>
            <a:ext cx="142875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500" dirty="0">
                <a:solidFill>
                  <a:srgbClr val="FF0000"/>
                </a:solidFill>
              </a:rPr>
              <a:t>Initial iteration</a:t>
            </a:r>
          </a:p>
        </p:txBody>
      </p:sp>
      <p:sp>
        <p:nvSpPr>
          <p:cNvPr id="35849" name="TextBox 7">
            <a:extLst>
              <a:ext uri="{FF2B5EF4-FFF2-40B4-BE49-F238E27FC236}">
                <a16:creationId xmlns:a16="http://schemas.microsoft.com/office/drawing/2014/main" id="{8450D090-E6BC-4A1B-936F-7C5046309870}"/>
              </a:ext>
            </a:extLst>
          </p:cNvPr>
          <p:cNvSpPr txBox="1">
            <a:spLocks noChangeArrowheads="1"/>
          </p:cNvSpPr>
          <p:nvPr/>
        </p:nvSpPr>
        <p:spPr bwMode="auto">
          <a:xfrm>
            <a:off x="5376118" y="4647921"/>
            <a:ext cx="142875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500" dirty="0">
                <a:solidFill>
                  <a:srgbClr val="FF0000"/>
                </a:solidFill>
              </a:rPr>
              <a:t>3 epochs later</a:t>
            </a:r>
          </a:p>
        </p:txBody>
      </p:sp>
      <p:sp>
        <p:nvSpPr>
          <p:cNvPr id="35850" name="TextBox 7">
            <a:extLst>
              <a:ext uri="{FF2B5EF4-FFF2-40B4-BE49-F238E27FC236}">
                <a16:creationId xmlns:a16="http://schemas.microsoft.com/office/drawing/2014/main" id="{04D4B865-C197-4CB9-B7DF-B49DDD75EA34}"/>
              </a:ext>
            </a:extLst>
          </p:cNvPr>
          <p:cNvSpPr txBox="1">
            <a:spLocks noChangeArrowheads="1"/>
          </p:cNvSpPr>
          <p:nvPr/>
        </p:nvSpPr>
        <p:spPr bwMode="auto">
          <a:xfrm>
            <a:off x="8043247" y="4614962"/>
            <a:ext cx="142875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500">
                <a:solidFill>
                  <a:srgbClr val="FF0000"/>
                </a:solidFill>
              </a:rPr>
              <a:t>10 epochs later</a:t>
            </a:r>
          </a:p>
        </p:txBody>
      </p:sp>
      <p:pic>
        <p:nvPicPr>
          <p:cNvPr id="11" name="Picture 4">
            <a:extLst>
              <a:ext uri="{FF2B5EF4-FFF2-40B4-BE49-F238E27FC236}">
                <a16:creationId xmlns:a16="http://schemas.microsoft.com/office/drawing/2014/main" id="{74AA78BA-198A-44A2-9EE8-EB71DC8722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1028" y="5037004"/>
            <a:ext cx="5598929"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a:extLst>
              <a:ext uri="{FF2B5EF4-FFF2-40B4-BE49-F238E27FC236}">
                <a16:creationId xmlns:a16="http://schemas.microsoft.com/office/drawing/2014/main" id="{8E54122D-C235-EE42-B5F9-7E1DE5CEBF87}"/>
              </a:ext>
            </a:extLst>
          </p:cNvPr>
          <p:cNvSpPr txBox="1">
            <a:spLocks noChangeArrowheads="1"/>
          </p:cNvSpPr>
          <p:nvPr/>
        </p:nvSpPr>
        <p:spPr>
          <a:xfrm>
            <a:off x="227308" y="0"/>
            <a:ext cx="11964692"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CNNs</a:t>
            </a:r>
            <a:endParaRPr lang="zh-CN" altLang="en-US" dirty="0">
              <a:ea typeface="SimSun" panose="02010600030101010101" pitchFamily="2" charset="-122"/>
            </a:endParaRPr>
          </a:p>
        </p:txBody>
      </p:sp>
    </p:spTree>
    <p:extLst>
      <p:ext uri="{BB962C8B-B14F-4D97-AF65-F5344CB8AC3E}">
        <p14:creationId xmlns:p14="http://schemas.microsoft.com/office/powerpoint/2010/main" val="1228108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24F9C18D-D797-4C83-A2C9-6EE47E87F6A2}"/>
              </a:ext>
            </a:extLst>
          </p:cNvPr>
          <p:cNvSpPr txBox="1">
            <a:spLocks noChangeArrowheads="1"/>
          </p:cNvSpPr>
          <p:nvPr/>
        </p:nvSpPr>
        <p:spPr bwMode="auto">
          <a:xfrm>
            <a:off x="1432768" y="1317841"/>
            <a:ext cx="78867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Are deeper DNNs better?</a:t>
            </a:r>
          </a:p>
        </p:txBody>
      </p:sp>
      <p:sp>
        <p:nvSpPr>
          <p:cNvPr id="13" name="Rectangle 2">
            <a:extLst>
              <a:ext uri="{FF2B5EF4-FFF2-40B4-BE49-F238E27FC236}">
                <a16:creationId xmlns:a16="http://schemas.microsoft.com/office/drawing/2014/main" id="{8E54122D-C235-EE42-B5F9-7E1DE5CEBF87}"/>
              </a:ext>
            </a:extLst>
          </p:cNvPr>
          <p:cNvSpPr txBox="1">
            <a:spLocks noChangeArrowheads="1"/>
          </p:cNvSpPr>
          <p:nvPr/>
        </p:nvSpPr>
        <p:spPr>
          <a:xfrm>
            <a:off x="227308" y="0"/>
            <a:ext cx="11964692"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CNNs</a:t>
            </a:r>
            <a:endParaRPr lang="zh-CN" altLang="en-US" dirty="0">
              <a:ea typeface="SimSun" panose="02010600030101010101" pitchFamily="2" charset="-122"/>
            </a:endParaRPr>
          </a:p>
        </p:txBody>
      </p:sp>
      <p:pic>
        <p:nvPicPr>
          <p:cNvPr id="24579" name="Picture 20">
            <a:extLst>
              <a:ext uri="{FF2B5EF4-FFF2-40B4-BE49-F238E27FC236}">
                <a16:creationId xmlns:a16="http://schemas.microsoft.com/office/drawing/2014/main" id="{E92B812E-0CDA-914C-8E1D-DD32110418F4}"/>
              </a:ext>
            </a:extLst>
          </p:cNvPr>
          <p:cNvPicPr>
            <a:picLocks noChangeArrowheads="1"/>
          </p:cNvPicPr>
          <p:nvPr/>
        </p:nvPicPr>
        <p:blipFill>
          <a:blip r:embed="rId3">
            <a:extLst>
              <a:ext uri="{28A0092B-C50C-407E-A947-70E740481C1C}">
                <a14:useLocalDpi xmlns:a14="http://schemas.microsoft.com/office/drawing/2010/main" val="0"/>
              </a:ext>
            </a:extLst>
          </a:blip>
          <a:srcRect l="4482" t="4254" r="18909" b="19551"/>
          <a:stretch>
            <a:fillRect/>
          </a:stretch>
        </p:blipFill>
        <p:spPr bwMode="auto">
          <a:xfrm>
            <a:off x="976393" y="1968286"/>
            <a:ext cx="3135851" cy="2200759"/>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1">
            <a:extLst>
              <a:ext uri="{FF2B5EF4-FFF2-40B4-BE49-F238E27FC236}">
                <a16:creationId xmlns:a16="http://schemas.microsoft.com/office/drawing/2014/main" id="{01EA7FFA-7639-3448-96CF-EEBFB8A9E23E}"/>
              </a:ext>
            </a:extLst>
          </p:cNvPr>
          <p:cNvPicPr>
            <a:picLocks noChangeArrowheads="1"/>
          </p:cNvPicPr>
          <p:nvPr/>
        </p:nvPicPr>
        <p:blipFill>
          <a:blip r:embed="rId4">
            <a:extLst>
              <a:ext uri="{28A0092B-C50C-407E-A947-70E740481C1C}">
                <a14:useLocalDpi xmlns:a14="http://schemas.microsoft.com/office/drawing/2010/main" val="0"/>
              </a:ext>
            </a:extLst>
          </a:blip>
          <a:srcRect l="4337" t="4446" r="17172" b="19745"/>
          <a:stretch>
            <a:fillRect/>
          </a:stretch>
        </p:blipFill>
        <p:spPr bwMode="auto">
          <a:xfrm>
            <a:off x="4765759" y="1968285"/>
            <a:ext cx="3107010" cy="2200759"/>
          </a:xfrm>
          <a:prstGeom prst="rect">
            <a:avLst/>
          </a:prstGeom>
          <a:noFill/>
          <a:extLst>
            <a:ext uri="{909E8E84-426E-40DD-AFC4-6F175D3DCCD1}">
              <a14:hiddenFill xmlns:a14="http://schemas.microsoft.com/office/drawing/2010/main">
                <a:solidFill>
                  <a:srgbClr val="FFFFFF"/>
                </a:solidFill>
              </a14:hiddenFill>
            </a:ext>
          </a:extLst>
        </p:spPr>
      </p:pic>
      <p:pic>
        <p:nvPicPr>
          <p:cNvPr id="24577" name="Picture 22">
            <a:extLst>
              <a:ext uri="{FF2B5EF4-FFF2-40B4-BE49-F238E27FC236}">
                <a16:creationId xmlns:a16="http://schemas.microsoft.com/office/drawing/2014/main" id="{2A7E49A4-B031-534C-99E0-069852FC51F2}"/>
              </a:ext>
            </a:extLst>
          </p:cNvPr>
          <p:cNvPicPr>
            <a:picLocks noChangeArrowheads="1"/>
          </p:cNvPicPr>
          <p:nvPr/>
        </p:nvPicPr>
        <p:blipFill>
          <a:blip r:embed="rId5">
            <a:extLst>
              <a:ext uri="{28A0092B-C50C-407E-A947-70E740481C1C}">
                <a14:useLocalDpi xmlns:a14="http://schemas.microsoft.com/office/drawing/2010/main" val="0"/>
              </a:ext>
            </a:extLst>
          </a:blip>
          <a:srcRect l="4337" t="4256" r="21075" b="19551"/>
          <a:stretch>
            <a:fillRect/>
          </a:stretch>
        </p:blipFill>
        <p:spPr bwMode="auto">
          <a:xfrm>
            <a:off x="8325455" y="1960693"/>
            <a:ext cx="2941814" cy="22083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D4A7FC10-2965-104C-ADDE-91B95F935723}"/>
              </a:ext>
            </a:extLst>
          </p:cNvPr>
          <p:cNvSpPr>
            <a:spLocks noChangeArrowheads="1"/>
          </p:cNvSpPr>
          <p:nvPr/>
        </p:nvSpPr>
        <p:spPr bwMode="auto">
          <a:xfrm>
            <a:off x="152400" y="2794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50699593-B286-1F4D-A46A-B66ADD8D9EF3}"/>
              </a:ext>
            </a:extLst>
          </p:cNvPr>
          <p:cNvSpPr>
            <a:spLocks noChangeArrowheads="1"/>
          </p:cNvSpPr>
          <p:nvPr/>
        </p:nvSpPr>
        <p:spPr bwMode="auto">
          <a:xfrm>
            <a:off x="152400" y="388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75092DFC-9CF8-094B-9949-247A885C03D3}"/>
              </a:ext>
            </a:extLst>
          </p:cNvPr>
          <p:cNvSpPr/>
          <p:nvPr/>
        </p:nvSpPr>
        <p:spPr>
          <a:xfrm>
            <a:off x="712922" y="4404646"/>
            <a:ext cx="10755823" cy="261803"/>
          </a:xfrm>
          <a:prstGeom prst="rect">
            <a:avLst/>
          </a:prstGeom>
        </p:spPr>
        <p:txBody>
          <a:bodyPr wrap="square">
            <a:spAutoFit/>
          </a:bodyPr>
          <a:lstStyle/>
          <a:p>
            <a:pPr algn="just" hangingPunct="0">
              <a:lnSpc>
                <a:spcPts val="1200"/>
              </a:lnSpc>
            </a:pPr>
            <a:r>
              <a:rPr lang="en-US" dirty="0">
                <a:latin typeface="Times New Roman" panose="02020603050405020304" pitchFamily="18" charset="0"/>
                <a:ea typeface="SimSun" panose="02010600030101010101" pitchFamily="2" charset="-122"/>
              </a:rPr>
              <a:t>(a) one convolutional layer, 97.6%     (b) two convolutional layers, 97.97%     (c) three convolutional layers (fail)</a:t>
            </a:r>
            <a:endParaRPr lang="en-US" sz="2400" dirty="0">
              <a:effectLst/>
              <a:latin typeface="Times New Roman" panose="02020603050405020304" pitchFamily="18" charset="0"/>
              <a:ea typeface="SimSun" panose="02010600030101010101" pitchFamily="2" charset="-122"/>
            </a:endParaRPr>
          </a:p>
        </p:txBody>
      </p:sp>
      <p:sp>
        <p:nvSpPr>
          <p:cNvPr id="9" name="Rectangle 8">
            <a:extLst>
              <a:ext uri="{FF2B5EF4-FFF2-40B4-BE49-F238E27FC236}">
                <a16:creationId xmlns:a16="http://schemas.microsoft.com/office/drawing/2014/main" id="{A01E9335-B8F0-4F4F-BCFA-3D3DABFD5A81}"/>
              </a:ext>
            </a:extLst>
          </p:cNvPr>
          <p:cNvSpPr/>
          <p:nvPr/>
        </p:nvSpPr>
        <p:spPr>
          <a:xfrm>
            <a:off x="227308" y="4902050"/>
            <a:ext cx="11504909" cy="1754326"/>
          </a:xfrm>
          <a:prstGeom prst="rect">
            <a:avLst/>
          </a:prstGeom>
        </p:spPr>
        <p:txBody>
          <a:bodyPr wrap="square">
            <a:spAutoFit/>
          </a:bodyPr>
          <a:lstStyle/>
          <a:p>
            <a:r>
              <a:rPr lang="en-US" dirty="0">
                <a:latin typeface="Arial" panose="020B0604020202020204" pitchFamily="34" charset="0"/>
                <a:ea typeface="SimSun" panose="02010600030101010101" pitchFamily="2" charset="-122"/>
                <a:cs typeface="Arial" panose="020B0604020202020204" pitchFamily="34" charset="0"/>
              </a:rPr>
              <a:t>The data processing inequalities (DPIs) in convolutional neural networks (CNNs) trained on MNIST using different network topologies (</a:t>
            </a:r>
            <a:r>
              <a:rPr lang="en-US" u="sng" dirty="0">
                <a:latin typeface="Arial" panose="020B0604020202020204" pitchFamily="34" charset="0"/>
                <a:ea typeface="SimSun" panose="02010600030101010101" pitchFamily="2" charset="-122"/>
                <a:cs typeface="Arial" panose="020B0604020202020204" pitchFamily="34" charset="0"/>
              </a:rPr>
              <a:t>after 3 epochs</a:t>
            </a:r>
            <a:r>
              <a:rPr lang="en-US" dirty="0">
                <a:latin typeface="Arial" panose="020B0604020202020204" pitchFamily="34" charset="0"/>
                <a:ea typeface="SimSun" panose="02010600030101010101" pitchFamily="2" charset="-122"/>
                <a:cs typeface="Arial" panose="020B0604020202020204" pitchFamily="34" charset="0"/>
              </a:rPr>
              <a:t>). (a) shows the DPIs for a CNN only with 6 filters in the first convolutional layer. (b) shows the DPIs for a CNN with 6 filters in the first convolutional layer and 16 filters in the second convolutional layer. (c) shows the DPIs for a CNN with 6 filters in the first convolutional layer, 16 filters in the second convolutional layer, and 16 filters in the third convolutional layer. The value at the end of each subtitle is the average classification accuracy (%) on testing set (over 10 Monte-Carlo simulations).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45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a:extLst>
              <a:ext uri="{FF2B5EF4-FFF2-40B4-BE49-F238E27FC236}">
                <a16:creationId xmlns:a16="http://schemas.microsoft.com/office/drawing/2014/main" id="{A4A17D6B-9322-4A82-BBF6-26500FBAAD18}"/>
              </a:ext>
            </a:extLst>
          </p:cNvPr>
          <p:cNvSpPr txBox="1">
            <a:spLocks noChangeArrowheads="1"/>
          </p:cNvSpPr>
          <p:nvPr/>
        </p:nvSpPr>
        <p:spPr bwMode="auto">
          <a:xfrm>
            <a:off x="449449" y="1100262"/>
            <a:ext cx="11282767"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Trade-off: multiple features (C) versus redundancy in convolutional layers, where redundancy is defined as </a:t>
            </a:r>
          </a:p>
        </p:txBody>
      </p:sp>
      <p:pic>
        <p:nvPicPr>
          <p:cNvPr id="37892" name="Picture 23">
            <a:extLst>
              <a:ext uri="{FF2B5EF4-FFF2-40B4-BE49-F238E27FC236}">
                <a16:creationId xmlns:a16="http://schemas.microsoft.com/office/drawing/2014/main" id="{56CC33B0-E773-404C-814D-099626AE7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766" t="21272" r="33389" b="21378"/>
          <a:stretch>
            <a:fillRect/>
          </a:stretch>
        </p:blipFill>
        <p:spPr bwMode="auto">
          <a:xfrm>
            <a:off x="3555200" y="2213963"/>
            <a:ext cx="2493184" cy="18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19">
            <a:extLst>
              <a:ext uri="{FF2B5EF4-FFF2-40B4-BE49-F238E27FC236}">
                <a16:creationId xmlns:a16="http://schemas.microsoft.com/office/drawing/2014/main" id="{EEA9BDA6-27AE-43C5-B1C7-CC0CE0ADC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764" t="21272" r="33391" b="21378"/>
          <a:stretch>
            <a:fillRect/>
          </a:stretch>
        </p:blipFill>
        <p:spPr bwMode="auto">
          <a:xfrm>
            <a:off x="6048384" y="2213963"/>
            <a:ext cx="2493184" cy="1870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24">
            <a:extLst>
              <a:ext uri="{FF2B5EF4-FFF2-40B4-BE49-F238E27FC236}">
                <a16:creationId xmlns:a16="http://schemas.microsoft.com/office/drawing/2014/main" id="{97E811CC-AF3D-4E70-A682-8FE17657B9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3936" t="12950" r="26801" b="13361"/>
          <a:stretch>
            <a:fillRect/>
          </a:stretch>
        </p:blipFill>
        <p:spPr bwMode="auto">
          <a:xfrm>
            <a:off x="6257496" y="4150866"/>
            <a:ext cx="2015073" cy="169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Rectangle 5">
            <a:extLst>
              <a:ext uri="{FF2B5EF4-FFF2-40B4-BE49-F238E27FC236}">
                <a16:creationId xmlns:a16="http://schemas.microsoft.com/office/drawing/2014/main" id="{56461776-B6D5-4675-889F-8A04C52B9FD2}"/>
              </a:ext>
            </a:extLst>
          </p:cNvPr>
          <p:cNvSpPr>
            <a:spLocks noChangeArrowheads="1"/>
          </p:cNvSpPr>
          <p:nvPr/>
        </p:nvSpPr>
        <p:spPr bwMode="auto">
          <a:xfrm>
            <a:off x="2667010" y="84403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endParaRPr lang="en-US" altLang="en-US" sz="1800">
              <a:solidFill>
                <a:schemeClr val="tx1"/>
              </a:solidFill>
            </a:endParaRPr>
          </a:p>
        </p:txBody>
      </p:sp>
      <p:sp>
        <p:nvSpPr>
          <p:cNvPr id="37897" name="Rectangle 10">
            <a:extLst>
              <a:ext uri="{FF2B5EF4-FFF2-40B4-BE49-F238E27FC236}">
                <a16:creationId xmlns:a16="http://schemas.microsoft.com/office/drawing/2014/main" id="{BF122931-7FF0-497C-B8F6-0BCF1ACBD8CF}"/>
              </a:ext>
            </a:extLst>
          </p:cNvPr>
          <p:cNvSpPr>
            <a:spLocks noChangeArrowheads="1"/>
          </p:cNvSpPr>
          <p:nvPr/>
        </p:nvSpPr>
        <p:spPr bwMode="auto">
          <a:xfrm>
            <a:off x="2667010" y="84403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endParaRPr lang="en-US" altLang="en-US" sz="1800">
              <a:solidFill>
                <a:schemeClr val="tx1"/>
              </a:solidFill>
            </a:endParaRPr>
          </a:p>
        </p:txBody>
      </p:sp>
      <mc:AlternateContent xmlns:mc="http://schemas.openxmlformats.org/markup-compatibility/2006" xmlns:a14="http://schemas.microsoft.com/office/drawing/2010/main">
        <mc:Choice Requires="a14">
          <p:sp>
            <p:nvSpPr>
              <p:cNvPr id="37898" name="Rectangle 4">
                <a:extLst>
                  <a:ext uri="{FF2B5EF4-FFF2-40B4-BE49-F238E27FC236}">
                    <a16:creationId xmlns:a16="http://schemas.microsoft.com/office/drawing/2014/main" id="{468B0FAD-3C1B-41A0-9717-8DEC0A8B4BF8}"/>
                  </a:ext>
                </a:extLst>
              </p:cNvPr>
              <p:cNvSpPr>
                <a:spLocks noChangeArrowheads="1"/>
              </p:cNvSpPr>
              <p:nvPr/>
            </p:nvSpPr>
            <p:spPr bwMode="auto">
              <a:xfrm>
                <a:off x="449449" y="6046632"/>
                <a:ext cx="10910809"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800" dirty="0">
                    <a:solidFill>
                      <a:schemeClr val="tx1"/>
                    </a:solidFill>
                    <a:latin typeface="Arial" panose="020B0604020202020204" pitchFamily="34" charset="0"/>
                    <a:ea typeface="SimSun" panose="02010600030101010101" pitchFamily="2" charset="-122"/>
                    <a:cs typeface="Arial" panose="020B0604020202020204" pitchFamily="34" charset="0"/>
                  </a:rPr>
                  <a:t>The interactions between input </a:t>
                </a:r>
                <a14:m>
                  <m:oMath xmlns:m="http://schemas.openxmlformats.org/officeDocument/2006/math">
                    <m:r>
                      <a:rPr lang="en-US" altLang="en-US" sz="1800" i="1" dirty="0">
                        <a:solidFill>
                          <a:schemeClr val="tx1"/>
                        </a:solidFill>
                        <a:latin typeface="Cambria Math" panose="02040503050406030204" pitchFamily="18" charset="0"/>
                        <a:ea typeface="SimSun" panose="02010600030101010101" pitchFamily="2" charset="-122"/>
                      </a:rPr>
                      <m:t>𝑋</m:t>
                    </m:r>
                  </m:oMath>
                </a14:m>
                <a:r>
                  <a:rPr lang="en-US" altLang="en-US" sz="1800" dirty="0">
                    <a:solidFill>
                      <a:schemeClr val="tx1"/>
                    </a:solidFill>
                    <a:latin typeface="Arial" panose="020B0604020202020204" pitchFamily="34" charset="0"/>
                    <a:ea typeface="SimSun" panose="02010600030101010101" pitchFamily="2" charset="-122"/>
                    <a:cs typeface="Arial" panose="020B0604020202020204" pitchFamily="34" charset="0"/>
                  </a:rPr>
                  <a:t> and multiple feature maps in convolutional layer. Sufficient number of filters are necessary, more filters will cause redundancy.</a:t>
                </a:r>
                <a:endParaRPr lang="en-US" altLang="en-US" sz="1800" dirty="0">
                  <a:solidFill>
                    <a:schemeClr val="tx1"/>
                  </a:solidFill>
                  <a:latin typeface="Arial" panose="020B0604020202020204" pitchFamily="34" charset="0"/>
                  <a:cs typeface="Arial" panose="020B0604020202020204" pitchFamily="34" charset="0"/>
                </a:endParaRPr>
              </a:p>
            </p:txBody>
          </p:sp>
        </mc:Choice>
        <mc:Fallback xmlns="">
          <p:sp>
            <p:nvSpPr>
              <p:cNvPr id="37898" name="Rectangle 4">
                <a:extLst>
                  <a:ext uri="{FF2B5EF4-FFF2-40B4-BE49-F238E27FC236}">
                    <a16:creationId xmlns:a16="http://schemas.microsoft.com/office/drawing/2014/main" id="{468B0FAD-3C1B-41A0-9717-8DEC0A8B4BF8}"/>
                  </a:ext>
                </a:extLst>
              </p:cNvPr>
              <p:cNvSpPr>
                <a:spLocks noRot="1" noChangeAspect="1" noMove="1" noResize="1" noEditPoints="1" noAdjustHandles="1" noChangeArrowheads="1" noChangeShapeType="1" noTextEdit="1"/>
              </p:cNvSpPr>
              <p:nvPr/>
            </p:nvSpPr>
            <p:spPr bwMode="auto">
              <a:xfrm>
                <a:off x="449449" y="6046632"/>
                <a:ext cx="10910809" cy="646331"/>
              </a:xfrm>
              <a:prstGeom prst="rect">
                <a:avLst/>
              </a:prstGeom>
              <a:blipFill>
                <a:blip r:embed="rId5"/>
                <a:stretch>
                  <a:fillRect l="-348" t="-3846" b="-1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 name="Rectangle 2">
            <a:extLst>
              <a:ext uri="{FF2B5EF4-FFF2-40B4-BE49-F238E27FC236}">
                <a16:creationId xmlns:a16="http://schemas.microsoft.com/office/drawing/2014/main" id="{98824EF9-E065-CC4E-9EBD-6BD5AD1B4C31}"/>
              </a:ext>
            </a:extLst>
          </p:cNvPr>
          <p:cNvSpPr txBox="1">
            <a:spLocks noChangeArrowheads="1"/>
          </p:cNvSpPr>
          <p:nvPr/>
        </p:nvSpPr>
        <p:spPr>
          <a:xfrm>
            <a:off x="227308" y="0"/>
            <a:ext cx="11964692"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CNNs</a:t>
            </a:r>
            <a:endParaRPr lang="zh-CN" altLang="en-US" dirty="0">
              <a:ea typeface="SimSun" panose="02010600030101010101" pitchFamily="2" charset="-122"/>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7FBE609-C2BF-ED4F-8CF9-4556F9F9EAD3}"/>
                  </a:ext>
                </a:extLst>
              </p:cNvPr>
              <p:cNvSpPr txBox="1"/>
              <p:nvPr/>
            </p:nvSpPr>
            <p:spPr>
              <a:xfrm>
                <a:off x="3322125" y="1904290"/>
                <a:ext cx="5452518" cy="312650"/>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𝐶</m:t>
                            </m:r>
                          </m:sup>
                        </m:sSup>
                      </m:e>
                    </m:d>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𝐶</m:t>
                        </m:r>
                      </m:sup>
                      <m:e>
                        <m:r>
                          <a:rPr lang="en-US" b="0" i="1" smtClean="0">
                            <a:latin typeface="Cambria Math" panose="02040503050406030204" pitchFamily="18" charset="0"/>
                          </a:rPr>
                          <m:t>𝑀𝐼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𝑖</m:t>
                                </m:r>
                              </m:sup>
                            </m:sSup>
                          </m:e>
                        </m:d>
                        <m:r>
                          <a:rPr lang="en-US" b="0" i="1" smtClean="0">
                            <a:latin typeface="Cambria Math" panose="02040503050406030204" pitchFamily="18" charset="0"/>
                          </a:rPr>
                          <m:t>−</m:t>
                        </m:r>
                        <m:r>
                          <a:rPr lang="en-US" b="0" i="1" smtClean="0">
                            <a:latin typeface="Cambria Math" panose="02040503050406030204" pitchFamily="18" charset="0"/>
                          </a:rPr>
                          <m:t>𝑀𝐼</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e>
                    </m:nary>
                  </m:oMath>
                </a14:m>
                <a:r>
                  <a:rPr lang="en-US" b="0" dirty="0"/>
                  <a:t> </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𝑇</m:t>
                        </m:r>
                      </m:e>
                      <m:sup>
                        <m:r>
                          <a:rPr lang="en-US" b="0" i="1" smtClean="0">
                            <a:latin typeface="Cambria Math" panose="02040503050406030204" pitchFamily="18" charset="0"/>
                          </a:rPr>
                          <m:t>𝐶</m:t>
                        </m:r>
                      </m:sup>
                    </m:sSup>
                  </m:oMath>
                </a14:m>
                <a:r>
                  <a:rPr lang="en-US" dirty="0"/>
                  <a:t>})</a:t>
                </a:r>
              </a:p>
            </p:txBody>
          </p:sp>
        </mc:Choice>
        <mc:Fallback xmlns="">
          <p:sp>
            <p:nvSpPr>
              <p:cNvPr id="2" name="TextBox 1">
                <a:extLst>
                  <a:ext uri="{FF2B5EF4-FFF2-40B4-BE49-F238E27FC236}">
                    <a16:creationId xmlns:a16="http://schemas.microsoft.com/office/drawing/2014/main" id="{77FBE609-C2BF-ED4F-8CF9-4556F9F9EAD3}"/>
                  </a:ext>
                </a:extLst>
              </p:cNvPr>
              <p:cNvSpPr txBox="1">
                <a:spLocks noRot="1" noChangeAspect="1" noMove="1" noResize="1" noEditPoints="1" noAdjustHandles="1" noChangeArrowheads="1" noChangeShapeType="1" noTextEdit="1"/>
              </p:cNvSpPr>
              <p:nvPr/>
            </p:nvSpPr>
            <p:spPr>
              <a:xfrm>
                <a:off x="3322125" y="1904290"/>
                <a:ext cx="5452518" cy="312650"/>
              </a:xfrm>
              <a:prstGeom prst="rect">
                <a:avLst/>
              </a:prstGeom>
              <a:blipFill>
                <a:blip r:embed="rId6"/>
                <a:stretch>
                  <a:fillRect l="-1395" t="-130769" b="-200000"/>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E90B37BF-425A-4140-8E57-766639258601}"/>
              </a:ext>
            </a:extLst>
          </p:cNvPr>
          <p:cNvPicPr/>
          <p:nvPr/>
        </p:nvPicPr>
        <p:blipFill rotWithShape="1">
          <a:blip r:embed="rId7"/>
          <a:srcRect l="22410" t="23545" r="37360" b="20384"/>
          <a:stretch/>
        </p:blipFill>
        <p:spPr bwMode="auto">
          <a:xfrm>
            <a:off x="3828080" y="4130345"/>
            <a:ext cx="2282296" cy="176275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CD47378F-0368-494F-A72B-E4C77E596D32}"/>
              </a:ext>
            </a:extLst>
          </p:cNvPr>
          <p:cNvSpPr txBox="1"/>
          <p:nvPr/>
        </p:nvSpPr>
        <p:spPr>
          <a:xfrm>
            <a:off x="331118" y="3921047"/>
            <a:ext cx="3037178" cy="923330"/>
          </a:xfrm>
          <a:prstGeom prst="rect">
            <a:avLst/>
          </a:prstGeom>
          <a:noFill/>
        </p:spPr>
        <p:txBody>
          <a:bodyPr wrap="none" rtlCol="0">
            <a:spAutoFit/>
          </a:bodyPr>
          <a:lstStyle/>
          <a:p>
            <a:r>
              <a:rPr lang="en-US" dirty="0"/>
              <a:t>One of the implications of the </a:t>
            </a:r>
          </a:p>
          <a:p>
            <a:r>
              <a:rPr lang="en-US" dirty="0"/>
              <a:t>DPI is that the features of top</a:t>
            </a:r>
          </a:p>
          <a:p>
            <a:r>
              <a:rPr lang="en-US" dirty="0"/>
              <a:t>layers will be more localized</a:t>
            </a:r>
          </a:p>
        </p:txBody>
      </p:sp>
      <p:sp>
        <p:nvSpPr>
          <p:cNvPr id="4" name="TextBox 3">
            <a:extLst>
              <a:ext uri="{FF2B5EF4-FFF2-40B4-BE49-F238E27FC236}">
                <a16:creationId xmlns:a16="http://schemas.microsoft.com/office/drawing/2014/main" id="{5098A6B0-BBE2-1D42-AF8E-22758D437E7A}"/>
              </a:ext>
            </a:extLst>
          </p:cNvPr>
          <p:cNvSpPr txBox="1"/>
          <p:nvPr/>
        </p:nvSpPr>
        <p:spPr>
          <a:xfrm>
            <a:off x="8627455" y="2609639"/>
            <a:ext cx="3137013" cy="646331"/>
          </a:xfrm>
          <a:prstGeom prst="rect">
            <a:avLst/>
          </a:prstGeom>
          <a:noFill/>
        </p:spPr>
        <p:txBody>
          <a:bodyPr wrap="none" rtlCol="0">
            <a:spAutoFit/>
          </a:bodyPr>
          <a:lstStyle/>
          <a:p>
            <a:r>
              <a:rPr lang="en-US" dirty="0"/>
              <a:t>Obviously, the down sampling  </a:t>
            </a:r>
          </a:p>
          <a:p>
            <a:r>
              <a:rPr lang="en-US" dirty="0"/>
              <a:t>step reduces input information </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8AFE28B-A629-8243-975D-58BC6EE3F3C4}"/>
                  </a:ext>
                </a:extLst>
              </p:cNvPr>
              <p:cNvSpPr/>
              <p:nvPr/>
            </p:nvSpPr>
            <p:spPr>
              <a:xfrm>
                <a:off x="8404190" y="3255970"/>
                <a:ext cx="3984676" cy="698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b="1" i="1" smtClean="0">
                              <a:latin typeface="Cambria Math" panose="02040503050406030204" pitchFamily="18" charset="0"/>
                            </a:rPr>
                          </m:ctrlPr>
                        </m:dPr>
                        <m:e>
                          <m:r>
                            <a:rPr lang="en-US" b="1">
                              <a:latin typeface="Cambria Math" panose="02040503050406030204" pitchFamily="18" charset="0"/>
                            </a:rPr>
                            <m:t>𝐇</m:t>
                          </m:r>
                          <m:r>
                            <a:rPr lang="en-US" b="0" i="0">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sub>
                            <m:sup>
                              <m:r>
                                <a:rPr lang="en-US" b="0" i="0">
                                  <a:latin typeface="Cambria Math" panose="02040503050406030204" pitchFamily="18" charset="0"/>
                                </a:rPr>
                                <m:t>1</m:t>
                              </m:r>
                            </m:sup>
                          </m:sSubSup>
                          <m:r>
                            <a:rPr lang="en-US" b="0" i="0">
                              <a:latin typeface="Cambria Math" panose="02040503050406030204" pitchFamily="18" charset="0"/>
                            </a:rPr>
                            <m:t>, </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sub>
                            <m:sup>
                              <m:r>
                                <a:rPr lang="en-US" b="0" i="0">
                                  <a:latin typeface="Cambria Math" panose="02040503050406030204" pitchFamily="18" charset="0"/>
                                </a:rPr>
                                <m:t>2</m:t>
                              </m:r>
                            </m:sup>
                          </m:sSubSup>
                          <m:r>
                            <a:rPr lang="en-US" b="0" i="0">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sub>
                            <m:sup>
                              <m:r>
                                <a:rPr lang="en-US" b="0" i="0">
                                  <a:latin typeface="Cambria Math" panose="02040503050406030204" pitchFamily="18" charset="0"/>
                                </a:rPr>
                                <m:t>3</m:t>
                              </m:r>
                            </m:sup>
                          </m:sSubSup>
                          <m:r>
                            <a:rPr lang="en-US" b="0" i="0">
                              <a:latin typeface="Cambria Math" panose="02040503050406030204" pitchFamily="18" charset="0"/>
                            </a:rPr>
                            <m:t>, </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sub>
                            <m:sup>
                              <m:r>
                                <a:rPr lang="en-US" b="0" i="0">
                                  <a:latin typeface="Cambria Math" panose="02040503050406030204" pitchFamily="18" charset="0"/>
                                </a:rPr>
                                <m:t>4</m:t>
                              </m:r>
                            </m:sup>
                          </m:sSubSup>
                          <m:r>
                            <a:rPr lang="en-US" b="0" i="0">
                              <a:latin typeface="Cambria Math" panose="02040503050406030204" pitchFamily="18" charset="0"/>
                            </a:rPr>
                            <m:t>})≥</m:t>
                          </m:r>
                          <m:r>
                            <a:rPr lang="en-US" b="1" i="0">
                              <a:latin typeface="Cambria Math" panose="02040503050406030204" pitchFamily="18" charset="0"/>
                            </a:rPr>
                            <m:t>𝐇</m:t>
                          </m:r>
                          <m:r>
                            <a:rPr lang="en-US" b="0" i="0">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r>
                                <a:rPr lang="en-US" b="0" i="0">
                                  <a:latin typeface="Cambria Math" panose="02040503050406030204" pitchFamily="18" charset="0"/>
                                </a:rPr>
                                <m:t>+1</m:t>
                              </m:r>
                            </m:sub>
                            <m:sup>
                              <m:r>
                                <a:rPr lang="en-US" b="0" i="0">
                                  <a:latin typeface="Cambria Math" panose="02040503050406030204" pitchFamily="18" charset="0"/>
                                </a:rPr>
                                <m:t>1</m:t>
                              </m:r>
                            </m:sup>
                          </m:sSubSup>
                          <m:r>
                            <a:rPr lang="en-US" b="0" i="0">
                              <a:latin typeface="Cambria Math" panose="02040503050406030204" pitchFamily="18" charset="0"/>
                            </a:rPr>
                            <m:t>, </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r>
                                <a:rPr lang="en-US" b="0" i="0">
                                  <a:latin typeface="Cambria Math" panose="02040503050406030204" pitchFamily="18" charset="0"/>
                                </a:rPr>
                                <m:t>+1</m:t>
                              </m:r>
                            </m:sub>
                            <m:sup>
                              <m:r>
                                <a:rPr lang="en-US" b="0" i="0">
                                  <a:latin typeface="Cambria Math" panose="02040503050406030204" pitchFamily="18" charset="0"/>
                                </a:rPr>
                                <m:t>2</m:t>
                              </m:r>
                            </m:sup>
                          </m:sSubSup>
                          <m:r>
                            <a:rPr lang="en-US" b="0" i="0">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r>
                                <a:rPr lang="en-US" b="0" i="0">
                                  <a:latin typeface="Cambria Math" panose="02040503050406030204" pitchFamily="18" charset="0"/>
                                </a:rPr>
                                <m:t>+1</m:t>
                              </m:r>
                            </m:sub>
                            <m:sup>
                              <m:r>
                                <a:rPr lang="en-US" b="0" i="0">
                                  <a:latin typeface="Cambria Math" panose="02040503050406030204" pitchFamily="18" charset="0"/>
                                </a:rPr>
                                <m:t>3</m:t>
                              </m:r>
                            </m:sup>
                          </m:sSubSup>
                          <m:r>
                            <a:rPr lang="en-US" b="0" i="0">
                              <a:latin typeface="Cambria Math" panose="02040503050406030204" pitchFamily="18" charset="0"/>
                            </a:rPr>
                            <m:t>, </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r>
                                <a:rPr lang="en-US" b="0" i="0">
                                  <a:latin typeface="Cambria Math" panose="02040503050406030204" pitchFamily="18" charset="0"/>
                                </a:rPr>
                                <m:t>+1</m:t>
                              </m:r>
                            </m:sub>
                            <m:sup>
                              <m:r>
                                <a:rPr lang="en-US" b="0" i="0">
                                  <a:latin typeface="Cambria Math" panose="02040503050406030204" pitchFamily="18" charset="0"/>
                                </a:rPr>
                                <m:t>4</m:t>
                              </m:r>
                            </m:sup>
                          </m:sSubSup>
                          <m:r>
                            <a:rPr lang="en-US" b="0" i="0">
                              <a:latin typeface="Cambria Math" panose="02040503050406030204" pitchFamily="18" charset="0"/>
                            </a:rPr>
                            <m:t>}</m:t>
                          </m:r>
                        </m:e>
                      </m:d>
                    </m:oMath>
                  </m:oMathPara>
                </a14:m>
                <a:endParaRPr lang="en-US" dirty="0"/>
              </a:p>
            </p:txBody>
          </p:sp>
        </mc:Choice>
        <mc:Fallback xmlns="">
          <p:sp>
            <p:nvSpPr>
              <p:cNvPr id="5" name="Rectangle 4">
                <a:extLst>
                  <a:ext uri="{FF2B5EF4-FFF2-40B4-BE49-F238E27FC236}">
                    <a16:creationId xmlns:a16="http://schemas.microsoft.com/office/drawing/2014/main" id="{08AFE28B-A629-8243-975D-58BC6EE3F3C4}"/>
                  </a:ext>
                </a:extLst>
              </p:cNvPr>
              <p:cNvSpPr>
                <a:spLocks noRot="1" noChangeAspect="1" noMove="1" noResize="1" noEditPoints="1" noAdjustHandles="1" noChangeArrowheads="1" noChangeShapeType="1" noTextEdit="1"/>
              </p:cNvSpPr>
              <p:nvPr/>
            </p:nvSpPr>
            <p:spPr>
              <a:xfrm>
                <a:off x="8404190" y="3255970"/>
                <a:ext cx="3984676" cy="698396"/>
              </a:xfrm>
              <a:prstGeom prst="rect">
                <a:avLst/>
              </a:prstGeom>
              <a:blipFill>
                <a:blip r:embed="rId8"/>
                <a:stretch>
                  <a:fillRect t="-44643" b="-13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5D0D787-B9AA-9042-B103-D25C4908978D}"/>
                  </a:ext>
                </a:extLst>
              </p:cNvPr>
              <p:cNvSpPr/>
              <p:nvPr/>
            </p:nvSpPr>
            <p:spPr>
              <a:xfrm>
                <a:off x="239236" y="5096306"/>
                <a:ext cx="3315964" cy="6983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en-US" b="1" i="1" smtClean="0">
                              <a:latin typeface="Cambria Math" panose="02040503050406030204" pitchFamily="18" charset="0"/>
                            </a:rPr>
                          </m:ctrlPr>
                        </m:dPr>
                        <m:e>
                          <m:r>
                            <a:rPr lang="en-US" b="1">
                              <a:latin typeface="Cambria Math" panose="02040503050406030204" pitchFamily="18" charset="0"/>
                            </a:rPr>
                            <m:t>𝐈</m:t>
                          </m:r>
                          <m:r>
                            <a:rPr lang="en-US" b="0" i="0">
                              <a:latin typeface="Cambria Math" panose="02040503050406030204" pitchFamily="18" charset="0"/>
                            </a:rPr>
                            <m:t>(</m:t>
                          </m:r>
                          <m:r>
                            <a:rPr lang="en-US" b="0" i="1">
                              <a:latin typeface="Cambria Math" panose="02040503050406030204" pitchFamily="18" charset="0"/>
                            </a:rPr>
                            <m:t>𝑋</m:t>
                          </m:r>
                          <m:r>
                            <a:rPr lang="en-US" b="0" i="0">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sub>
                            <m:sup>
                              <m:r>
                                <a:rPr lang="en-US" b="0" i="0">
                                  <a:latin typeface="Cambria Math" panose="02040503050406030204" pitchFamily="18" charset="0"/>
                                </a:rPr>
                                <m:t>1</m:t>
                              </m:r>
                            </m:sup>
                          </m:sSubSup>
                          <m:r>
                            <a:rPr lang="en-US" b="0" i="0">
                              <a:latin typeface="Cambria Math" panose="02040503050406030204" pitchFamily="18" charset="0"/>
                            </a:rPr>
                            <m:t>, </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sub>
                            <m:sup>
                              <m:r>
                                <a:rPr lang="en-US" b="0" i="0">
                                  <a:latin typeface="Cambria Math" panose="02040503050406030204" pitchFamily="18" charset="0"/>
                                </a:rPr>
                                <m:t>2</m:t>
                              </m:r>
                            </m:sup>
                          </m:sSubSup>
                          <m:r>
                            <a:rPr lang="en-US" b="0" i="0">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sub>
                            <m:sup>
                              <m:r>
                                <a:rPr lang="en-US" b="0" i="0">
                                  <a:latin typeface="Cambria Math" panose="02040503050406030204" pitchFamily="18" charset="0"/>
                                </a:rPr>
                                <m:t>3</m:t>
                              </m:r>
                            </m:sup>
                          </m:sSubSup>
                          <m:r>
                            <a:rPr lang="en-US" b="0" i="0">
                              <a:latin typeface="Cambria Math" panose="02040503050406030204" pitchFamily="18" charset="0"/>
                            </a:rPr>
                            <m:t>, </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sub>
                            <m:sup>
                              <m:r>
                                <a:rPr lang="en-US" b="0" i="0">
                                  <a:latin typeface="Cambria Math" panose="02040503050406030204" pitchFamily="18" charset="0"/>
                                </a:rPr>
                                <m:t>4</m:t>
                              </m:r>
                            </m:sup>
                          </m:sSubSup>
                          <m:r>
                            <a:rPr lang="en-US" b="0" i="0">
                              <a:latin typeface="Cambria Math" panose="02040503050406030204" pitchFamily="18" charset="0"/>
                            </a:rPr>
                            <m:t>})≥</m:t>
                          </m:r>
                          <m:r>
                            <a:rPr lang="en-US" b="1" i="0">
                              <a:latin typeface="Cambria Math" panose="02040503050406030204" pitchFamily="18" charset="0"/>
                            </a:rPr>
                            <m:t>𝐈</m:t>
                          </m:r>
                          <m:r>
                            <a:rPr lang="en-US" b="0" i="0">
                              <a:latin typeface="Cambria Math" panose="02040503050406030204" pitchFamily="18" charset="0"/>
                            </a:rPr>
                            <m:t>(</m:t>
                          </m:r>
                          <m:r>
                            <a:rPr lang="en-US" b="0" i="1">
                              <a:latin typeface="Cambria Math" panose="02040503050406030204" pitchFamily="18" charset="0"/>
                            </a:rPr>
                            <m:t>𝑋</m:t>
                          </m:r>
                          <m:r>
                            <a:rPr lang="en-US" b="0" i="0">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r>
                                <a:rPr lang="en-US" b="0" i="0">
                                  <a:latin typeface="Cambria Math" panose="02040503050406030204" pitchFamily="18" charset="0"/>
                                </a:rPr>
                                <m:t>+1</m:t>
                              </m:r>
                            </m:sub>
                            <m:sup>
                              <m:r>
                                <a:rPr lang="en-US" b="0" i="0">
                                  <a:latin typeface="Cambria Math" panose="02040503050406030204" pitchFamily="18" charset="0"/>
                                </a:rPr>
                                <m:t>1</m:t>
                              </m:r>
                            </m:sup>
                          </m:sSubSup>
                          <m:r>
                            <a:rPr lang="en-US" b="0" i="0">
                              <a:latin typeface="Cambria Math" panose="02040503050406030204" pitchFamily="18" charset="0"/>
                            </a:rPr>
                            <m:t>, </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r>
                                <a:rPr lang="en-US" b="0" i="0">
                                  <a:latin typeface="Cambria Math" panose="02040503050406030204" pitchFamily="18" charset="0"/>
                                </a:rPr>
                                <m:t>+1</m:t>
                              </m:r>
                            </m:sub>
                            <m:sup>
                              <m:r>
                                <a:rPr lang="en-US" b="0" i="0">
                                  <a:latin typeface="Cambria Math" panose="02040503050406030204" pitchFamily="18" charset="0"/>
                                </a:rPr>
                                <m:t>2</m:t>
                              </m:r>
                            </m:sup>
                          </m:sSubSup>
                          <m:r>
                            <a:rPr lang="en-US" b="0" i="0">
                              <a:latin typeface="Cambria Math" panose="02040503050406030204" pitchFamily="18" charset="0"/>
                            </a:rPr>
                            <m:t>,</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r>
                                <a:rPr lang="en-US" b="0" i="0">
                                  <a:latin typeface="Cambria Math" panose="02040503050406030204" pitchFamily="18" charset="0"/>
                                </a:rPr>
                                <m:t>+1</m:t>
                              </m:r>
                            </m:sub>
                            <m:sup>
                              <m:r>
                                <a:rPr lang="en-US" b="0" i="0">
                                  <a:latin typeface="Cambria Math" panose="02040503050406030204" pitchFamily="18" charset="0"/>
                                </a:rPr>
                                <m:t>3</m:t>
                              </m:r>
                            </m:sup>
                          </m:sSubSup>
                          <m:r>
                            <a:rPr lang="en-US" b="0" i="0">
                              <a:latin typeface="Cambria Math" panose="02040503050406030204" pitchFamily="18" charset="0"/>
                            </a:rPr>
                            <m:t>, </m:t>
                          </m:r>
                          <m:sSubSup>
                            <m:sSubSupPr>
                              <m:ctrlPr>
                                <a:rPr lang="en-US" b="0" i="1">
                                  <a:latin typeface="Cambria Math" panose="02040503050406030204" pitchFamily="18" charset="0"/>
                                </a:rPr>
                              </m:ctrlPr>
                            </m:sSubSupPr>
                            <m:e>
                              <m:r>
                                <a:rPr lang="en-US" b="0" i="1">
                                  <a:latin typeface="Cambria Math" panose="02040503050406030204" pitchFamily="18" charset="0"/>
                                </a:rPr>
                                <m:t>𝑇</m:t>
                              </m:r>
                            </m:e>
                            <m:sub>
                              <m:r>
                                <a:rPr lang="en-US" b="0" i="1">
                                  <a:latin typeface="Cambria Math" panose="02040503050406030204" pitchFamily="18" charset="0"/>
                                </a:rPr>
                                <m:t>𝑖</m:t>
                              </m:r>
                              <m:r>
                                <a:rPr lang="en-US" b="0" i="0">
                                  <a:latin typeface="Cambria Math" panose="02040503050406030204" pitchFamily="18" charset="0"/>
                                </a:rPr>
                                <m:t>+1</m:t>
                              </m:r>
                            </m:sub>
                            <m:sup>
                              <m:r>
                                <a:rPr lang="en-US" b="0" i="0">
                                  <a:latin typeface="Cambria Math" panose="02040503050406030204" pitchFamily="18" charset="0"/>
                                </a:rPr>
                                <m:t>4</m:t>
                              </m:r>
                            </m:sup>
                          </m:sSubSup>
                          <m:r>
                            <a:rPr lang="en-US" b="0" i="0">
                              <a:latin typeface="Cambria Math" panose="02040503050406030204" pitchFamily="18" charset="0"/>
                            </a:rPr>
                            <m:t>}</m:t>
                          </m:r>
                        </m:e>
                      </m:d>
                    </m:oMath>
                  </m:oMathPara>
                </a14:m>
                <a:endParaRPr lang="en-US" dirty="0"/>
              </a:p>
            </p:txBody>
          </p:sp>
        </mc:Choice>
        <mc:Fallback xmlns="">
          <p:sp>
            <p:nvSpPr>
              <p:cNvPr id="6" name="Rectangle 5">
                <a:extLst>
                  <a:ext uri="{FF2B5EF4-FFF2-40B4-BE49-F238E27FC236}">
                    <a16:creationId xmlns:a16="http://schemas.microsoft.com/office/drawing/2014/main" id="{05D0D787-B9AA-9042-B103-D25C4908978D}"/>
                  </a:ext>
                </a:extLst>
              </p:cNvPr>
              <p:cNvSpPr>
                <a:spLocks noRot="1" noChangeAspect="1" noMove="1" noResize="1" noEditPoints="1" noAdjustHandles="1" noChangeArrowheads="1" noChangeShapeType="1" noTextEdit="1"/>
              </p:cNvSpPr>
              <p:nvPr/>
            </p:nvSpPr>
            <p:spPr>
              <a:xfrm>
                <a:off x="239236" y="5096306"/>
                <a:ext cx="3315964" cy="698396"/>
              </a:xfrm>
              <a:prstGeom prst="rect">
                <a:avLst/>
              </a:prstGeom>
              <a:blipFill>
                <a:blip r:embed="rId9"/>
                <a:stretch>
                  <a:fillRect t="-44643" r="-6107" b="-130357"/>
                </a:stretch>
              </a:blipFill>
            </p:spPr>
            <p:txBody>
              <a:bodyPr/>
              <a:lstStyle/>
              <a:p>
                <a:r>
                  <a:rPr lang="en-US">
                    <a:noFill/>
                  </a:rPr>
                  <a:t> </a:t>
                </a:r>
              </a:p>
            </p:txBody>
          </p:sp>
        </mc:Fallback>
      </mc:AlternateContent>
    </p:spTree>
    <p:extLst>
      <p:ext uri="{BB962C8B-B14F-4D97-AF65-F5344CB8AC3E}">
        <p14:creationId xmlns:p14="http://schemas.microsoft.com/office/powerpoint/2010/main" val="3846740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3">
            <a:extLst>
              <a:ext uri="{FF2B5EF4-FFF2-40B4-BE49-F238E27FC236}">
                <a16:creationId xmlns:a16="http://schemas.microsoft.com/office/drawing/2014/main" id="{2F92B096-48C0-4C4A-B033-4A380E4B0019}"/>
              </a:ext>
            </a:extLst>
          </p:cNvPr>
          <p:cNvSpPr txBox="1">
            <a:spLocks noChangeArrowheads="1"/>
          </p:cNvSpPr>
          <p:nvPr/>
        </p:nvSpPr>
        <p:spPr bwMode="auto">
          <a:xfrm>
            <a:off x="227308" y="1454787"/>
            <a:ext cx="12217831"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Pinpoint redundancy in convolutional filters in a two conv layer CNN on MNIST</a:t>
            </a:r>
          </a:p>
        </p:txBody>
      </p:sp>
      <p:sp>
        <p:nvSpPr>
          <p:cNvPr id="38916" name="Rectangle 5">
            <a:extLst>
              <a:ext uri="{FF2B5EF4-FFF2-40B4-BE49-F238E27FC236}">
                <a16:creationId xmlns:a16="http://schemas.microsoft.com/office/drawing/2014/main" id="{4A9B8BD1-F13F-43AA-99E3-9ED2B32B664C}"/>
              </a:ext>
            </a:extLst>
          </p:cNvPr>
          <p:cNvSpPr>
            <a:spLocks noChangeArrowheads="1"/>
          </p:cNvSpPr>
          <p:nvPr/>
        </p:nvSpPr>
        <p:spPr bwMode="auto">
          <a:xfrm>
            <a:off x="2667010" y="84403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endParaRPr lang="en-US" altLang="en-US" sz="1800">
              <a:solidFill>
                <a:schemeClr val="tx1"/>
              </a:solidFill>
            </a:endParaRPr>
          </a:p>
        </p:txBody>
      </p:sp>
      <p:pic>
        <p:nvPicPr>
          <p:cNvPr id="38917" name="Picture 16">
            <a:extLst>
              <a:ext uri="{FF2B5EF4-FFF2-40B4-BE49-F238E27FC236}">
                <a16:creationId xmlns:a16="http://schemas.microsoft.com/office/drawing/2014/main" id="{8010E07B-6B70-4B04-8EB2-938743F2D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76" t="3651" r="25179" b="20317"/>
          <a:stretch>
            <a:fillRect/>
          </a:stretch>
        </p:blipFill>
        <p:spPr bwMode="auto">
          <a:xfrm>
            <a:off x="1906292" y="1858991"/>
            <a:ext cx="2832399" cy="228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17">
            <a:extLst>
              <a:ext uri="{FF2B5EF4-FFF2-40B4-BE49-F238E27FC236}">
                <a16:creationId xmlns:a16="http://schemas.microsoft.com/office/drawing/2014/main" id="{0FEA8A4D-0819-43A2-84E4-114EF0E1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395" t="3967" r="24940" b="20000"/>
          <a:stretch>
            <a:fillRect/>
          </a:stretch>
        </p:blipFill>
        <p:spPr bwMode="auto">
          <a:xfrm>
            <a:off x="5099175" y="1875923"/>
            <a:ext cx="2887464" cy="222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18">
            <a:extLst>
              <a:ext uri="{FF2B5EF4-FFF2-40B4-BE49-F238E27FC236}">
                <a16:creationId xmlns:a16="http://schemas.microsoft.com/office/drawing/2014/main" id="{BD0DF80D-2A48-4DB3-8B23-844691DCE7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731" t="4286" r="25058" b="20476"/>
          <a:stretch>
            <a:fillRect/>
          </a:stretch>
        </p:blipFill>
        <p:spPr bwMode="auto">
          <a:xfrm>
            <a:off x="1875297" y="4368008"/>
            <a:ext cx="2899076" cy="2265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Picture 30">
            <a:extLst>
              <a:ext uri="{FF2B5EF4-FFF2-40B4-BE49-F238E27FC236}">
                <a16:creationId xmlns:a16="http://schemas.microsoft.com/office/drawing/2014/main" id="{23318EEB-1D84-4B5D-84F8-42BC1B2910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747" t="4643" r="25412" b="20905"/>
          <a:stretch>
            <a:fillRect/>
          </a:stretch>
        </p:blipFill>
        <p:spPr bwMode="auto">
          <a:xfrm>
            <a:off x="5087431" y="4410813"/>
            <a:ext cx="2809094" cy="2174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Rectangle 10">
            <a:extLst>
              <a:ext uri="{FF2B5EF4-FFF2-40B4-BE49-F238E27FC236}">
                <a16:creationId xmlns:a16="http://schemas.microsoft.com/office/drawing/2014/main" id="{B0E477D0-E1FF-4E27-9D5A-691303276E2E}"/>
              </a:ext>
            </a:extLst>
          </p:cNvPr>
          <p:cNvSpPr>
            <a:spLocks noChangeArrowheads="1"/>
          </p:cNvSpPr>
          <p:nvPr/>
        </p:nvSpPr>
        <p:spPr bwMode="auto">
          <a:xfrm>
            <a:off x="2667010" y="84403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endParaRPr lang="en-US" altLang="en-US" sz="1800">
              <a:solidFill>
                <a:schemeClr val="tx1"/>
              </a:solidFill>
            </a:endParaRPr>
          </a:p>
        </p:txBody>
      </p:sp>
      <p:sp>
        <p:nvSpPr>
          <p:cNvPr id="38922" name="Rectangle 4">
            <a:extLst>
              <a:ext uri="{FF2B5EF4-FFF2-40B4-BE49-F238E27FC236}">
                <a16:creationId xmlns:a16="http://schemas.microsoft.com/office/drawing/2014/main" id="{16F32D38-CA24-4785-8ED0-E4084DA2297D}"/>
              </a:ext>
            </a:extLst>
          </p:cNvPr>
          <p:cNvSpPr>
            <a:spLocks noChangeArrowheads="1"/>
          </p:cNvSpPr>
          <p:nvPr/>
        </p:nvSpPr>
        <p:spPr bwMode="auto">
          <a:xfrm>
            <a:off x="1906292" y="4072942"/>
            <a:ext cx="27222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400" dirty="0">
                <a:solidFill>
                  <a:schemeClr val="tx1"/>
                </a:solidFill>
                <a:latin typeface="Times New Roman" panose="02020603050405020304" pitchFamily="18" charset="0"/>
                <a:ea typeface="SimSun" panose="02010600030101010101" pitchFamily="2" charset="-122"/>
              </a:rPr>
              <a:t>2 filters in C1, 2 filters in C2, 96% </a:t>
            </a:r>
            <a:endParaRPr lang="en-US" altLang="en-US" sz="1400" dirty="0">
              <a:solidFill>
                <a:schemeClr val="tx1"/>
              </a:solidFill>
            </a:endParaRPr>
          </a:p>
        </p:txBody>
      </p:sp>
      <p:sp>
        <p:nvSpPr>
          <p:cNvPr id="38923" name="Rectangle 15">
            <a:extLst>
              <a:ext uri="{FF2B5EF4-FFF2-40B4-BE49-F238E27FC236}">
                <a16:creationId xmlns:a16="http://schemas.microsoft.com/office/drawing/2014/main" id="{BE43CBF4-7EF3-4280-A265-BEB26A6D6A46}"/>
              </a:ext>
            </a:extLst>
          </p:cNvPr>
          <p:cNvSpPr>
            <a:spLocks noChangeArrowheads="1"/>
          </p:cNvSpPr>
          <p:nvPr/>
        </p:nvSpPr>
        <p:spPr bwMode="auto">
          <a:xfrm>
            <a:off x="5144126" y="4103036"/>
            <a:ext cx="27222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400" dirty="0">
                <a:solidFill>
                  <a:schemeClr val="tx1"/>
                </a:solidFill>
                <a:latin typeface="Times New Roman" panose="02020603050405020304" pitchFamily="18" charset="0"/>
                <a:ea typeface="SimSun" panose="02010600030101010101" pitchFamily="2" charset="-122"/>
              </a:rPr>
              <a:t>2 filters in C1, 8 filters in C2, 97% </a:t>
            </a:r>
            <a:endParaRPr lang="en-US" altLang="en-US" sz="1400" dirty="0">
              <a:solidFill>
                <a:schemeClr val="tx1"/>
              </a:solidFill>
            </a:endParaRPr>
          </a:p>
        </p:txBody>
      </p:sp>
      <p:sp>
        <p:nvSpPr>
          <p:cNvPr id="38924" name="Rectangle 16">
            <a:extLst>
              <a:ext uri="{FF2B5EF4-FFF2-40B4-BE49-F238E27FC236}">
                <a16:creationId xmlns:a16="http://schemas.microsoft.com/office/drawing/2014/main" id="{E3B3FE87-E8EC-4E75-8D34-1DC4603E02B4}"/>
              </a:ext>
            </a:extLst>
          </p:cNvPr>
          <p:cNvSpPr>
            <a:spLocks noChangeArrowheads="1"/>
          </p:cNvSpPr>
          <p:nvPr/>
        </p:nvSpPr>
        <p:spPr bwMode="auto">
          <a:xfrm>
            <a:off x="1985510" y="6580371"/>
            <a:ext cx="303640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400" dirty="0">
                <a:solidFill>
                  <a:schemeClr val="tx1"/>
                </a:solidFill>
                <a:latin typeface="Times New Roman" panose="02020603050405020304" pitchFamily="18" charset="0"/>
                <a:ea typeface="SimSun" panose="02010600030101010101" pitchFamily="2" charset="-122"/>
              </a:rPr>
              <a:t>6 filters in C1, 16 filters in C2, 97.97% </a:t>
            </a:r>
            <a:endParaRPr lang="en-US" altLang="en-US" sz="1400" dirty="0">
              <a:solidFill>
                <a:schemeClr val="tx1"/>
              </a:solidFill>
            </a:endParaRPr>
          </a:p>
        </p:txBody>
      </p:sp>
      <p:sp>
        <p:nvSpPr>
          <p:cNvPr id="38925" name="Rectangle 17">
            <a:extLst>
              <a:ext uri="{FF2B5EF4-FFF2-40B4-BE49-F238E27FC236}">
                <a16:creationId xmlns:a16="http://schemas.microsoft.com/office/drawing/2014/main" id="{F407BC19-EA36-4EDB-9FAF-A2143BA7EE50}"/>
              </a:ext>
            </a:extLst>
          </p:cNvPr>
          <p:cNvSpPr>
            <a:spLocks noChangeArrowheads="1"/>
          </p:cNvSpPr>
          <p:nvPr/>
        </p:nvSpPr>
        <p:spPr bwMode="auto">
          <a:xfrm>
            <a:off x="5099175" y="6580371"/>
            <a:ext cx="31261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400" dirty="0">
                <a:solidFill>
                  <a:schemeClr val="tx1"/>
                </a:solidFill>
                <a:latin typeface="Times New Roman" panose="02020603050405020304" pitchFamily="18" charset="0"/>
                <a:ea typeface="SimSun" panose="02010600030101010101" pitchFamily="2" charset="-122"/>
              </a:rPr>
              <a:t>32 filters in C1, 64 filters in C2, 97.90% </a:t>
            </a:r>
            <a:endParaRPr lang="en-US" altLang="en-US" sz="1400" dirty="0">
              <a:solidFill>
                <a:schemeClr val="tx1"/>
              </a:solidFill>
            </a:endParaRPr>
          </a:p>
        </p:txBody>
      </p:sp>
      <p:sp>
        <p:nvSpPr>
          <p:cNvPr id="2" name="TextBox 1">
            <a:extLst>
              <a:ext uri="{FF2B5EF4-FFF2-40B4-BE49-F238E27FC236}">
                <a16:creationId xmlns:a16="http://schemas.microsoft.com/office/drawing/2014/main" id="{213E5D93-05DB-4333-AAD2-E1D587928AB2}"/>
              </a:ext>
            </a:extLst>
          </p:cNvPr>
          <p:cNvSpPr txBox="1"/>
          <p:nvPr/>
        </p:nvSpPr>
        <p:spPr>
          <a:xfrm>
            <a:off x="8828807" y="2627358"/>
            <a:ext cx="2830619" cy="1200329"/>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Sufficient number of filters are necessary, because we need to use synergistic information among filters.</a:t>
            </a:r>
          </a:p>
        </p:txBody>
      </p:sp>
      <p:sp>
        <p:nvSpPr>
          <p:cNvPr id="15" name="TextBox 14">
            <a:extLst>
              <a:ext uri="{FF2B5EF4-FFF2-40B4-BE49-F238E27FC236}">
                <a16:creationId xmlns:a16="http://schemas.microsoft.com/office/drawing/2014/main" id="{B99C74FD-2953-4D75-88B3-C025E8EF612E}"/>
              </a:ext>
            </a:extLst>
          </p:cNvPr>
          <p:cNvSpPr txBox="1"/>
          <p:nvPr/>
        </p:nvSpPr>
        <p:spPr>
          <a:xfrm>
            <a:off x="8596333" y="4596613"/>
            <a:ext cx="2830619" cy="923330"/>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More filters do not always bring  performance gain because of redundancy.</a:t>
            </a:r>
          </a:p>
        </p:txBody>
      </p:sp>
      <p:sp>
        <p:nvSpPr>
          <p:cNvPr id="18" name="Rectangle 2">
            <a:extLst>
              <a:ext uri="{FF2B5EF4-FFF2-40B4-BE49-F238E27FC236}">
                <a16:creationId xmlns:a16="http://schemas.microsoft.com/office/drawing/2014/main" id="{B3C80567-9D11-714A-9740-6734443D3B07}"/>
              </a:ext>
            </a:extLst>
          </p:cNvPr>
          <p:cNvSpPr txBox="1">
            <a:spLocks noChangeArrowheads="1"/>
          </p:cNvSpPr>
          <p:nvPr/>
        </p:nvSpPr>
        <p:spPr>
          <a:xfrm>
            <a:off x="227308" y="0"/>
            <a:ext cx="11964692"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CNNs</a:t>
            </a:r>
            <a:endParaRPr lang="zh-CN" altLang="en-US" dirty="0">
              <a:ea typeface="SimSun" panose="02010600030101010101" pitchFamily="2" charset="-122"/>
            </a:endParaRPr>
          </a:p>
        </p:txBody>
      </p:sp>
    </p:spTree>
    <p:extLst>
      <p:ext uri="{BB962C8B-B14F-4D97-AF65-F5344CB8AC3E}">
        <p14:creationId xmlns:p14="http://schemas.microsoft.com/office/powerpoint/2010/main" val="3349922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
            <a:extLst>
              <a:ext uri="{FF2B5EF4-FFF2-40B4-BE49-F238E27FC236}">
                <a16:creationId xmlns:a16="http://schemas.microsoft.com/office/drawing/2014/main" id="{B98F0AB2-DB0E-4978-8428-82C26B4A1603}"/>
              </a:ext>
            </a:extLst>
          </p:cNvPr>
          <p:cNvSpPr txBox="1">
            <a:spLocks noChangeArrowheads="1"/>
          </p:cNvSpPr>
          <p:nvPr/>
        </p:nvSpPr>
        <p:spPr bwMode="auto">
          <a:xfrm>
            <a:off x="371958" y="1136333"/>
            <a:ext cx="11391255"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Need to revisit the explanation of the behavior in the Information Plane!</a:t>
            </a:r>
          </a:p>
          <a:p>
            <a:pPr marL="0" indent="0" eaLnBrk="1" hangingPunct="1">
              <a:lnSpc>
                <a:spcPct val="90000"/>
              </a:lnSpc>
              <a:buClr>
                <a:schemeClr val="tx1"/>
              </a:buClr>
              <a:buNone/>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We failed to see the turn back of IP curves in CNNs during training as occurs in the MLP and SAE. </a:t>
            </a:r>
          </a:p>
        </p:txBody>
      </p:sp>
      <p:sp>
        <p:nvSpPr>
          <p:cNvPr id="39940" name="Rectangle 5">
            <a:extLst>
              <a:ext uri="{FF2B5EF4-FFF2-40B4-BE49-F238E27FC236}">
                <a16:creationId xmlns:a16="http://schemas.microsoft.com/office/drawing/2014/main" id="{8B72C0EB-ADAF-40C0-9B09-E0BB2CB1EFBE}"/>
              </a:ext>
            </a:extLst>
          </p:cNvPr>
          <p:cNvSpPr>
            <a:spLocks noChangeArrowheads="1"/>
          </p:cNvSpPr>
          <p:nvPr/>
        </p:nvSpPr>
        <p:spPr bwMode="auto">
          <a:xfrm>
            <a:off x="2667010" y="84403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endParaRPr lang="en-US" altLang="en-US" sz="1800">
              <a:solidFill>
                <a:schemeClr val="tx1"/>
              </a:solidFill>
            </a:endParaRPr>
          </a:p>
        </p:txBody>
      </p:sp>
      <p:sp>
        <p:nvSpPr>
          <p:cNvPr id="39941" name="Rectangle 10">
            <a:extLst>
              <a:ext uri="{FF2B5EF4-FFF2-40B4-BE49-F238E27FC236}">
                <a16:creationId xmlns:a16="http://schemas.microsoft.com/office/drawing/2014/main" id="{7E3C2E43-1FE4-4AA7-BD0D-C0D14C0E25FA}"/>
              </a:ext>
            </a:extLst>
          </p:cNvPr>
          <p:cNvSpPr>
            <a:spLocks noChangeArrowheads="1"/>
          </p:cNvSpPr>
          <p:nvPr/>
        </p:nvSpPr>
        <p:spPr bwMode="auto">
          <a:xfrm>
            <a:off x="2667010" y="84403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endParaRPr lang="en-US" altLang="en-US" sz="1800">
              <a:solidFill>
                <a:schemeClr val="tx1"/>
              </a:solidFill>
            </a:endParaRPr>
          </a:p>
        </p:txBody>
      </p:sp>
      <p:pic>
        <p:nvPicPr>
          <p:cNvPr id="39942" name="Picture 10">
            <a:extLst>
              <a:ext uri="{FF2B5EF4-FFF2-40B4-BE49-F238E27FC236}">
                <a16:creationId xmlns:a16="http://schemas.microsoft.com/office/drawing/2014/main" id="{C6D61816-BEF9-443A-83C4-B332477617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8" t="4477" r="19705" b="20103"/>
          <a:stretch>
            <a:fillRect/>
          </a:stretch>
        </p:blipFill>
        <p:spPr bwMode="auto">
          <a:xfrm>
            <a:off x="2231518" y="2276890"/>
            <a:ext cx="3955923" cy="2701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1">
            <a:extLst>
              <a:ext uri="{FF2B5EF4-FFF2-40B4-BE49-F238E27FC236}">
                <a16:creationId xmlns:a16="http://schemas.microsoft.com/office/drawing/2014/main" id="{FEE7245D-76A6-491B-9D03-7495580F8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311" r="19960" b="20102"/>
          <a:stretch>
            <a:fillRect/>
          </a:stretch>
        </p:blipFill>
        <p:spPr bwMode="auto">
          <a:xfrm>
            <a:off x="6508601" y="2276890"/>
            <a:ext cx="3713571" cy="2661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4" name="Rectangle 12">
            <a:extLst>
              <a:ext uri="{FF2B5EF4-FFF2-40B4-BE49-F238E27FC236}">
                <a16:creationId xmlns:a16="http://schemas.microsoft.com/office/drawing/2014/main" id="{20AEE4AA-7A8D-44DF-976E-CF5593EB705C}"/>
              </a:ext>
            </a:extLst>
          </p:cNvPr>
          <p:cNvSpPr>
            <a:spLocks noChangeArrowheads="1"/>
          </p:cNvSpPr>
          <p:nvPr/>
        </p:nvSpPr>
        <p:spPr bwMode="auto">
          <a:xfrm>
            <a:off x="2382354" y="5012400"/>
            <a:ext cx="34606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600" dirty="0">
                <a:solidFill>
                  <a:schemeClr val="tx1"/>
                </a:solidFill>
                <a:latin typeface="Times New Roman" panose="02020603050405020304" pitchFamily="18" charset="0"/>
                <a:ea typeface="SimSun" panose="02010600030101010101" pitchFamily="2" charset="-122"/>
              </a:rPr>
              <a:t>Information plane on MNIST (sigmoid)</a:t>
            </a:r>
            <a:endParaRPr lang="en-US" altLang="en-US" sz="1600" dirty="0">
              <a:solidFill>
                <a:schemeClr val="tx1"/>
              </a:solidFill>
            </a:endParaRPr>
          </a:p>
        </p:txBody>
      </p:sp>
      <p:sp>
        <p:nvSpPr>
          <p:cNvPr id="39945" name="Rectangle 13">
            <a:extLst>
              <a:ext uri="{FF2B5EF4-FFF2-40B4-BE49-F238E27FC236}">
                <a16:creationId xmlns:a16="http://schemas.microsoft.com/office/drawing/2014/main" id="{05783E64-E984-4465-8443-89A32C37511B}"/>
              </a:ext>
            </a:extLst>
          </p:cNvPr>
          <p:cNvSpPr>
            <a:spLocks noChangeArrowheads="1"/>
          </p:cNvSpPr>
          <p:nvPr/>
        </p:nvSpPr>
        <p:spPr bwMode="auto">
          <a:xfrm>
            <a:off x="6413024" y="4998492"/>
            <a:ext cx="39047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spcBef>
                <a:spcPct val="0"/>
              </a:spcBef>
              <a:buClrTx/>
              <a:buFontTx/>
              <a:buNone/>
            </a:pPr>
            <a:r>
              <a:rPr lang="en-US" altLang="en-US" sz="1600" dirty="0">
                <a:solidFill>
                  <a:schemeClr val="tx1"/>
                </a:solidFill>
                <a:latin typeface="Times New Roman" panose="02020603050405020304" pitchFamily="18" charset="0"/>
                <a:ea typeface="SimSun" panose="02010600030101010101" pitchFamily="2" charset="-122"/>
              </a:rPr>
              <a:t>Information plane on Fashion-MNIST (</a:t>
            </a:r>
            <a:r>
              <a:rPr lang="en-US" altLang="en-US" sz="1600" dirty="0" err="1">
                <a:solidFill>
                  <a:schemeClr val="tx1"/>
                </a:solidFill>
                <a:latin typeface="Times New Roman" panose="02020603050405020304" pitchFamily="18" charset="0"/>
                <a:ea typeface="SimSun" panose="02010600030101010101" pitchFamily="2" charset="-122"/>
              </a:rPr>
              <a:t>Relu</a:t>
            </a:r>
            <a:r>
              <a:rPr lang="en-US" altLang="en-US" sz="1600" dirty="0">
                <a:solidFill>
                  <a:schemeClr val="tx1"/>
                </a:solidFill>
                <a:latin typeface="Times New Roman" panose="02020603050405020304" pitchFamily="18" charset="0"/>
                <a:ea typeface="SimSun" panose="02010600030101010101" pitchFamily="2" charset="-122"/>
              </a:rPr>
              <a:t>)</a:t>
            </a:r>
            <a:endParaRPr lang="en-US" altLang="en-US" sz="1600" dirty="0">
              <a:solidFill>
                <a:schemeClr val="tx1"/>
              </a:solidFill>
            </a:endParaRPr>
          </a:p>
        </p:txBody>
      </p:sp>
      <p:sp>
        <p:nvSpPr>
          <p:cNvPr id="10" name="TextBox 9">
            <a:extLst>
              <a:ext uri="{FF2B5EF4-FFF2-40B4-BE49-F238E27FC236}">
                <a16:creationId xmlns:a16="http://schemas.microsoft.com/office/drawing/2014/main" id="{B1F7A75B-A6C1-47BE-B34A-DF364B666B7D}"/>
              </a:ext>
            </a:extLst>
          </p:cNvPr>
          <p:cNvSpPr txBox="1"/>
          <p:nvPr/>
        </p:nvSpPr>
        <p:spPr>
          <a:xfrm>
            <a:off x="2667010" y="5403113"/>
            <a:ext cx="6619865" cy="646331"/>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Patterns in Information Plane depend on specific DNNs architectures. It is not just a simple matter of activation functions.</a:t>
            </a:r>
          </a:p>
        </p:txBody>
      </p:sp>
      <p:sp>
        <p:nvSpPr>
          <p:cNvPr id="11" name="TextBox 10">
            <a:extLst>
              <a:ext uri="{FF2B5EF4-FFF2-40B4-BE49-F238E27FC236}">
                <a16:creationId xmlns:a16="http://schemas.microsoft.com/office/drawing/2014/main" id="{1ED40CA4-4AD5-4E80-AF64-AC4D84CD4EEF}"/>
              </a:ext>
            </a:extLst>
          </p:cNvPr>
          <p:cNvSpPr txBox="1"/>
          <p:nvPr/>
        </p:nvSpPr>
        <p:spPr>
          <a:xfrm>
            <a:off x="2667010" y="6049444"/>
            <a:ext cx="6419079" cy="646331"/>
          </a:xfrm>
          <a:prstGeom prst="rect">
            <a:avLst/>
          </a:prstGeom>
          <a:noFill/>
        </p:spPr>
        <p:txBody>
          <a:bodyPr wrap="square" rtlCol="0">
            <a:spAutoFit/>
          </a:bodyPr>
          <a:lstStyle/>
          <a:p>
            <a:r>
              <a:rPr lang="en-US" dirty="0">
                <a:solidFill>
                  <a:srgbClr val="FF0000"/>
                </a:solidFill>
                <a:latin typeface="Times" panose="02020603050405020304" pitchFamily="18" charset="0"/>
                <a:cs typeface="Times" panose="02020603050405020304" pitchFamily="18" charset="0"/>
              </a:rPr>
              <a:t>More in-depth theory and analysis are required to fully exploit the Information Bottleneck perspective!</a:t>
            </a:r>
          </a:p>
        </p:txBody>
      </p:sp>
      <p:sp>
        <p:nvSpPr>
          <p:cNvPr id="14" name="Rectangle 2">
            <a:extLst>
              <a:ext uri="{FF2B5EF4-FFF2-40B4-BE49-F238E27FC236}">
                <a16:creationId xmlns:a16="http://schemas.microsoft.com/office/drawing/2014/main" id="{F00FDFDB-A7CD-734D-9637-12CCFA65F0EE}"/>
              </a:ext>
            </a:extLst>
          </p:cNvPr>
          <p:cNvSpPr txBox="1">
            <a:spLocks noChangeArrowheads="1"/>
          </p:cNvSpPr>
          <p:nvPr/>
        </p:nvSpPr>
        <p:spPr>
          <a:xfrm>
            <a:off x="227308" y="0"/>
            <a:ext cx="11964692"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ea typeface="SimSun" panose="02010600030101010101" pitchFamily="2" charset="-122"/>
              </a:rPr>
              <a:t>Understanding DNNs with ITL Concepts - CNNs</a:t>
            </a:r>
            <a:endParaRPr lang="zh-CN" altLang="en-US" dirty="0">
              <a:ea typeface="SimSun" panose="02010600030101010101" pitchFamily="2" charset="-122"/>
            </a:endParaRPr>
          </a:p>
        </p:txBody>
      </p:sp>
    </p:spTree>
    <p:extLst>
      <p:ext uri="{BB962C8B-B14F-4D97-AF65-F5344CB8AC3E}">
        <p14:creationId xmlns:p14="http://schemas.microsoft.com/office/powerpoint/2010/main" val="38568299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88CF3001-B016-48EB-8EBE-54E15109CB23}"/>
              </a:ext>
            </a:extLst>
          </p:cNvPr>
          <p:cNvSpPr txBox="1">
            <a:spLocks noChangeArrowheads="1"/>
          </p:cNvSpPr>
          <p:nvPr/>
        </p:nvSpPr>
        <p:spPr bwMode="auto">
          <a:xfrm>
            <a:off x="500063" y="1781175"/>
            <a:ext cx="10186987"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800100" indent="-34290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The elegant estimation of entropy and mutual information over the </a:t>
            </a:r>
            <a:r>
              <a:rPr lang="en-US" altLang="en-US" sz="2400" dirty="0" err="1">
                <a:solidFill>
                  <a:schemeClr val="tx1"/>
                </a:solidFill>
                <a:latin typeface="Arial" panose="020B0604020202020204" pitchFamily="34" charset="0"/>
                <a:ea typeface="SimSun" panose="02010600030101010101" pitchFamily="2" charset="-122"/>
                <a:cs typeface="Arial" panose="020B0604020202020204" pitchFamily="34" charset="0"/>
              </a:rPr>
              <a:t>eigenspectrum</a:t>
            </a: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 of Gram matrices in RKHS opens the door to practical applications of the Information Plane to evaluate progress of learning.</a:t>
            </a:r>
          </a:p>
          <a:p>
            <a:pPr>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The IP can also be used to set hyperparameters of topologies (# of layers, # of units in layers, etc.) and help us address the generalization problem in a different perspective. </a:t>
            </a:r>
          </a:p>
          <a:p>
            <a:pPr>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However, we still do not fully understand nor can state how far this methodology will open the </a:t>
            </a:r>
            <a:r>
              <a:rPr lang="en-US" altLang="en-US" sz="2400" dirty="0" err="1">
                <a:solidFill>
                  <a:schemeClr val="tx1"/>
                </a:solidFill>
                <a:latin typeface="Arial" panose="020B0604020202020204" pitchFamily="34" charset="0"/>
                <a:ea typeface="SimSun" panose="02010600030101010101" pitchFamily="2" charset="-122"/>
                <a:cs typeface="Arial" panose="020B0604020202020204" pitchFamily="34" charset="0"/>
              </a:rPr>
              <a:t>BlackBox</a:t>
            </a: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 of DNNs. </a:t>
            </a:r>
          </a:p>
          <a:p>
            <a:pPr>
              <a:lnSpc>
                <a:spcPct val="90000"/>
              </a:lnSpc>
              <a:buClr>
                <a:schemeClr val="tx1"/>
              </a:buClr>
            </a:pPr>
            <a:r>
              <a:rPr lang="en-US" altLang="en-US" sz="2400" dirty="0">
                <a:solidFill>
                  <a:schemeClr val="tx1"/>
                </a:solidFill>
                <a:latin typeface="Arial" panose="020B0604020202020204" pitchFamily="34" charset="0"/>
                <a:ea typeface="SimSun" panose="02010600030101010101" pitchFamily="2" charset="-122"/>
                <a:cs typeface="Arial" panose="020B0604020202020204" pitchFamily="34" charset="0"/>
              </a:rPr>
              <a:t>Extension to other deep learning architectures</a:t>
            </a:r>
          </a:p>
          <a:p>
            <a:pPr lvl="1">
              <a:lnSpc>
                <a:spcPct val="90000"/>
              </a:lnSpc>
              <a:buClr>
                <a:schemeClr val="tx1"/>
              </a:buClr>
              <a:buFont typeface="Arial" panose="020B0604020202020204" pitchFamily="34" charset="0"/>
              <a:buChar char="•"/>
            </a:pPr>
            <a:r>
              <a:rPr lang="en-US" altLang="zh-CN" sz="2000" dirty="0">
                <a:solidFill>
                  <a:schemeClr val="tx1"/>
                </a:solidFill>
                <a:latin typeface="Arial" panose="020B0604020202020204" pitchFamily="34" charset="0"/>
                <a:ea typeface="SimSun" panose="02010600030101010101" pitchFamily="2" charset="-122"/>
                <a:cs typeface="Arial" panose="020B0604020202020204" pitchFamily="34" charset="0"/>
              </a:rPr>
              <a:t>Recurrent Neural Networks</a:t>
            </a:r>
          </a:p>
          <a:p>
            <a:pPr lvl="1">
              <a:lnSpc>
                <a:spcPct val="90000"/>
              </a:lnSpc>
              <a:buClr>
                <a:schemeClr val="tx1"/>
              </a:buClr>
              <a:buFont typeface="Arial" panose="020B0604020202020204" pitchFamily="34" charset="0"/>
              <a:buChar char="•"/>
            </a:pPr>
            <a:r>
              <a:rPr lang="en-US" altLang="zh-CN" sz="2000" dirty="0">
                <a:solidFill>
                  <a:schemeClr val="tx1"/>
                </a:solidFill>
                <a:latin typeface="Arial" panose="020B0604020202020204" pitchFamily="34" charset="0"/>
                <a:ea typeface="SimSun" panose="02010600030101010101" pitchFamily="2" charset="-122"/>
                <a:cs typeface="Arial" panose="020B0604020202020204" pitchFamily="34" charset="0"/>
              </a:rPr>
              <a:t>Fully convolutional networks</a:t>
            </a:r>
          </a:p>
          <a:p>
            <a:pPr>
              <a:lnSpc>
                <a:spcPct val="90000"/>
              </a:lnSpc>
              <a:buClr>
                <a:schemeClr val="tx1"/>
              </a:buClr>
              <a:buFont typeface="Arial" panose="020B0604020202020204" pitchFamily="34" charset="0"/>
              <a:buChar char="•"/>
            </a:pPr>
            <a:r>
              <a:rPr lang="en-US" altLang="zh-CN" sz="2400" dirty="0">
                <a:solidFill>
                  <a:schemeClr val="tx1"/>
                </a:solidFill>
                <a:latin typeface="Arial" panose="020B0604020202020204" pitchFamily="34" charset="0"/>
                <a:ea typeface="SimSun" panose="02010600030101010101" pitchFamily="2" charset="-122"/>
                <a:cs typeface="Arial" panose="020B0604020202020204" pitchFamily="34" charset="0"/>
              </a:rPr>
              <a:t>Application on other machine learning problems</a:t>
            </a:r>
          </a:p>
          <a:p>
            <a:pPr lvl="1">
              <a:lnSpc>
                <a:spcPct val="90000"/>
              </a:lnSpc>
              <a:buClr>
                <a:schemeClr val="tx1"/>
              </a:buClr>
              <a:buFont typeface="Arial" panose="020B0604020202020204" pitchFamily="34" charset="0"/>
              <a:buChar char="•"/>
            </a:pPr>
            <a:r>
              <a:rPr lang="en-US" altLang="zh-CN" sz="2000" dirty="0">
                <a:solidFill>
                  <a:schemeClr val="tx1"/>
                </a:solidFill>
                <a:latin typeface="Arial" panose="020B0604020202020204" pitchFamily="34" charset="0"/>
                <a:ea typeface="SimSun" panose="02010600030101010101" pitchFamily="2" charset="-122"/>
                <a:cs typeface="Arial" panose="020B0604020202020204" pitchFamily="34" charset="0"/>
              </a:rPr>
              <a:t>Feature selection</a:t>
            </a:r>
          </a:p>
          <a:p>
            <a:pPr lvl="1">
              <a:lnSpc>
                <a:spcPct val="90000"/>
              </a:lnSpc>
              <a:buClr>
                <a:schemeClr val="tx1"/>
              </a:buClr>
              <a:buFont typeface="Arial" panose="020B0604020202020204" pitchFamily="34" charset="0"/>
              <a:buChar char="•"/>
            </a:pPr>
            <a:r>
              <a:rPr lang="en-US" altLang="zh-CN" sz="2000" dirty="0">
                <a:solidFill>
                  <a:schemeClr val="tx1"/>
                </a:solidFill>
                <a:latin typeface="Arial" panose="020B0604020202020204" pitchFamily="34" charset="0"/>
                <a:ea typeface="SimSun" panose="02010600030101010101" pitchFamily="2" charset="-122"/>
                <a:cs typeface="Arial" panose="020B0604020202020204" pitchFamily="34" charset="0"/>
              </a:rPr>
              <a:t>Multi-view learning</a:t>
            </a:r>
          </a:p>
        </p:txBody>
      </p:sp>
      <p:sp>
        <p:nvSpPr>
          <p:cNvPr id="10" name="Rectangle 2">
            <a:extLst>
              <a:ext uri="{FF2B5EF4-FFF2-40B4-BE49-F238E27FC236}">
                <a16:creationId xmlns:a16="http://schemas.microsoft.com/office/drawing/2014/main" id="{E5242B30-F8A9-454A-B737-24349FE16348}"/>
              </a:ext>
            </a:extLst>
          </p:cNvPr>
          <p:cNvSpPr>
            <a:spLocks noGrp="1" noChangeArrowheads="1"/>
          </p:cNvSpPr>
          <p:nvPr>
            <p:ph type="title"/>
          </p:nvPr>
        </p:nvSpPr>
        <p:spPr>
          <a:xfrm>
            <a:off x="2152650" y="365130"/>
            <a:ext cx="7886700" cy="1325563"/>
          </a:xfrm>
        </p:spPr>
        <p:txBody>
          <a:bodyPr/>
          <a:lstStyle/>
          <a:p>
            <a:r>
              <a:rPr lang="en-US" altLang="zh-CN" dirty="0">
                <a:ea typeface="SimSun" panose="02010600030101010101" pitchFamily="2" charset="-122"/>
              </a:rPr>
              <a:t>Conclusions and future work</a:t>
            </a:r>
            <a:endParaRPr lang="zh-CN" altLang="en-US" dirty="0">
              <a:ea typeface="SimSun" panose="02010600030101010101" pitchFamily="2" charset="-122"/>
            </a:endParaRPr>
          </a:p>
        </p:txBody>
      </p:sp>
    </p:spTree>
    <p:extLst>
      <p:ext uri="{BB962C8B-B14F-4D97-AF65-F5344CB8AC3E}">
        <p14:creationId xmlns:p14="http://schemas.microsoft.com/office/powerpoint/2010/main" val="1998110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4FF4-0C4F-3D4D-B9B8-C631AF7757FA}"/>
              </a:ext>
            </a:extLst>
          </p:cNvPr>
          <p:cNvSpPr>
            <a:spLocks noGrp="1"/>
          </p:cNvSpPr>
          <p:nvPr>
            <p:ph type="title"/>
          </p:nvPr>
        </p:nvSpPr>
        <p:spPr>
          <a:xfrm>
            <a:off x="0" y="0"/>
            <a:ext cx="10515600" cy="1325563"/>
          </a:xfrm>
        </p:spPr>
        <p:txBody>
          <a:bodyPr/>
          <a:lstStyle/>
          <a:p>
            <a:r>
              <a:rPr lang="en-US" dirty="0"/>
              <a:t>The theory of the Value of Information</a:t>
            </a:r>
            <a:br>
              <a:rPr lang="en-US" dirty="0"/>
            </a:br>
            <a:r>
              <a:rPr lang="en-US" sz="2800" dirty="0"/>
              <a:t>Ruslan</a:t>
            </a:r>
            <a:r>
              <a:rPr lang="en-US" dirty="0"/>
              <a:t> </a:t>
            </a:r>
            <a:r>
              <a:rPr lang="en-US" sz="2800" dirty="0" err="1"/>
              <a:t>Stratonovich</a:t>
            </a:r>
            <a:endParaRPr lang="en-US" dirty="0"/>
          </a:p>
        </p:txBody>
      </p:sp>
      <p:sp>
        <p:nvSpPr>
          <p:cNvPr id="3" name="Content Placeholder 2">
            <a:extLst>
              <a:ext uri="{FF2B5EF4-FFF2-40B4-BE49-F238E27FC236}">
                <a16:creationId xmlns:a16="http://schemas.microsoft.com/office/drawing/2014/main" id="{C6BE7EB7-2ECC-D649-AD58-DA2E7B2EDA86}"/>
              </a:ext>
            </a:extLst>
          </p:cNvPr>
          <p:cNvSpPr>
            <a:spLocks noGrp="1"/>
          </p:cNvSpPr>
          <p:nvPr>
            <p:ph idx="1"/>
          </p:nvPr>
        </p:nvSpPr>
        <p:spPr>
          <a:xfrm>
            <a:off x="198920" y="1801562"/>
            <a:ext cx="10515600" cy="4503738"/>
          </a:xfrm>
        </p:spPr>
        <p:txBody>
          <a:bodyPr>
            <a:normAutofit/>
          </a:bodyPr>
          <a:lstStyle/>
          <a:p>
            <a:pPr marL="0" indent="0">
              <a:buNone/>
            </a:pPr>
            <a:r>
              <a:rPr lang="en-US" sz="2400" dirty="0">
                <a:latin typeface="Arial" panose="020B0604020202020204" pitchFamily="34" charset="0"/>
                <a:cs typeface="Arial" panose="020B0604020202020204" pitchFamily="34" charset="0"/>
              </a:rPr>
              <a:t>The value of information connects Shannon's information theory with statistical decision theory, which deal with the concept of average losses or risk to characterize the quality of decisions being made.</a:t>
            </a:r>
          </a:p>
          <a:p>
            <a:pPr marL="0" indent="0">
              <a:buNone/>
            </a:pPr>
            <a:r>
              <a:rPr lang="en-US" sz="2400" b="1" dirty="0">
                <a:latin typeface="Arial" panose="020B0604020202020204" pitchFamily="34" charset="0"/>
                <a:cs typeface="Arial" panose="020B0604020202020204" pitchFamily="34" charset="0"/>
              </a:rPr>
              <a:t>Definition</a:t>
            </a:r>
            <a:r>
              <a:rPr lang="en-US" sz="2400" dirty="0">
                <a:latin typeface="Arial" panose="020B0604020202020204" pitchFamily="34" charset="0"/>
                <a:cs typeface="Arial" panose="020B0604020202020204" pitchFamily="34" charset="0"/>
              </a:rPr>
              <a:t>: The value of information is the maximum benefit that can be gained by a given quantity of information in order to minimize average losses.</a:t>
            </a:r>
          </a:p>
          <a:p>
            <a:pPr marL="0" indent="0">
              <a:buNone/>
            </a:pPr>
            <a:r>
              <a:rPr lang="en-US" sz="2400" dirty="0">
                <a:latin typeface="Arial" panose="020B0604020202020204" pitchFamily="34" charset="0"/>
                <a:cs typeface="Arial" panose="020B0604020202020204" pitchFamily="34" charset="0"/>
              </a:rPr>
              <a:t>One can use either Hartley’s definition of information, Shannon’s entropy or Mutual Information. The most famous example using entropy is rate distortion theory which minimizes entropy under a certain level of loss. </a:t>
            </a:r>
          </a:p>
          <a:p>
            <a:pPr marL="0" indent="0">
              <a:buNone/>
            </a:pPr>
            <a:r>
              <a:rPr lang="en-US" sz="2400" dirty="0">
                <a:latin typeface="Arial" panose="020B0604020202020204" pitchFamily="34" charset="0"/>
                <a:cs typeface="Arial" panose="020B0604020202020204" pitchFamily="34" charset="0"/>
              </a:rPr>
              <a:t>The use of MI requires an extension to the Bayesian system , i.e. a random variable x distributed as p(x), and a penalty function c(</a:t>
            </a:r>
            <a:r>
              <a:rPr lang="en-US" sz="2400" dirty="0" err="1">
                <a:latin typeface="Arial" panose="020B0604020202020204" pitchFamily="34" charset="0"/>
                <a:cs typeface="Arial" panose="020B0604020202020204" pitchFamily="34" charset="0"/>
              </a:rPr>
              <a:t>x,u</a:t>
            </a:r>
            <a:r>
              <a:rPr lang="en-US" sz="2400" dirty="0">
                <a:latin typeface="Arial" panose="020B0604020202020204" pitchFamily="34" charset="0"/>
                <a:cs typeface="Arial" panose="020B0604020202020204" pitchFamily="34" charset="0"/>
              </a:rPr>
              <a:t>) with u being an external utility.   </a:t>
            </a:r>
          </a:p>
        </p:txBody>
      </p:sp>
      <p:pic>
        <p:nvPicPr>
          <p:cNvPr id="4" name="Picture 3">
            <a:extLst>
              <a:ext uri="{FF2B5EF4-FFF2-40B4-BE49-F238E27FC236}">
                <a16:creationId xmlns:a16="http://schemas.microsoft.com/office/drawing/2014/main" id="{ABB4105F-6288-5E4C-ABE2-8D45C089532E}"/>
              </a:ext>
            </a:extLst>
          </p:cNvPr>
          <p:cNvPicPr>
            <a:picLocks noChangeAspect="1"/>
          </p:cNvPicPr>
          <p:nvPr/>
        </p:nvPicPr>
        <p:blipFill>
          <a:blip r:embed="rId2"/>
          <a:stretch>
            <a:fillRect/>
          </a:stretch>
        </p:blipFill>
        <p:spPr>
          <a:xfrm>
            <a:off x="10515600" y="-10528"/>
            <a:ext cx="1676400" cy="2523811"/>
          </a:xfrm>
          <a:prstGeom prst="rect">
            <a:avLst/>
          </a:prstGeom>
        </p:spPr>
      </p:pic>
      <p:sp>
        <p:nvSpPr>
          <p:cNvPr id="5" name="TextBox 4">
            <a:extLst>
              <a:ext uri="{FF2B5EF4-FFF2-40B4-BE49-F238E27FC236}">
                <a16:creationId xmlns:a16="http://schemas.microsoft.com/office/drawing/2014/main" id="{DB0BF352-7CAC-8140-A604-28D3AF5E29EA}"/>
              </a:ext>
            </a:extLst>
          </p:cNvPr>
          <p:cNvSpPr txBox="1"/>
          <p:nvPr/>
        </p:nvSpPr>
        <p:spPr>
          <a:xfrm>
            <a:off x="198920" y="6462793"/>
            <a:ext cx="5364995" cy="369332"/>
          </a:xfrm>
          <a:prstGeom prst="rect">
            <a:avLst/>
          </a:prstGeom>
          <a:noFill/>
        </p:spPr>
        <p:txBody>
          <a:bodyPr wrap="none" rtlCol="0">
            <a:spAutoFit/>
          </a:bodyPr>
          <a:lstStyle/>
          <a:p>
            <a:r>
              <a:rPr lang="en-US" dirty="0" err="1"/>
              <a:t>Stratonovich</a:t>
            </a:r>
            <a:r>
              <a:rPr lang="en-US" dirty="0"/>
              <a:t> R., Information Theory, Soviet Radio, 1975</a:t>
            </a:r>
          </a:p>
        </p:txBody>
      </p:sp>
    </p:spTree>
    <p:extLst>
      <p:ext uri="{BB962C8B-B14F-4D97-AF65-F5344CB8AC3E}">
        <p14:creationId xmlns:p14="http://schemas.microsoft.com/office/powerpoint/2010/main" val="561515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4FF4-0C4F-3D4D-B9B8-C631AF7757FA}"/>
              </a:ext>
            </a:extLst>
          </p:cNvPr>
          <p:cNvSpPr>
            <a:spLocks noGrp="1"/>
          </p:cNvSpPr>
          <p:nvPr>
            <p:ph type="title"/>
          </p:nvPr>
        </p:nvSpPr>
        <p:spPr/>
        <p:txBody>
          <a:bodyPr/>
          <a:lstStyle/>
          <a:p>
            <a:r>
              <a:rPr lang="en-US" dirty="0"/>
              <a:t>The theory of the Value of Information</a:t>
            </a:r>
          </a:p>
        </p:txBody>
      </p:sp>
      <p:sp>
        <p:nvSpPr>
          <p:cNvPr id="3" name="Content Placeholder 2">
            <a:extLst>
              <a:ext uri="{FF2B5EF4-FFF2-40B4-BE49-F238E27FC236}">
                <a16:creationId xmlns:a16="http://schemas.microsoft.com/office/drawing/2014/main" id="{C6BE7EB7-2ECC-D649-AD58-DA2E7B2EDA86}"/>
              </a:ext>
            </a:extLst>
          </p:cNvPr>
          <p:cNvSpPr>
            <a:spLocks noGrp="1"/>
          </p:cNvSpPr>
          <p:nvPr>
            <p:ph idx="1"/>
          </p:nvPr>
        </p:nvSpPr>
        <p:spPr/>
        <p:txBody>
          <a:bodyPr>
            <a:normAutofit/>
          </a:bodyPr>
          <a:lstStyle/>
          <a:p>
            <a:pPr marL="0" indent="0">
              <a:buNone/>
            </a:pPr>
            <a:r>
              <a:rPr lang="en-US" sz="2400" dirty="0">
                <a:latin typeface="Arial" panose="020B0604020202020204" pitchFamily="34" charset="0"/>
                <a:cs typeface="Arial" panose="020B0604020202020204" pitchFamily="34" charset="0"/>
              </a:rPr>
              <a:t>For each conditional distribution P(</a:t>
            </a:r>
            <a:r>
              <a:rPr lang="en-US" sz="2400" dirty="0" err="1">
                <a:latin typeface="Arial" panose="020B0604020202020204" pitchFamily="34" charset="0"/>
                <a:cs typeface="Arial" panose="020B0604020202020204" pitchFamily="34" charset="0"/>
              </a:rPr>
              <a:t>du|x</a:t>
            </a:r>
            <a:r>
              <a:rPr lang="en-US" sz="2400" dirty="0">
                <a:latin typeface="Arial" panose="020B0604020202020204" pitchFamily="34" charset="0"/>
                <a:cs typeface="Arial" panose="020B0604020202020204" pitchFamily="34" charset="0"/>
              </a:rPr>
              <a:t>) we can compute average penalties (risk)</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as well as the Mutual Information</a:t>
            </a: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A </a:t>
            </a:r>
            <a:r>
              <a:rPr lang="en-US" sz="2400" u="sng" dirty="0">
                <a:latin typeface="Arial" panose="020B0604020202020204" pitchFamily="34" charset="0"/>
                <a:cs typeface="Arial" panose="020B0604020202020204" pitchFamily="34" charset="0"/>
              </a:rPr>
              <a:t>conditional distribution is extremal </a:t>
            </a:r>
            <a:r>
              <a:rPr lang="en-US" sz="2400" dirty="0">
                <a:latin typeface="Arial" panose="020B0604020202020204" pitchFamily="34" charset="0"/>
                <a:cs typeface="Arial" panose="020B0604020202020204" pitchFamily="34" charset="0"/>
              </a:rPr>
              <a:t>if it corresponds to an extremum of average penalties at a fixed amount of information </a:t>
            </a:r>
            <a:r>
              <a:rPr lang="en-US" sz="2400" dirty="0" err="1">
                <a:latin typeface="Arial" panose="020B0604020202020204" pitchFamily="34" charset="0"/>
                <a:cs typeface="Arial" panose="020B0604020202020204" pitchFamily="34" charset="0"/>
              </a:rPr>
              <a:t>I</a:t>
            </a:r>
            <a:r>
              <a:rPr lang="en-US" sz="2400" baseline="-25000" dirty="0" err="1">
                <a:latin typeface="Arial" panose="020B0604020202020204" pitchFamily="34" charset="0"/>
                <a:cs typeface="Arial" panose="020B0604020202020204" pitchFamily="34" charset="0"/>
              </a:rPr>
              <a:t>xu</a:t>
            </a:r>
            <a:r>
              <a:rPr lang="en-US" sz="2400" dirty="0">
                <a:latin typeface="Arial" panose="020B0604020202020204" pitchFamily="34" charset="0"/>
                <a:cs typeface="Arial" panose="020B0604020202020204" pitchFamily="34" charset="0"/>
              </a:rPr>
              <a:t>=I .</a:t>
            </a:r>
          </a:p>
          <a:p>
            <a:pPr marL="0" indent="0">
              <a:buNone/>
            </a:pPr>
            <a:r>
              <a:rPr lang="en-US" sz="2400" dirty="0">
                <a:latin typeface="Arial" panose="020B0604020202020204" pitchFamily="34" charset="0"/>
                <a:cs typeface="Arial" panose="020B0604020202020204" pitchFamily="34" charset="0"/>
              </a:rPr>
              <a:t>We can show that this extremal distribution corresponds to a minimum of </a:t>
            </a:r>
            <a:r>
              <a:rPr lang="en-US" sz="2400" dirty="0" err="1">
                <a:latin typeface="Arial" panose="020B0604020202020204" pitchFamily="34" charset="0"/>
                <a:cs typeface="Arial" panose="020B0604020202020204" pitchFamily="34" charset="0"/>
              </a:rPr>
              <a:t>I</a:t>
            </a:r>
            <a:r>
              <a:rPr lang="en-US" sz="2400" baseline="-25000" dirty="0" err="1">
                <a:latin typeface="Arial" panose="020B0604020202020204" pitchFamily="34" charset="0"/>
                <a:cs typeface="Arial" panose="020B0604020202020204" pitchFamily="34" charset="0"/>
              </a:rPr>
              <a:t>xu</a:t>
            </a:r>
            <a:r>
              <a:rPr lang="en-US" sz="2400" dirty="0">
                <a:latin typeface="Arial" panose="020B0604020202020204" pitchFamily="34" charset="0"/>
                <a:cs typeface="Arial" panose="020B0604020202020204" pitchFamily="34" charset="0"/>
              </a:rPr>
              <a:t> under fixed penalties. </a:t>
            </a: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33A61F1-0107-D643-9EC1-96FEF845D231}"/>
              </a:ext>
            </a:extLst>
          </p:cNvPr>
          <p:cNvPicPr>
            <a:picLocks noChangeAspect="1"/>
          </p:cNvPicPr>
          <p:nvPr/>
        </p:nvPicPr>
        <p:blipFill>
          <a:blip r:embed="rId2"/>
          <a:stretch>
            <a:fillRect/>
          </a:stretch>
        </p:blipFill>
        <p:spPr>
          <a:xfrm>
            <a:off x="3777270" y="2177862"/>
            <a:ext cx="4637459" cy="735597"/>
          </a:xfrm>
          <a:prstGeom prst="rect">
            <a:avLst/>
          </a:prstGeom>
        </p:spPr>
      </p:pic>
      <p:pic>
        <p:nvPicPr>
          <p:cNvPr id="5" name="Picture 4">
            <a:extLst>
              <a:ext uri="{FF2B5EF4-FFF2-40B4-BE49-F238E27FC236}">
                <a16:creationId xmlns:a16="http://schemas.microsoft.com/office/drawing/2014/main" id="{22426C65-C7B5-0742-9B9D-E2EB76A460A6}"/>
              </a:ext>
            </a:extLst>
          </p:cNvPr>
          <p:cNvPicPr>
            <a:picLocks noChangeAspect="1"/>
          </p:cNvPicPr>
          <p:nvPr/>
        </p:nvPicPr>
        <p:blipFill>
          <a:blip r:embed="rId3"/>
          <a:stretch>
            <a:fillRect/>
          </a:stretch>
        </p:blipFill>
        <p:spPr>
          <a:xfrm>
            <a:off x="3246854" y="3521367"/>
            <a:ext cx="6547569" cy="959853"/>
          </a:xfrm>
          <a:prstGeom prst="rect">
            <a:avLst/>
          </a:prstGeom>
        </p:spPr>
      </p:pic>
      <p:pic>
        <p:nvPicPr>
          <p:cNvPr id="6" name="Picture 5">
            <a:extLst>
              <a:ext uri="{FF2B5EF4-FFF2-40B4-BE49-F238E27FC236}">
                <a16:creationId xmlns:a16="http://schemas.microsoft.com/office/drawing/2014/main" id="{FB10C823-349D-C644-9D59-5A05C51BF5EF}"/>
              </a:ext>
            </a:extLst>
          </p:cNvPr>
          <p:cNvPicPr>
            <a:picLocks noChangeAspect="1"/>
          </p:cNvPicPr>
          <p:nvPr/>
        </p:nvPicPr>
        <p:blipFill>
          <a:blip r:embed="rId4"/>
          <a:stretch>
            <a:fillRect/>
          </a:stretch>
        </p:blipFill>
        <p:spPr>
          <a:xfrm>
            <a:off x="2501896" y="5949948"/>
            <a:ext cx="7118378" cy="723903"/>
          </a:xfrm>
          <a:prstGeom prst="rect">
            <a:avLst/>
          </a:prstGeom>
        </p:spPr>
      </p:pic>
    </p:spTree>
    <p:extLst>
      <p:ext uri="{BB962C8B-B14F-4D97-AF65-F5344CB8AC3E}">
        <p14:creationId xmlns:p14="http://schemas.microsoft.com/office/powerpoint/2010/main" val="3332427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4FF4-0C4F-3D4D-B9B8-C631AF7757FA}"/>
              </a:ext>
            </a:extLst>
          </p:cNvPr>
          <p:cNvSpPr>
            <a:spLocks noGrp="1"/>
          </p:cNvSpPr>
          <p:nvPr>
            <p:ph type="title"/>
          </p:nvPr>
        </p:nvSpPr>
        <p:spPr/>
        <p:txBody>
          <a:bodyPr/>
          <a:lstStyle/>
          <a:p>
            <a:r>
              <a:rPr lang="en-US" dirty="0"/>
              <a:t>The theory of the Value of Information</a:t>
            </a:r>
          </a:p>
        </p:txBody>
      </p:sp>
      <p:sp>
        <p:nvSpPr>
          <p:cNvPr id="3" name="Content Placeholder 2">
            <a:extLst>
              <a:ext uri="{FF2B5EF4-FFF2-40B4-BE49-F238E27FC236}">
                <a16:creationId xmlns:a16="http://schemas.microsoft.com/office/drawing/2014/main" id="{C6BE7EB7-2ECC-D649-AD58-DA2E7B2EDA86}"/>
              </a:ext>
            </a:extLst>
          </p:cNvPr>
          <p:cNvSpPr>
            <a:spLocks noGrp="1"/>
          </p:cNvSpPr>
          <p:nvPr>
            <p:ph idx="1"/>
          </p:nvPr>
        </p:nvSpPr>
        <p:spPr>
          <a:xfrm>
            <a:off x="395288" y="1690688"/>
            <a:ext cx="8277225" cy="4351338"/>
          </a:xfrm>
        </p:spPr>
        <p:txBody>
          <a:bodyPr>
            <a:normAutofit/>
          </a:bodyPr>
          <a:lstStyle/>
          <a:p>
            <a:pPr marL="0" indent="0">
              <a:buNone/>
            </a:pPr>
            <a:r>
              <a:rPr lang="en-US" sz="2400" dirty="0">
                <a:latin typeface="Arial" panose="020B0604020202020204" pitchFamily="34" charset="0"/>
                <a:cs typeface="Arial" panose="020B0604020202020204" pitchFamily="34" charset="0"/>
              </a:rPr>
              <a:t>Let us denote the risk of an extremal distribution as R(I). There is an inverse dependence of I on the level of losses I(</a:t>
            </a:r>
            <a:r>
              <a:rPr lang="en-US" sz="2400" dirty="0">
                <a:latin typeface="Symbol" pitchFamily="2" charset="2"/>
                <a:cs typeface="Arial" panose="020B0604020202020204" pitchFamily="34" charset="0"/>
              </a:rPr>
              <a:t>a</a:t>
            </a:r>
            <a:r>
              <a:rPr lang="en-US" sz="2400" dirty="0">
                <a:latin typeface="Arial" panose="020B0604020202020204" pitchFamily="34" charset="0"/>
                <a:cs typeface="Arial" panose="020B0604020202020204" pitchFamily="34" charset="0"/>
              </a:rPr>
              <a:t>), and we can show that I(</a:t>
            </a:r>
            <a:r>
              <a:rPr lang="en-US" sz="2400" dirty="0">
                <a:latin typeface="Symbol" pitchFamily="2" charset="2"/>
                <a:cs typeface="Arial" panose="020B0604020202020204" pitchFamily="34" charset="0"/>
              </a:rPr>
              <a:t>a</a:t>
            </a:r>
            <a:r>
              <a:rPr lang="en-US" sz="2400" dirty="0">
                <a:latin typeface="Arial" panose="020B0604020202020204" pitchFamily="34" charset="0"/>
                <a:cs typeface="Arial" panose="020B0604020202020204" pitchFamily="34" charset="0"/>
              </a:rPr>
              <a:t>) is up concave, so R(I) has two branches and is minimal (zero) on an interval R</a:t>
            </a:r>
            <a:r>
              <a:rPr lang="en-US" sz="2400" baseline="-25000" dirty="0">
                <a:latin typeface="Arial" panose="020B0604020202020204" pitchFamily="34" charset="0"/>
                <a:cs typeface="Arial" panose="020B0604020202020204" pitchFamily="34" charset="0"/>
              </a:rPr>
              <a:t>0 </a:t>
            </a:r>
            <a:r>
              <a:rPr lang="en-US" sz="2400" dirty="0">
                <a:latin typeface="Arial" panose="020B0604020202020204" pitchFamily="34" charset="0"/>
                <a:cs typeface="Arial" panose="020B0604020202020204" pitchFamily="34" charset="0"/>
              </a:rPr>
              <a:t>&lt; R &lt; R’</a:t>
            </a:r>
            <a:r>
              <a:rPr lang="en-US" sz="2400" baseline="-25000" dirty="0">
                <a:latin typeface="Arial" panose="020B0604020202020204" pitchFamily="34" charset="0"/>
                <a:cs typeface="Arial" panose="020B0604020202020204" pitchFamily="34" charset="0"/>
              </a:rPr>
              <a:t>0</a:t>
            </a:r>
            <a:r>
              <a:rPr lang="en-US" sz="2400" dirty="0">
                <a:latin typeface="Arial" panose="020B0604020202020204" pitchFamily="34" charset="0"/>
                <a:cs typeface="Arial" panose="020B0604020202020204" pitchFamily="34" charset="0"/>
              </a:rPr>
              <a:t>. </a:t>
            </a:r>
          </a:p>
          <a:p>
            <a:pPr marL="0" indent="0">
              <a:buNone/>
            </a:pPr>
            <a:r>
              <a:rPr lang="en-US" sz="2400" dirty="0">
                <a:latin typeface="Arial" panose="020B0604020202020204" pitchFamily="34" charset="0"/>
                <a:cs typeface="Arial" panose="020B0604020202020204" pitchFamily="34" charset="0"/>
              </a:rPr>
              <a:t>Let us denote the R(I)= R</a:t>
            </a:r>
            <a:r>
              <a:rPr lang="en-US" sz="2400" baseline="-250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i</a:t>
            </a:r>
            <a:r>
              <a:rPr lang="en-US" sz="2400" dirty="0">
                <a:latin typeface="Arial" panose="020B0604020202020204" pitchFamily="34" charset="0"/>
                <a:cs typeface="Arial" panose="020B0604020202020204" pitchFamily="34" charset="0"/>
              </a:rPr>
              <a:t>) for R&lt;R</a:t>
            </a:r>
            <a:r>
              <a:rPr lang="en-US" sz="2400" baseline="-25000" dirty="0">
                <a:latin typeface="Arial" panose="020B0604020202020204" pitchFamily="34" charset="0"/>
                <a:cs typeface="Arial" panose="020B0604020202020204" pitchFamily="34" charset="0"/>
              </a:rPr>
              <a:t>0</a:t>
            </a:r>
            <a:r>
              <a:rPr lang="en-US" sz="2400" dirty="0">
                <a:latin typeface="Arial" panose="020B0604020202020204" pitchFamily="34" charset="0"/>
                <a:cs typeface="Arial" panose="020B0604020202020204" pitchFamily="34" charset="0"/>
              </a:rPr>
              <a:t> the </a:t>
            </a:r>
            <a:r>
              <a:rPr lang="en-US" sz="2400" i="1" dirty="0">
                <a:latin typeface="Arial" panose="020B0604020202020204" pitchFamily="34" charset="0"/>
                <a:cs typeface="Arial" panose="020B0604020202020204" pitchFamily="34" charset="0"/>
              </a:rPr>
              <a:t>normal branch</a:t>
            </a:r>
            <a:r>
              <a:rPr lang="en-US" sz="2400" dirty="0">
                <a:latin typeface="Arial" panose="020B0604020202020204" pitchFamily="34" charset="0"/>
                <a:cs typeface="Arial" panose="020B0604020202020204" pitchFamily="34" charset="0"/>
              </a:rPr>
              <a:t>, and R(I)=R_(I) for R&gt; R’</a:t>
            </a:r>
            <a:r>
              <a:rPr lang="en-US" sz="2400" baseline="-25000" dirty="0">
                <a:latin typeface="Arial" panose="020B0604020202020204" pitchFamily="34" charset="0"/>
                <a:cs typeface="Arial" panose="020B0604020202020204" pitchFamily="34" charset="0"/>
              </a:rPr>
              <a:t>0</a:t>
            </a:r>
            <a:r>
              <a:rPr lang="en-US" sz="2400" dirty="0">
                <a:latin typeface="Arial" panose="020B0604020202020204" pitchFamily="34" charset="0"/>
                <a:cs typeface="Arial" panose="020B0604020202020204" pitchFamily="34" charset="0"/>
              </a:rPr>
              <a:t>, the </a:t>
            </a:r>
            <a:r>
              <a:rPr lang="en-US" sz="2400" i="1" dirty="0">
                <a:latin typeface="Arial" panose="020B0604020202020204" pitchFamily="34" charset="0"/>
                <a:cs typeface="Arial" panose="020B0604020202020204" pitchFamily="34" charset="0"/>
              </a:rPr>
              <a:t>abnormal</a:t>
            </a:r>
            <a:r>
              <a:rPr lang="en-US" sz="2400" dirty="0">
                <a:latin typeface="Arial" panose="020B0604020202020204" pitchFamily="34" charset="0"/>
                <a:cs typeface="Arial" panose="020B0604020202020204" pitchFamily="34" charset="0"/>
              </a:rPr>
              <a:t> branch. </a:t>
            </a:r>
          </a:p>
          <a:p>
            <a:pPr marL="0" indent="0">
              <a:buNone/>
            </a:pPr>
            <a:r>
              <a:rPr lang="en-US" sz="2400" dirty="0">
                <a:latin typeface="Arial" panose="020B0604020202020204" pitchFamily="34" charset="0"/>
                <a:cs typeface="Arial" panose="020B0604020202020204" pitchFamily="34" charset="0"/>
              </a:rPr>
              <a:t>If we define the value of mutual information for the normal branch as V(I) = R</a:t>
            </a:r>
            <a:r>
              <a:rPr lang="en-US" sz="2400" baseline="-25000" dirty="0">
                <a:latin typeface="Arial" panose="020B0604020202020204" pitchFamily="34" charset="0"/>
                <a:cs typeface="Arial" panose="020B0604020202020204" pitchFamily="34" charset="0"/>
              </a:rPr>
              <a:t>0 </a:t>
            </a:r>
            <a:r>
              <a:rPr lang="en-US" sz="2400" dirty="0">
                <a:latin typeface="Arial" panose="020B0604020202020204" pitchFamily="34" charset="0"/>
                <a:cs typeface="Arial" panose="020B0604020202020204" pitchFamily="34" charset="0"/>
              </a:rPr>
              <a:t>- R</a:t>
            </a:r>
            <a:r>
              <a:rPr lang="en-US" sz="2400" baseline="-250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 and V(I)= R_(I) - R’</a:t>
            </a:r>
            <a:r>
              <a:rPr lang="en-US" sz="2400" baseline="-25000" dirty="0">
                <a:latin typeface="Arial" panose="020B0604020202020204" pitchFamily="34" charset="0"/>
                <a:cs typeface="Arial" panose="020B0604020202020204" pitchFamily="34" charset="0"/>
              </a:rPr>
              <a:t>0</a:t>
            </a:r>
            <a:r>
              <a:rPr lang="en-US" sz="2400" dirty="0">
                <a:latin typeface="Arial" panose="020B0604020202020204" pitchFamily="34" charset="0"/>
                <a:cs typeface="Arial" panose="020B0604020202020204" pitchFamily="34" charset="0"/>
              </a:rPr>
              <a:t> for the abnormal, then the value of information is always non negative.   </a:t>
            </a:r>
          </a:p>
        </p:txBody>
      </p:sp>
      <p:grpSp>
        <p:nvGrpSpPr>
          <p:cNvPr id="24" name="Group 23">
            <a:extLst>
              <a:ext uri="{FF2B5EF4-FFF2-40B4-BE49-F238E27FC236}">
                <a16:creationId xmlns:a16="http://schemas.microsoft.com/office/drawing/2014/main" id="{6C104576-303A-AD46-918A-EEF6F0344BAE}"/>
              </a:ext>
            </a:extLst>
          </p:cNvPr>
          <p:cNvGrpSpPr/>
          <p:nvPr/>
        </p:nvGrpSpPr>
        <p:grpSpPr>
          <a:xfrm>
            <a:off x="8605637" y="1690688"/>
            <a:ext cx="3191075" cy="3499196"/>
            <a:chOff x="8672513" y="765069"/>
            <a:chExt cx="3191075" cy="3499196"/>
          </a:xfrm>
        </p:grpSpPr>
        <p:cxnSp>
          <p:nvCxnSpPr>
            <p:cNvPr id="8" name="Straight Connector 7">
              <a:extLst>
                <a:ext uri="{FF2B5EF4-FFF2-40B4-BE49-F238E27FC236}">
                  <a16:creationId xmlns:a16="http://schemas.microsoft.com/office/drawing/2014/main" id="{46DCCBEB-6BA3-0C44-A245-A6F1568EF419}"/>
                </a:ext>
              </a:extLst>
            </p:cNvPr>
            <p:cNvCxnSpPr/>
            <p:nvPr/>
          </p:nvCxnSpPr>
          <p:spPr>
            <a:xfrm>
              <a:off x="9239764" y="3729039"/>
              <a:ext cx="2514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EE9B07-DDEB-1E49-8DB9-D60C737F3138}"/>
                </a:ext>
              </a:extLst>
            </p:cNvPr>
            <p:cNvCxnSpPr/>
            <p:nvPr/>
          </p:nvCxnSpPr>
          <p:spPr>
            <a:xfrm flipV="1">
              <a:off x="9254052" y="2014539"/>
              <a:ext cx="0" cy="1743075"/>
            </a:xfrm>
            <a:prstGeom prst="line">
              <a:avLst/>
            </a:prstGeom>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BECA7679-067C-3644-8405-1B9976199F0F}"/>
                </a:ext>
              </a:extLst>
            </p:cNvPr>
            <p:cNvSpPr/>
            <p:nvPr/>
          </p:nvSpPr>
          <p:spPr>
            <a:xfrm rot="11057194">
              <a:off x="9422381" y="765069"/>
              <a:ext cx="1428750" cy="29146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4B00A8A6-28CB-E346-8A01-3C337E4066E0}"/>
                </a:ext>
              </a:extLst>
            </p:cNvPr>
            <p:cNvSpPr/>
            <p:nvPr/>
          </p:nvSpPr>
          <p:spPr>
            <a:xfrm rot="10536285" flipH="1">
              <a:off x="9937183" y="766210"/>
              <a:ext cx="1428750" cy="291465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1C56BD40-392E-1942-A224-3B304881842E}"/>
                </a:ext>
              </a:extLst>
            </p:cNvPr>
            <p:cNvSpPr txBox="1"/>
            <p:nvPr/>
          </p:nvSpPr>
          <p:spPr>
            <a:xfrm>
              <a:off x="11553888" y="3894933"/>
              <a:ext cx="309700" cy="369332"/>
            </a:xfrm>
            <a:prstGeom prst="rect">
              <a:avLst/>
            </a:prstGeom>
            <a:noFill/>
          </p:spPr>
          <p:txBody>
            <a:bodyPr wrap="none" rtlCol="0">
              <a:spAutoFit/>
            </a:bodyPr>
            <a:lstStyle/>
            <a:p>
              <a:r>
                <a:rPr lang="en-US" dirty="0"/>
                <a:t>R</a:t>
              </a:r>
            </a:p>
          </p:txBody>
        </p:sp>
        <p:sp>
          <p:nvSpPr>
            <p:cNvPr id="14" name="TextBox 13">
              <a:extLst>
                <a:ext uri="{FF2B5EF4-FFF2-40B4-BE49-F238E27FC236}">
                  <a16:creationId xmlns:a16="http://schemas.microsoft.com/office/drawing/2014/main" id="{9C207045-BBAE-264B-B598-1219068880A3}"/>
                </a:ext>
              </a:extLst>
            </p:cNvPr>
            <p:cNvSpPr txBox="1"/>
            <p:nvPr/>
          </p:nvSpPr>
          <p:spPr>
            <a:xfrm>
              <a:off x="8672513" y="1871663"/>
              <a:ext cx="242374" cy="369332"/>
            </a:xfrm>
            <a:prstGeom prst="rect">
              <a:avLst/>
            </a:prstGeom>
            <a:noFill/>
          </p:spPr>
          <p:txBody>
            <a:bodyPr wrap="none" rtlCol="0">
              <a:spAutoFit/>
            </a:bodyPr>
            <a:lstStyle/>
            <a:p>
              <a:r>
                <a:rPr lang="en-US" dirty="0"/>
                <a:t>I</a:t>
              </a:r>
            </a:p>
          </p:txBody>
        </p:sp>
        <p:sp>
          <p:nvSpPr>
            <p:cNvPr id="15" name="TextBox 14">
              <a:extLst>
                <a:ext uri="{FF2B5EF4-FFF2-40B4-BE49-F238E27FC236}">
                  <a16:creationId xmlns:a16="http://schemas.microsoft.com/office/drawing/2014/main" id="{B884E0FF-4DB7-CD4B-B781-C87F1DC1E57C}"/>
                </a:ext>
              </a:extLst>
            </p:cNvPr>
            <p:cNvSpPr txBox="1"/>
            <p:nvPr/>
          </p:nvSpPr>
          <p:spPr>
            <a:xfrm>
              <a:off x="9454530" y="1754655"/>
              <a:ext cx="728084" cy="523220"/>
            </a:xfrm>
            <a:prstGeom prst="rect">
              <a:avLst/>
            </a:prstGeom>
            <a:noFill/>
          </p:spPr>
          <p:txBody>
            <a:bodyPr wrap="none" rtlCol="0">
              <a:spAutoFit/>
            </a:bodyPr>
            <a:lstStyle/>
            <a:p>
              <a:r>
                <a:rPr lang="en-US" sz="1400" dirty="0"/>
                <a:t>Normal</a:t>
              </a:r>
            </a:p>
            <a:p>
              <a:r>
                <a:rPr lang="en-US" sz="1400" dirty="0"/>
                <a:t>branch</a:t>
              </a:r>
            </a:p>
          </p:txBody>
        </p:sp>
        <p:cxnSp>
          <p:nvCxnSpPr>
            <p:cNvPr id="17" name="Straight Arrow Connector 16">
              <a:extLst>
                <a:ext uri="{FF2B5EF4-FFF2-40B4-BE49-F238E27FC236}">
                  <a16:creationId xmlns:a16="http://schemas.microsoft.com/office/drawing/2014/main" id="{5C0C17DE-903E-0747-90C6-2A3817788799}"/>
                </a:ext>
              </a:extLst>
            </p:cNvPr>
            <p:cNvCxnSpPr/>
            <p:nvPr/>
          </p:nvCxnSpPr>
          <p:spPr>
            <a:xfrm flipH="1">
              <a:off x="9510714" y="2268053"/>
              <a:ext cx="269774" cy="5660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D1FE9DD-367A-B142-A41D-EE9B4C721BC7}"/>
                </a:ext>
              </a:extLst>
            </p:cNvPr>
            <p:cNvSpPr txBox="1"/>
            <p:nvPr/>
          </p:nvSpPr>
          <p:spPr>
            <a:xfrm>
              <a:off x="10423427" y="1719264"/>
              <a:ext cx="906017" cy="523220"/>
            </a:xfrm>
            <a:prstGeom prst="rect">
              <a:avLst/>
            </a:prstGeom>
            <a:noFill/>
          </p:spPr>
          <p:txBody>
            <a:bodyPr wrap="none" rtlCol="0">
              <a:spAutoFit/>
            </a:bodyPr>
            <a:lstStyle/>
            <a:p>
              <a:r>
                <a:rPr lang="en-US" sz="1400" dirty="0"/>
                <a:t>Abnormal</a:t>
              </a:r>
            </a:p>
            <a:p>
              <a:r>
                <a:rPr lang="en-US" sz="1400" dirty="0"/>
                <a:t>branch</a:t>
              </a:r>
            </a:p>
          </p:txBody>
        </p:sp>
        <p:cxnSp>
          <p:nvCxnSpPr>
            <p:cNvPr id="20" name="Straight Arrow Connector 19">
              <a:extLst>
                <a:ext uri="{FF2B5EF4-FFF2-40B4-BE49-F238E27FC236}">
                  <a16:creationId xmlns:a16="http://schemas.microsoft.com/office/drawing/2014/main" id="{6DA7A279-BEA2-AB44-B659-68B3B013F9C6}"/>
                </a:ext>
              </a:extLst>
            </p:cNvPr>
            <p:cNvCxnSpPr/>
            <p:nvPr/>
          </p:nvCxnSpPr>
          <p:spPr>
            <a:xfrm>
              <a:off x="10822110" y="2462541"/>
              <a:ext cx="358614" cy="523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AC4C674-5D92-7A40-A429-6F4219227820}"/>
                </a:ext>
              </a:extLst>
            </p:cNvPr>
            <p:cNvSpPr txBox="1"/>
            <p:nvPr/>
          </p:nvSpPr>
          <p:spPr>
            <a:xfrm>
              <a:off x="9909398" y="3894933"/>
              <a:ext cx="388248" cy="369332"/>
            </a:xfrm>
            <a:prstGeom prst="rect">
              <a:avLst/>
            </a:prstGeom>
            <a:noFill/>
          </p:spPr>
          <p:txBody>
            <a:bodyPr wrap="none" rtlCol="0">
              <a:spAutoFit/>
            </a:bodyPr>
            <a:lstStyle/>
            <a:p>
              <a:r>
                <a:rPr lang="en-US" dirty="0"/>
                <a:t>R</a:t>
              </a:r>
              <a:r>
                <a:rPr lang="en-US" baseline="-25000" dirty="0"/>
                <a:t>0</a:t>
              </a:r>
              <a:endParaRPr lang="en-US" dirty="0"/>
            </a:p>
          </p:txBody>
        </p:sp>
        <p:sp>
          <p:nvSpPr>
            <p:cNvPr id="22" name="TextBox 21">
              <a:extLst>
                <a:ext uri="{FF2B5EF4-FFF2-40B4-BE49-F238E27FC236}">
                  <a16:creationId xmlns:a16="http://schemas.microsoft.com/office/drawing/2014/main" id="{49EA8998-06B0-414F-97AB-479B2AED362B}"/>
                </a:ext>
              </a:extLst>
            </p:cNvPr>
            <p:cNvSpPr txBox="1"/>
            <p:nvPr/>
          </p:nvSpPr>
          <p:spPr>
            <a:xfrm>
              <a:off x="10564926" y="3894933"/>
              <a:ext cx="445956" cy="369332"/>
            </a:xfrm>
            <a:prstGeom prst="rect">
              <a:avLst/>
            </a:prstGeom>
            <a:noFill/>
          </p:spPr>
          <p:txBody>
            <a:bodyPr wrap="none" rtlCol="0">
              <a:spAutoFit/>
            </a:bodyPr>
            <a:lstStyle/>
            <a:p>
              <a:r>
                <a:rPr lang="en-US" dirty="0"/>
                <a:t>R’</a:t>
              </a:r>
              <a:r>
                <a:rPr lang="en-US" baseline="-25000" dirty="0"/>
                <a:t>0</a:t>
              </a:r>
              <a:endParaRPr lang="en-US" dirty="0"/>
            </a:p>
          </p:txBody>
        </p:sp>
        <p:sp>
          <p:nvSpPr>
            <p:cNvPr id="23" name="TextBox 22">
              <a:extLst>
                <a:ext uri="{FF2B5EF4-FFF2-40B4-BE49-F238E27FC236}">
                  <a16:creationId xmlns:a16="http://schemas.microsoft.com/office/drawing/2014/main" id="{664692C5-29CE-0445-99AA-65E497F898C7}"/>
                </a:ext>
              </a:extLst>
            </p:cNvPr>
            <p:cNvSpPr txBox="1"/>
            <p:nvPr/>
          </p:nvSpPr>
          <p:spPr>
            <a:xfrm>
              <a:off x="9034396" y="1119605"/>
              <a:ext cx="2712153" cy="369332"/>
            </a:xfrm>
            <a:prstGeom prst="rect">
              <a:avLst/>
            </a:prstGeom>
            <a:noFill/>
          </p:spPr>
          <p:txBody>
            <a:bodyPr wrap="none" rtlCol="0">
              <a:spAutoFit/>
            </a:bodyPr>
            <a:lstStyle/>
            <a:p>
              <a:r>
                <a:rPr lang="en-US" dirty="0"/>
                <a:t>Value of Information Curve</a:t>
              </a:r>
            </a:p>
          </p:txBody>
        </p:sp>
      </p:grpSp>
    </p:spTree>
    <p:extLst>
      <p:ext uri="{BB962C8B-B14F-4D97-AF65-F5344CB8AC3E}">
        <p14:creationId xmlns:p14="http://schemas.microsoft.com/office/powerpoint/2010/main" val="2939221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4FF4-0C4F-3D4D-B9B8-C631AF7757FA}"/>
              </a:ext>
            </a:extLst>
          </p:cNvPr>
          <p:cNvSpPr>
            <a:spLocks noGrp="1"/>
          </p:cNvSpPr>
          <p:nvPr>
            <p:ph type="title"/>
          </p:nvPr>
        </p:nvSpPr>
        <p:spPr/>
        <p:txBody>
          <a:bodyPr/>
          <a:lstStyle/>
          <a:p>
            <a:r>
              <a:rPr lang="en-US" dirty="0"/>
              <a:t>The theory of the Value of Information</a:t>
            </a:r>
          </a:p>
        </p:txBody>
      </p:sp>
      <p:sp>
        <p:nvSpPr>
          <p:cNvPr id="3" name="Content Placeholder 2">
            <a:extLst>
              <a:ext uri="{FF2B5EF4-FFF2-40B4-BE49-F238E27FC236}">
                <a16:creationId xmlns:a16="http://schemas.microsoft.com/office/drawing/2014/main" id="{C6BE7EB7-2ECC-D649-AD58-DA2E7B2EDA86}"/>
              </a:ext>
            </a:extLst>
          </p:cNvPr>
          <p:cNvSpPr>
            <a:spLocks noGrp="1"/>
          </p:cNvSpPr>
          <p:nvPr>
            <p:ph idx="1"/>
          </p:nvPr>
        </p:nvSpPr>
        <p:spPr>
          <a:xfrm>
            <a:off x="838200" y="1825625"/>
            <a:ext cx="10515600" cy="4787826"/>
          </a:xfrm>
        </p:spPr>
        <p:txBody>
          <a:bodyPr>
            <a:normAutofit/>
          </a:bodyPr>
          <a:lstStyle/>
          <a:p>
            <a:pPr marL="0" indent="0">
              <a:buNone/>
            </a:pPr>
            <a:r>
              <a:rPr lang="en-US" sz="2400" dirty="0">
                <a:latin typeface="Arial" panose="020B0604020202020204" pitchFamily="34" charset="0"/>
                <a:cs typeface="Arial" panose="020B0604020202020204" pitchFamily="34" charset="0"/>
              </a:rPr>
              <a:t>The flat null portion of V(I) means that P(</a:t>
            </a:r>
            <a:r>
              <a:rPr lang="en-US" sz="2400" dirty="0" err="1">
                <a:latin typeface="Arial" panose="020B0604020202020204" pitchFamily="34" charset="0"/>
                <a:cs typeface="Arial" panose="020B0604020202020204" pitchFamily="34" charset="0"/>
              </a:rPr>
              <a:t>du|x</a:t>
            </a:r>
            <a:r>
              <a:rPr lang="en-US" sz="2400" dirty="0">
                <a:latin typeface="Arial" panose="020B0604020202020204" pitchFamily="34" charset="0"/>
                <a:cs typeface="Arial" panose="020B0604020202020204" pitchFamily="34" charset="0"/>
              </a:rPr>
              <a:t>) does not depend on x and</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The normal branch  corresponds to </a:t>
            </a:r>
            <a:r>
              <a:rPr lang="en-US" sz="2400" i="1" dirty="0">
                <a:latin typeface="Arial" panose="020B0604020202020204" pitchFamily="34" charset="0"/>
                <a:cs typeface="Arial" panose="020B0604020202020204" pitchFamily="34" charset="0"/>
              </a:rPr>
              <a:t>minimal penalties</a:t>
            </a: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 so can write  </a:t>
            </a:r>
          </a:p>
          <a:p>
            <a:pPr marL="0" indent="0">
              <a:buNone/>
            </a:pPr>
            <a:r>
              <a:rPr lang="en-US" sz="2400" dirty="0">
                <a:latin typeface="Arial" panose="020B0604020202020204" pitchFamily="34" charset="0"/>
                <a:cs typeface="Arial" panose="020B0604020202020204" pitchFamily="34" charset="0"/>
              </a:rPr>
              <a:t>The abnormal branch corresponds to maximal penalties and can be written </a:t>
            </a: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So we conclude that for the abnormal branch c(</a:t>
            </a:r>
            <a:r>
              <a:rPr lang="en-US" sz="2400" dirty="0" err="1">
                <a:latin typeface="Arial" panose="020B0604020202020204" pitchFamily="34" charset="0"/>
                <a:cs typeface="Arial" panose="020B0604020202020204" pitchFamily="34" charset="0"/>
              </a:rPr>
              <a:t>x,u</a:t>
            </a:r>
            <a:r>
              <a:rPr lang="en-US" sz="2400" dirty="0">
                <a:latin typeface="Arial" panose="020B0604020202020204" pitchFamily="34" charset="0"/>
                <a:cs typeface="Arial" panose="020B0604020202020204" pitchFamily="34" charset="0"/>
              </a:rPr>
              <a:t>) corresponds to </a:t>
            </a:r>
            <a:r>
              <a:rPr lang="en-US" sz="2400" i="1" dirty="0">
                <a:latin typeface="Arial" panose="020B0604020202020204" pitchFamily="34" charset="0"/>
                <a:cs typeface="Arial" panose="020B0604020202020204" pitchFamily="34" charset="0"/>
              </a:rPr>
              <a:t>rewards</a:t>
            </a:r>
            <a:r>
              <a:rPr lang="en-US" sz="2400" dirty="0">
                <a:latin typeface="Arial" panose="020B0604020202020204" pitchFamily="34" charset="0"/>
                <a:cs typeface="Arial" panose="020B0604020202020204" pitchFamily="34" charset="0"/>
              </a:rPr>
              <a:t>. So there is an intrinsic symmetry between minimizing and maximizing costs. </a:t>
            </a:r>
          </a:p>
        </p:txBody>
      </p:sp>
      <p:pic>
        <p:nvPicPr>
          <p:cNvPr id="4" name="Picture 3">
            <a:extLst>
              <a:ext uri="{FF2B5EF4-FFF2-40B4-BE49-F238E27FC236}">
                <a16:creationId xmlns:a16="http://schemas.microsoft.com/office/drawing/2014/main" id="{CA20766E-9F18-C94D-A2EF-7E61EC8B678A}"/>
              </a:ext>
            </a:extLst>
          </p:cNvPr>
          <p:cNvPicPr>
            <a:picLocks noChangeAspect="1"/>
          </p:cNvPicPr>
          <p:nvPr/>
        </p:nvPicPr>
        <p:blipFill>
          <a:blip r:embed="rId2"/>
          <a:stretch>
            <a:fillRect/>
          </a:stretch>
        </p:blipFill>
        <p:spPr>
          <a:xfrm>
            <a:off x="3235491" y="2215693"/>
            <a:ext cx="6107127" cy="613944"/>
          </a:xfrm>
          <a:prstGeom prst="rect">
            <a:avLst/>
          </a:prstGeom>
        </p:spPr>
      </p:pic>
      <p:pic>
        <p:nvPicPr>
          <p:cNvPr id="5" name="Picture 4">
            <a:extLst>
              <a:ext uri="{FF2B5EF4-FFF2-40B4-BE49-F238E27FC236}">
                <a16:creationId xmlns:a16="http://schemas.microsoft.com/office/drawing/2014/main" id="{69907159-6827-1A46-B31F-506C1F84AECB}"/>
              </a:ext>
            </a:extLst>
          </p:cNvPr>
          <p:cNvPicPr>
            <a:picLocks noChangeAspect="1"/>
          </p:cNvPicPr>
          <p:nvPr/>
        </p:nvPicPr>
        <p:blipFill>
          <a:blip r:embed="rId3"/>
          <a:stretch>
            <a:fillRect/>
          </a:stretch>
        </p:blipFill>
        <p:spPr>
          <a:xfrm>
            <a:off x="4730682" y="3139476"/>
            <a:ext cx="2730635" cy="525122"/>
          </a:xfrm>
          <a:prstGeom prst="rect">
            <a:avLst/>
          </a:prstGeom>
        </p:spPr>
      </p:pic>
      <p:pic>
        <p:nvPicPr>
          <p:cNvPr id="8" name="Picture 7">
            <a:extLst>
              <a:ext uri="{FF2B5EF4-FFF2-40B4-BE49-F238E27FC236}">
                <a16:creationId xmlns:a16="http://schemas.microsoft.com/office/drawing/2014/main" id="{9FB696E4-015E-D649-A241-FBE193B562BE}"/>
              </a:ext>
            </a:extLst>
          </p:cNvPr>
          <p:cNvPicPr>
            <a:picLocks noChangeAspect="1"/>
          </p:cNvPicPr>
          <p:nvPr/>
        </p:nvPicPr>
        <p:blipFill>
          <a:blip r:embed="rId4"/>
          <a:stretch>
            <a:fillRect/>
          </a:stretch>
        </p:blipFill>
        <p:spPr>
          <a:xfrm>
            <a:off x="4878539" y="4530700"/>
            <a:ext cx="2821030" cy="484213"/>
          </a:xfrm>
          <a:prstGeom prst="rect">
            <a:avLst/>
          </a:prstGeom>
        </p:spPr>
      </p:pic>
      <p:pic>
        <p:nvPicPr>
          <p:cNvPr id="9" name="Picture 8">
            <a:extLst>
              <a:ext uri="{FF2B5EF4-FFF2-40B4-BE49-F238E27FC236}">
                <a16:creationId xmlns:a16="http://schemas.microsoft.com/office/drawing/2014/main" id="{714BFD95-7424-7E42-BBAE-68D412E98204}"/>
              </a:ext>
            </a:extLst>
          </p:cNvPr>
          <p:cNvPicPr>
            <a:picLocks noChangeAspect="1"/>
          </p:cNvPicPr>
          <p:nvPr/>
        </p:nvPicPr>
        <p:blipFill>
          <a:blip r:embed="rId5"/>
          <a:stretch>
            <a:fillRect/>
          </a:stretch>
        </p:blipFill>
        <p:spPr>
          <a:xfrm>
            <a:off x="4054404" y="5048167"/>
            <a:ext cx="4332066" cy="489936"/>
          </a:xfrm>
          <a:prstGeom prst="rect">
            <a:avLst/>
          </a:prstGeom>
        </p:spPr>
      </p:pic>
      <p:pic>
        <p:nvPicPr>
          <p:cNvPr id="10" name="Picture 9">
            <a:extLst>
              <a:ext uri="{FF2B5EF4-FFF2-40B4-BE49-F238E27FC236}">
                <a16:creationId xmlns:a16="http://schemas.microsoft.com/office/drawing/2014/main" id="{CD45880A-789C-FB4C-83C7-1356D66C7EFD}"/>
              </a:ext>
            </a:extLst>
          </p:cNvPr>
          <p:cNvPicPr>
            <a:picLocks noChangeAspect="1"/>
          </p:cNvPicPr>
          <p:nvPr/>
        </p:nvPicPr>
        <p:blipFill>
          <a:blip r:embed="rId6"/>
          <a:stretch>
            <a:fillRect/>
          </a:stretch>
        </p:blipFill>
        <p:spPr>
          <a:xfrm>
            <a:off x="4054404" y="3674688"/>
            <a:ext cx="4143362" cy="469059"/>
          </a:xfrm>
          <a:prstGeom prst="rect">
            <a:avLst/>
          </a:prstGeom>
        </p:spPr>
      </p:pic>
    </p:spTree>
    <p:extLst>
      <p:ext uri="{BB962C8B-B14F-4D97-AF65-F5344CB8AC3E}">
        <p14:creationId xmlns:p14="http://schemas.microsoft.com/office/powerpoint/2010/main" val="861269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ChangeArrowheads="1"/>
          </p:cNvSpPr>
          <p:nvPr/>
        </p:nvSpPr>
        <p:spPr bwMode="auto">
          <a:xfrm>
            <a:off x="1834695" y="104683"/>
            <a:ext cx="5177700" cy="770084"/>
          </a:xfrm>
          <a:prstGeom prst="rect">
            <a:avLst/>
          </a:prstGeom>
          <a:noFill/>
          <a:ln w="9525">
            <a:noFill/>
            <a:miter lim="800000"/>
            <a:headEnd/>
            <a:tailEnd/>
          </a:ln>
        </p:spPr>
        <p:txBody>
          <a:bodyPr wrap="none" lIns="92075" tIns="46038" rIns="92075" bIns="46038">
            <a:spAutoFit/>
          </a:bodyPr>
          <a:lstStyle/>
          <a:p>
            <a:pPr algn="ctr" eaLnBrk="0" hangingPunct="0">
              <a:spcBef>
                <a:spcPct val="0"/>
              </a:spcBef>
            </a:pPr>
            <a:r>
              <a:rPr lang="en-US" sz="4400" dirty="0">
                <a:latin typeface="+mj-lt"/>
              </a:rPr>
              <a:t>Online model building</a:t>
            </a:r>
          </a:p>
        </p:txBody>
      </p:sp>
      <p:sp>
        <p:nvSpPr>
          <p:cNvPr id="37891" name="Rectangle 3"/>
          <p:cNvSpPr>
            <a:spLocks noChangeArrowheads="1"/>
          </p:cNvSpPr>
          <p:nvPr/>
        </p:nvSpPr>
        <p:spPr bwMode="auto">
          <a:xfrm>
            <a:off x="790412" y="979449"/>
            <a:ext cx="10042901" cy="5909952"/>
          </a:xfrm>
          <a:prstGeom prst="rect">
            <a:avLst/>
          </a:prstGeom>
          <a:noFill/>
          <a:ln w="9525">
            <a:noFill/>
            <a:miter lim="800000"/>
            <a:headEnd/>
            <a:tailEnd/>
          </a:ln>
        </p:spPr>
        <p:txBody>
          <a:bodyPr wrap="square" lIns="92075" tIns="46038" rIns="92075" bIns="46038">
            <a:spAutoFit/>
          </a:bodyPr>
          <a:lstStyle/>
          <a:p>
            <a:pPr eaLnBrk="0" hangingPunct="0">
              <a:spcBef>
                <a:spcPct val="0"/>
              </a:spcBef>
            </a:pPr>
            <a:r>
              <a:rPr lang="en-US" sz="2400" dirty="0" err="1">
                <a:latin typeface="Arial" pitchFamily="34" charset="0"/>
              </a:rPr>
              <a:t>Yakov</a:t>
            </a:r>
            <a:r>
              <a:rPr lang="en-US" sz="2400" dirty="0">
                <a:latin typeface="Arial" pitchFamily="34" charset="0"/>
              </a:rPr>
              <a:t> </a:t>
            </a:r>
            <a:r>
              <a:rPr lang="en-US" sz="2400" dirty="0" err="1">
                <a:latin typeface="Arial" pitchFamily="34" charset="0"/>
              </a:rPr>
              <a:t>Tsypkin’s</a:t>
            </a:r>
            <a:r>
              <a:rPr lang="en-US" sz="2400" dirty="0">
                <a:latin typeface="Arial" pitchFamily="34" charset="0"/>
              </a:rPr>
              <a:t> taxonomy of optimal learning problems (1971).</a:t>
            </a:r>
          </a:p>
          <a:p>
            <a:pPr lvl="2" eaLnBrk="0" hangingPunct="0">
              <a:spcBef>
                <a:spcPct val="0"/>
              </a:spcBef>
            </a:pPr>
            <a:r>
              <a:rPr lang="en-US" sz="2400" dirty="0">
                <a:latin typeface="Arial" pitchFamily="34" charset="0"/>
              </a:rPr>
              <a:t>Deterministic - f(x), (</a:t>
            </a:r>
            <a:r>
              <a:rPr lang="en-US" sz="2400" dirty="0" err="1">
                <a:latin typeface="Arial" pitchFamily="34" charset="0"/>
              </a:rPr>
              <a:t>Pontryagin</a:t>
            </a:r>
            <a:r>
              <a:rPr lang="en-US" sz="2400" dirty="0">
                <a:latin typeface="Arial" pitchFamily="34" charset="0"/>
              </a:rPr>
              <a:t> maximum principle)</a:t>
            </a:r>
          </a:p>
          <a:p>
            <a:pPr lvl="2" eaLnBrk="0" hangingPunct="0">
              <a:spcBef>
                <a:spcPct val="0"/>
              </a:spcBef>
            </a:pPr>
            <a:r>
              <a:rPr lang="en-US" sz="2400" dirty="0">
                <a:latin typeface="Arial" pitchFamily="34" charset="0"/>
              </a:rPr>
              <a:t>Stochastic - E[f(x)], (Hamilton Jacobi Bellman eq.)</a:t>
            </a:r>
          </a:p>
          <a:p>
            <a:pPr lvl="2" eaLnBrk="0" hangingPunct="0">
              <a:spcBef>
                <a:spcPct val="0"/>
              </a:spcBef>
            </a:pPr>
            <a:r>
              <a:rPr lang="en-US" sz="2400" dirty="0">
                <a:latin typeface="Arial" pitchFamily="34" charset="0"/>
              </a:rPr>
              <a:t>Adaptive – estimate statistics and then E[f(x)]. </a:t>
            </a:r>
          </a:p>
          <a:p>
            <a:pPr eaLnBrk="0" hangingPunct="0">
              <a:spcBef>
                <a:spcPct val="0"/>
              </a:spcBef>
            </a:pPr>
            <a:endParaRPr lang="en-US" sz="2400" dirty="0">
              <a:latin typeface="Arial" pitchFamily="34" charset="0"/>
            </a:endParaRPr>
          </a:p>
          <a:p>
            <a:pPr eaLnBrk="0" hangingPunct="0">
              <a:spcBef>
                <a:spcPct val="0"/>
              </a:spcBef>
            </a:pPr>
            <a:r>
              <a:rPr lang="en-US" sz="2400" dirty="0">
                <a:latin typeface="Arial" pitchFamily="34" charset="0"/>
              </a:rPr>
              <a:t>The third problem learns incrementally the statistics of the data in an online environment for optimization. So should capture the statistical structure online as well as possible. </a:t>
            </a:r>
          </a:p>
          <a:p>
            <a:pPr eaLnBrk="0" hangingPunct="0">
              <a:spcBef>
                <a:spcPct val="0"/>
              </a:spcBef>
            </a:pPr>
            <a:endParaRPr lang="en-US" sz="2400" dirty="0">
              <a:latin typeface="Arial" pitchFamily="34" charset="0"/>
            </a:endParaRPr>
          </a:p>
          <a:p>
            <a:pPr eaLnBrk="0" hangingPunct="0">
              <a:spcBef>
                <a:spcPct val="0"/>
              </a:spcBef>
            </a:pPr>
            <a:r>
              <a:rPr lang="en-US" sz="2400" dirty="0">
                <a:latin typeface="Arial" pitchFamily="34" charset="0"/>
              </a:rPr>
              <a:t>We call the overall procedure </a:t>
            </a:r>
            <a:r>
              <a:rPr lang="en-US" sz="2400" u="sng" dirty="0">
                <a:latin typeface="Arial" pitchFamily="34" charset="0"/>
              </a:rPr>
              <a:t>Information Theoretic Learning </a:t>
            </a:r>
            <a:r>
              <a:rPr lang="en-US" sz="2400" dirty="0">
                <a:latin typeface="Arial" pitchFamily="34" charset="0"/>
              </a:rPr>
              <a:t>(ITL). Since in ITL input data are often continuous and the PDF unknown, the </a:t>
            </a:r>
            <a:r>
              <a:rPr lang="en-US" sz="2400" u="sng" dirty="0">
                <a:latin typeface="Arial" pitchFamily="34" charset="0"/>
              </a:rPr>
              <a:t>role of non-parametric estimators</a:t>
            </a:r>
            <a:r>
              <a:rPr lang="en-US" sz="2400" dirty="0">
                <a:latin typeface="Arial" pitchFamily="34" charset="0"/>
              </a:rPr>
              <a:t> is crucial. </a:t>
            </a:r>
          </a:p>
          <a:p>
            <a:pPr eaLnBrk="0" hangingPunct="0">
              <a:spcBef>
                <a:spcPct val="0"/>
              </a:spcBef>
            </a:pPr>
            <a:endParaRPr lang="en-US" sz="2400" dirty="0">
              <a:latin typeface="Arial" pitchFamily="34" charset="0"/>
            </a:endParaRPr>
          </a:p>
          <a:p>
            <a:pPr eaLnBrk="0" hangingPunct="0">
              <a:spcBef>
                <a:spcPct val="0"/>
              </a:spcBef>
            </a:pPr>
            <a:r>
              <a:rPr lang="en-US" sz="2400" dirty="0">
                <a:latin typeface="Arial" pitchFamily="34" charset="0"/>
              </a:rPr>
              <a:t>This is the most distinguishing difference of ITL versus Information Theory as applied to the design of communication systems. </a:t>
            </a:r>
          </a:p>
          <a:p>
            <a:pPr eaLnBrk="0" hangingPunct="0">
              <a:spcBef>
                <a:spcPct val="0"/>
              </a:spcBef>
            </a:pPr>
            <a:endParaRPr lang="en-US" dirty="0">
              <a:solidFill>
                <a:schemeClr val="tx2"/>
              </a:solidFill>
              <a:latin typeface="Arial" pitchFamily="34" charset="0"/>
            </a:endParaRPr>
          </a:p>
        </p:txBody>
      </p:sp>
      <p:pic>
        <p:nvPicPr>
          <p:cNvPr id="2" name="Picture 1">
            <a:extLst>
              <a:ext uri="{FF2B5EF4-FFF2-40B4-BE49-F238E27FC236}">
                <a16:creationId xmlns:a16="http://schemas.microsoft.com/office/drawing/2014/main" id="{EC34F27B-98CA-4B4E-AEB5-AEE414593858}"/>
              </a:ext>
            </a:extLst>
          </p:cNvPr>
          <p:cNvPicPr>
            <a:picLocks noChangeAspect="1"/>
          </p:cNvPicPr>
          <p:nvPr/>
        </p:nvPicPr>
        <p:blipFill>
          <a:blip r:embed="rId3"/>
          <a:stretch>
            <a:fillRect/>
          </a:stretch>
        </p:blipFill>
        <p:spPr>
          <a:xfrm>
            <a:off x="10347841" y="0"/>
            <a:ext cx="1879633" cy="2829777"/>
          </a:xfrm>
          <a:prstGeom prst="rect">
            <a:avLst/>
          </a:prstGeom>
        </p:spPr>
      </p:pic>
      <p:sp>
        <p:nvSpPr>
          <p:cNvPr id="3" name="TextBox 2">
            <a:extLst>
              <a:ext uri="{FF2B5EF4-FFF2-40B4-BE49-F238E27FC236}">
                <a16:creationId xmlns:a16="http://schemas.microsoft.com/office/drawing/2014/main" id="{DDCCB3A6-42FC-A34D-BDB8-10997C2D5DE1}"/>
              </a:ext>
            </a:extLst>
          </p:cNvPr>
          <p:cNvSpPr txBox="1"/>
          <p:nvPr/>
        </p:nvSpPr>
        <p:spPr>
          <a:xfrm>
            <a:off x="635431" y="6571663"/>
            <a:ext cx="8782982" cy="369332"/>
          </a:xfrm>
          <a:prstGeom prst="rect">
            <a:avLst/>
          </a:prstGeom>
          <a:noFill/>
        </p:spPr>
        <p:txBody>
          <a:bodyPr wrap="none" rtlCol="0">
            <a:spAutoFit/>
          </a:bodyPr>
          <a:lstStyle/>
          <a:p>
            <a:r>
              <a:rPr lang="en-US" dirty="0" err="1"/>
              <a:t>Tsypkin</a:t>
            </a:r>
            <a:r>
              <a:rPr lang="en-US" dirty="0"/>
              <a:t> </a:t>
            </a:r>
            <a:r>
              <a:rPr lang="en-US" dirty="0" err="1"/>
              <a:t>Ya</a:t>
            </a:r>
            <a:r>
              <a:rPr lang="en-US" dirty="0"/>
              <a:t>. Adaptation and Learning in Automatic Systems, Vol 73, Academic Press, 1971</a:t>
            </a:r>
          </a:p>
        </p:txBody>
      </p:sp>
    </p:spTree>
    <p:extLst>
      <p:ext uri="{BB962C8B-B14F-4D97-AF65-F5344CB8AC3E}">
        <p14:creationId xmlns:p14="http://schemas.microsoft.com/office/powerpoint/2010/main" val="224222581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4FF4-0C4F-3D4D-B9B8-C631AF7757FA}"/>
              </a:ext>
            </a:extLst>
          </p:cNvPr>
          <p:cNvSpPr>
            <a:spLocks noGrp="1"/>
          </p:cNvSpPr>
          <p:nvPr>
            <p:ph type="title"/>
          </p:nvPr>
        </p:nvSpPr>
        <p:spPr/>
        <p:txBody>
          <a:bodyPr/>
          <a:lstStyle/>
          <a:p>
            <a:r>
              <a:rPr lang="en-US" dirty="0"/>
              <a:t>The theory of the Value of Information</a:t>
            </a:r>
          </a:p>
        </p:txBody>
      </p:sp>
      <p:sp>
        <p:nvSpPr>
          <p:cNvPr id="3" name="Content Placeholder 2">
            <a:extLst>
              <a:ext uri="{FF2B5EF4-FFF2-40B4-BE49-F238E27FC236}">
                <a16:creationId xmlns:a16="http://schemas.microsoft.com/office/drawing/2014/main" id="{C6BE7EB7-2ECC-D649-AD58-DA2E7B2EDA86}"/>
              </a:ext>
            </a:extLst>
          </p:cNvPr>
          <p:cNvSpPr>
            <a:spLocks noGrp="1"/>
          </p:cNvSpPr>
          <p:nvPr>
            <p:ph idx="1"/>
          </p:nvPr>
        </p:nvSpPr>
        <p:spPr>
          <a:xfrm>
            <a:off x="838200" y="1825625"/>
            <a:ext cx="10515600" cy="4787826"/>
          </a:xfrm>
        </p:spPr>
        <p:txBody>
          <a:bodyPr>
            <a:normAutofit/>
          </a:bodyPr>
          <a:lstStyle/>
          <a:p>
            <a:pPr marL="0" indent="0">
              <a:buNone/>
            </a:pPr>
            <a:r>
              <a:rPr lang="en-US" sz="2400" dirty="0">
                <a:latin typeface="Arial" panose="020B0604020202020204" pitchFamily="34" charset="0"/>
                <a:cs typeface="Arial" panose="020B0604020202020204" pitchFamily="34" charset="0"/>
              </a:rPr>
              <a:t>The problem of finding the extreme value distribution is an optimization problem (</a:t>
            </a:r>
            <a:r>
              <a:rPr lang="en-US" sz="2400" dirty="0" err="1">
                <a:latin typeface="Arial" panose="020B0604020202020204" pitchFamily="34" charset="0"/>
                <a:cs typeface="Arial" panose="020B0604020202020204" pitchFamily="34" charset="0"/>
              </a:rPr>
              <a:t>Stratonovich’s</a:t>
            </a:r>
            <a:r>
              <a:rPr lang="en-US" sz="2400" dirty="0">
                <a:latin typeface="Arial" panose="020B0604020202020204" pitchFamily="34" charset="0"/>
                <a:cs typeface="Arial" panose="020B0604020202020204" pitchFamily="34" charset="0"/>
              </a:rPr>
              <a:t> third variational problem). It can be solved using the theory of Lagrange multipliers. </a:t>
            </a:r>
          </a:p>
          <a:p>
            <a:pPr marL="0" indent="0">
              <a:buNone/>
            </a:pPr>
            <a:r>
              <a:rPr lang="en-US" sz="2400" dirty="0">
                <a:latin typeface="Arial" panose="020B0604020202020204" pitchFamily="34" charset="0"/>
                <a:cs typeface="Arial" panose="020B0604020202020204" pitchFamily="34" charset="0"/>
              </a:rPr>
              <a:t>We vary the probabilities of the joint distribution P(</a:t>
            </a:r>
            <a:r>
              <a:rPr lang="en-US" sz="2400" dirty="0" err="1">
                <a:latin typeface="Arial" panose="020B0604020202020204" pitchFamily="34" charset="0"/>
                <a:cs typeface="Arial" panose="020B0604020202020204" pitchFamily="34" charset="0"/>
              </a:rPr>
              <a:t>x,u</a:t>
            </a:r>
            <a:r>
              <a:rPr lang="en-US" sz="2400" dirty="0">
                <a:latin typeface="Arial" panose="020B0604020202020204" pitchFamily="34" charset="0"/>
                <a:cs typeface="Arial" panose="020B0604020202020204" pitchFamily="34" charset="0"/>
              </a:rPr>
              <a:t>) to achieve an extremum of the average penalties</a:t>
            </a:r>
          </a:p>
          <a:p>
            <a:pPr marL="0" indent="0">
              <a:buNone/>
            </a:pPr>
            <a:endParaRPr lang="en-US" sz="2400" dirty="0">
              <a:latin typeface="Arial" panose="020B0604020202020204" pitchFamily="34" charset="0"/>
              <a:cs typeface="Arial" panose="020B0604020202020204" pitchFamily="34" charset="0"/>
            </a:endParaRPr>
          </a:p>
          <a:p>
            <a:pPr marL="0" indent="0">
              <a:buNone/>
            </a:pPr>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Subject to the constraint (discrete </a:t>
            </a:r>
            <a:r>
              <a:rPr lang="en-US" sz="2400" dirty="0" err="1">
                <a:latin typeface="Arial" panose="020B0604020202020204" pitchFamily="34" charset="0"/>
                <a:cs typeface="Arial" panose="020B0604020202020204" pitchFamily="34" charset="0"/>
              </a:rPr>
              <a:t>r.v</a:t>
            </a:r>
            <a:r>
              <a:rPr lang="en-US" sz="2400" dirty="0">
                <a:latin typeface="Arial" panose="020B0604020202020204" pitchFamily="34" charset="0"/>
                <a:cs typeface="Arial" panose="020B0604020202020204" pitchFamily="34" charset="0"/>
              </a:rPr>
              <a:t>.)</a:t>
            </a:r>
          </a:p>
          <a:p>
            <a:pPr marL="0" indent="0">
              <a:buNone/>
            </a:pPr>
            <a:r>
              <a:rPr lang="en-US" sz="2400" dirty="0">
                <a:latin typeface="Arial" panose="020B0604020202020204" pitchFamily="34" charset="0"/>
                <a:cs typeface="Arial" panose="020B0604020202020204" pitchFamily="34" charset="0"/>
              </a:rPr>
              <a:t>                                                                                        and</a:t>
            </a:r>
          </a:p>
          <a:p>
            <a:pPr marL="0" indent="0">
              <a:buNone/>
            </a:pPr>
            <a:r>
              <a:rPr lang="en-US" sz="2400" dirty="0">
                <a:latin typeface="Arial" panose="020B0604020202020204" pitchFamily="34" charset="0"/>
                <a:cs typeface="Arial" panose="020B0604020202020204" pitchFamily="34" charset="0"/>
              </a:rPr>
              <a:t> </a:t>
            </a:r>
          </a:p>
        </p:txBody>
      </p:sp>
      <p:pic>
        <p:nvPicPr>
          <p:cNvPr id="10" name="Picture 9">
            <a:extLst>
              <a:ext uri="{FF2B5EF4-FFF2-40B4-BE49-F238E27FC236}">
                <a16:creationId xmlns:a16="http://schemas.microsoft.com/office/drawing/2014/main" id="{B711295A-A4E8-A94C-BF02-DE17C5050BE8}"/>
              </a:ext>
            </a:extLst>
          </p:cNvPr>
          <p:cNvPicPr>
            <a:picLocks noChangeAspect="1"/>
          </p:cNvPicPr>
          <p:nvPr/>
        </p:nvPicPr>
        <p:blipFill>
          <a:blip r:embed="rId2"/>
          <a:stretch>
            <a:fillRect/>
          </a:stretch>
        </p:blipFill>
        <p:spPr>
          <a:xfrm>
            <a:off x="4593560" y="3699686"/>
            <a:ext cx="2900371" cy="574602"/>
          </a:xfrm>
          <a:prstGeom prst="rect">
            <a:avLst/>
          </a:prstGeom>
        </p:spPr>
      </p:pic>
      <p:pic>
        <p:nvPicPr>
          <p:cNvPr id="11" name="Picture 10">
            <a:extLst>
              <a:ext uri="{FF2B5EF4-FFF2-40B4-BE49-F238E27FC236}">
                <a16:creationId xmlns:a16="http://schemas.microsoft.com/office/drawing/2014/main" id="{BFA0140A-EF38-6143-9648-6FF111BBD1E7}"/>
              </a:ext>
            </a:extLst>
          </p:cNvPr>
          <p:cNvPicPr>
            <a:picLocks noChangeAspect="1"/>
          </p:cNvPicPr>
          <p:nvPr/>
        </p:nvPicPr>
        <p:blipFill>
          <a:blip r:embed="rId3"/>
          <a:stretch>
            <a:fillRect/>
          </a:stretch>
        </p:blipFill>
        <p:spPr>
          <a:xfrm>
            <a:off x="2640768" y="4977069"/>
            <a:ext cx="5374790" cy="771067"/>
          </a:xfrm>
          <a:prstGeom prst="rect">
            <a:avLst/>
          </a:prstGeom>
        </p:spPr>
      </p:pic>
      <p:pic>
        <p:nvPicPr>
          <p:cNvPr id="12" name="Picture 11">
            <a:extLst>
              <a:ext uri="{FF2B5EF4-FFF2-40B4-BE49-F238E27FC236}">
                <a16:creationId xmlns:a16="http://schemas.microsoft.com/office/drawing/2014/main" id="{551CDE6F-CD1A-0342-B334-A78699D6C705}"/>
              </a:ext>
            </a:extLst>
          </p:cNvPr>
          <p:cNvPicPr>
            <a:picLocks noChangeAspect="1"/>
          </p:cNvPicPr>
          <p:nvPr/>
        </p:nvPicPr>
        <p:blipFill>
          <a:blip r:embed="rId4"/>
          <a:stretch>
            <a:fillRect/>
          </a:stretch>
        </p:blipFill>
        <p:spPr>
          <a:xfrm>
            <a:off x="9000821" y="4977069"/>
            <a:ext cx="2317103" cy="654241"/>
          </a:xfrm>
          <a:prstGeom prst="rect">
            <a:avLst/>
          </a:prstGeom>
        </p:spPr>
      </p:pic>
    </p:spTree>
    <p:extLst>
      <p:ext uri="{BB962C8B-B14F-4D97-AF65-F5344CB8AC3E}">
        <p14:creationId xmlns:p14="http://schemas.microsoft.com/office/powerpoint/2010/main" val="1211847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4FF4-0C4F-3D4D-B9B8-C631AF7757FA}"/>
              </a:ext>
            </a:extLst>
          </p:cNvPr>
          <p:cNvSpPr>
            <a:spLocks noGrp="1"/>
          </p:cNvSpPr>
          <p:nvPr>
            <p:ph type="title"/>
          </p:nvPr>
        </p:nvSpPr>
        <p:spPr/>
        <p:txBody>
          <a:bodyPr/>
          <a:lstStyle/>
          <a:p>
            <a:r>
              <a:rPr lang="en-US" dirty="0"/>
              <a:t>Application of </a:t>
            </a:r>
            <a:r>
              <a:rPr lang="en-US" dirty="0" err="1"/>
              <a:t>VoI</a:t>
            </a:r>
            <a:r>
              <a:rPr lang="en-US" dirty="0"/>
              <a:t> to Reinforcement Learning</a:t>
            </a:r>
          </a:p>
        </p:txBody>
      </p:sp>
      <p:sp>
        <p:nvSpPr>
          <p:cNvPr id="3" name="Content Placeholder 2">
            <a:extLst>
              <a:ext uri="{FF2B5EF4-FFF2-40B4-BE49-F238E27FC236}">
                <a16:creationId xmlns:a16="http://schemas.microsoft.com/office/drawing/2014/main" id="{C6BE7EB7-2ECC-D649-AD58-DA2E7B2EDA86}"/>
              </a:ext>
            </a:extLst>
          </p:cNvPr>
          <p:cNvSpPr>
            <a:spLocks noGrp="1"/>
          </p:cNvSpPr>
          <p:nvPr>
            <p:ph idx="1"/>
          </p:nvPr>
        </p:nvSpPr>
        <p:spPr>
          <a:xfrm>
            <a:off x="987056" y="1690688"/>
            <a:ext cx="10515600" cy="4787826"/>
          </a:xfrm>
        </p:spPr>
        <p:txBody>
          <a:bodyPr>
            <a:normAutofit/>
          </a:bodyPr>
          <a:lstStyle/>
          <a:p>
            <a:r>
              <a:rPr lang="en-US" sz="2400" dirty="0" err="1">
                <a:latin typeface="Arial" panose="020B0604020202020204" pitchFamily="34" charset="0"/>
                <a:cs typeface="Arial" panose="020B0604020202020204" pitchFamily="34" charset="0"/>
              </a:rPr>
              <a:t>VoI</a:t>
            </a:r>
            <a:r>
              <a:rPr lang="en-US" sz="2400" dirty="0">
                <a:latin typeface="Arial" panose="020B0604020202020204" pitchFamily="34" charset="0"/>
                <a:cs typeface="Arial" panose="020B0604020202020204" pitchFamily="34" charset="0"/>
              </a:rPr>
              <a:t> seems very appropriate to optimize search in reinforcement learning because the agent is learning online in an unknown environment.</a:t>
            </a:r>
          </a:p>
          <a:p>
            <a:r>
              <a:rPr lang="en-US" sz="2400" dirty="0">
                <a:latin typeface="Arial" panose="020B0604020202020204" pitchFamily="34" charset="0"/>
                <a:cs typeface="Arial" panose="020B0604020202020204" pitchFamily="34" charset="0"/>
              </a:rPr>
              <a:t>The environment is stochastic and also unknown, i.e. the agent has an evolving model of the environment. </a:t>
            </a:r>
          </a:p>
          <a:p>
            <a:r>
              <a:rPr lang="en-US" sz="2400" dirty="0">
                <a:latin typeface="Arial" panose="020B0604020202020204" pitchFamily="34" charset="0"/>
                <a:cs typeface="Arial" panose="020B0604020202020204" pitchFamily="34" charset="0"/>
              </a:rPr>
              <a:t>One of the difficulties is the </a:t>
            </a:r>
            <a:r>
              <a:rPr lang="en-US" sz="2400" b="1" dirty="0">
                <a:latin typeface="Arial" panose="020B0604020202020204" pitchFamily="34" charset="0"/>
                <a:cs typeface="Arial" panose="020B0604020202020204" pitchFamily="34" charset="0"/>
              </a:rPr>
              <a:t>exploitation-exploration dilemma </a:t>
            </a:r>
            <a:r>
              <a:rPr lang="en-US" sz="2400" dirty="0">
                <a:latin typeface="Arial" panose="020B0604020202020204" pitchFamily="34" charset="0"/>
                <a:cs typeface="Arial" panose="020B0604020202020204" pitchFamily="34" charset="0"/>
              </a:rPr>
              <a:t>(EED): when shall the agent explore (random jumps) instead of following the policy it has learned so far? </a:t>
            </a:r>
          </a:p>
          <a:p>
            <a:r>
              <a:rPr lang="en-US" sz="2400" dirty="0">
                <a:latin typeface="Arial" panose="020B0604020202020204" pitchFamily="34" charset="0"/>
                <a:cs typeface="Arial" panose="020B0604020202020204" pitchFamily="34" charset="0"/>
              </a:rPr>
              <a:t>Only empirical methods are being used to tackle this issue. Here we have applied the </a:t>
            </a:r>
            <a:r>
              <a:rPr lang="en-US" sz="2400" dirty="0" err="1">
                <a:latin typeface="Arial" panose="020B0604020202020204" pitchFamily="34" charset="0"/>
                <a:cs typeface="Arial" panose="020B0604020202020204" pitchFamily="34" charset="0"/>
              </a:rPr>
              <a:t>VoI</a:t>
            </a:r>
            <a:r>
              <a:rPr lang="en-US" sz="2400" dirty="0">
                <a:latin typeface="Arial" panose="020B0604020202020204" pitchFamily="34" charset="0"/>
                <a:cs typeface="Arial" panose="020B0604020202020204" pitchFamily="34" charset="0"/>
              </a:rPr>
              <a:t> to optimize the EED.  </a:t>
            </a:r>
          </a:p>
        </p:txBody>
      </p:sp>
    </p:spTree>
    <p:extLst>
      <p:ext uri="{BB962C8B-B14F-4D97-AF65-F5344CB8AC3E}">
        <p14:creationId xmlns:p14="http://schemas.microsoft.com/office/powerpoint/2010/main" val="4056111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11" y="12482"/>
            <a:ext cx="8739431" cy="571500"/>
          </a:xfrm>
        </p:spPr>
        <p:txBody>
          <a:bodyPr>
            <a:normAutofit fontScale="90000"/>
          </a:bodyPr>
          <a:lstStyle/>
          <a:p>
            <a:r>
              <a:rPr lang="en-US" dirty="0"/>
              <a:t>VOI for Exploring Markov Decision Processes</a:t>
            </a:r>
          </a:p>
        </p:txBody>
      </p:sp>
      <p:sp>
        <p:nvSpPr>
          <p:cNvPr id="3" name="Text Placeholder 2"/>
          <p:cNvSpPr>
            <a:spLocks noGrp="1"/>
          </p:cNvSpPr>
          <p:nvPr>
            <p:ph type="body" sz="quarter" idx="10"/>
          </p:nvPr>
        </p:nvSpPr>
        <p:spPr>
          <a:xfrm>
            <a:off x="122711" y="561816"/>
            <a:ext cx="7884491" cy="309217"/>
          </a:xfrm>
        </p:spPr>
        <p:txBody>
          <a:bodyPr vert="horz" lIns="91440" tIns="0" rIns="91440" bIns="45720" rtlCol="0">
            <a:normAutofit fontScale="85000" lnSpcReduction="20000"/>
          </a:bodyPr>
          <a:lstStyle/>
          <a:p>
            <a:r>
              <a:rPr lang="en-US" dirty="0"/>
              <a:t>Preliminaries</a:t>
            </a:r>
          </a:p>
        </p:txBody>
      </p:sp>
      <p:sp>
        <p:nvSpPr>
          <p:cNvPr id="8" name="TextBox 7"/>
          <p:cNvSpPr txBox="1"/>
          <p:nvPr/>
        </p:nvSpPr>
        <p:spPr>
          <a:xfrm>
            <a:off x="122710" y="1595975"/>
            <a:ext cx="11726495" cy="1405256"/>
          </a:xfrm>
          <a:prstGeom prst="rect">
            <a:avLst/>
          </a:prstGeom>
          <a:noFill/>
        </p:spPr>
        <p:txBody>
          <a:bodyPr wrap="square" rtlCol="0">
            <a:spAutoFit/>
          </a:bodyPr>
          <a:lstStyle/>
          <a:p>
            <a:pPr>
              <a:tabLst>
                <a:tab pos="5333867" algn="l"/>
              </a:tabLst>
            </a:pPr>
            <a:r>
              <a:rPr lang="en-US" sz="2133" u="sng" dirty="0">
                <a:latin typeface="Roboto Condensed" panose="02000000000000000000" pitchFamily="2" charset="0"/>
                <a:ea typeface="Roboto Condensed" panose="02000000000000000000" pitchFamily="2" charset="0"/>
                <a:cs typeface="Roboto Condensed" panose="02000000000000000000" pitchFamily="2" charset="0"/>
              </a:rPr>
              <a:t>Definition 1</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A discrete-time/space Markov decision process is a five-tuple consisting of: a set of states         , a set of actions           , and a transition probability function               that codifies the chance of experiencing the transition                  when taking action     .  Taking an action in a state yields an immediate reinforcement           which is modulated by a discount factor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28" name="TextBox 27"/>
          <p:cNvSpPr txBox="1"/>
          <p:nvPr/>
        </p:nvSpPr>
        <p:spPr>
          <a:xfrm>
            <a:off x="122711" y="1162327"/>
            <a:ext cx="11726495" cy="420564"/>
          </a:xfrm>
          <a:prstGeom prst="rect">
            <a:avLst/>
          </a:prstGeom>
          <a:noFill/>
        </p:spPr>
        <p:txBody>
          <a:bodyPr wrap="square" rtlCol="0">
            <a:spAutoFit/>
          </a:bodyPr>
          <a:lstStyle/>
          <a:p>
            <a:pPr>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But first some essential definitions</a:t>
            </a:r>
            <a:r>
              <a:rPr lang="is-IS" sz="2133" dirty="0">
                <a:latin typeface="Roboto Condensed" panose="02000000000000000000" pitchFamily="2" charset="0"/>
                <a:ea typeface="Roboto Condensed" panose="02000000000000000000" pitchFamily="2" charset="0"/>
                <a:cs typeface="Roboto Condensed" panose="02000000000000000000" pitchFamily="2" charset="0"/>
              </a:rPr>
              <a:t>…</a:t>
            </a:r>
            <a:endParaRPr lang="en-US" sz="2133"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4" name="Picture 3"/>
          <p:cNvPicPr>
            <a:picLocks noChangeAspect="1"/>
          </p:cNvPicPr>
          <p:nvPr/>
        </p:nvPicPr>
        <p:blipFill>
          <a:blip r:embed="rId3">
            <a:biLevel thresh="75000"/>
          </a:blip>
          <a:stretch>
            <a:fillRect/>
          </a:stretch>
        </p:blipFill>
        <p:spPr>
          <a:xfrm>
            <a:off x="1000024" y="2028479"/>
            <a:ext cx="541867" cy="220133"/>
          </a:xfrm>
          <a:prstGeom prst="rect">
            <a:avLst/>
          </a:prstGeom>
          <a:effectLst>
            <a:glow rad="127000">
              <a:schemeClr val="bg1"/>
            </a:glow>
          </a:effectLst>
        </p:spPr>
      </p:pic>
      <p:pic>
        <p:nvPicPr>
          <p:cNvPr id="5" name="Picture 4"/>
          <p:cNvPicPr>
            <a:picLocks noChangeAspect="1"/>
          </p:cNvPicPr>
          <p:nvPr/>
        </p:nvPicPr>
        <p:blipFill>
          <a:blip r:embed="rId4">
            <a:biLevel thresh="75000"/>
          </a:blip>
          <a:stretch>
            <a:fillRect/>
          </a:stretch>
        </p:blipFill>
        <p:spPr>
          <a:xfrm>
            <a:off x="3671256" y="2014734"/>
            <a:ext cx="609600" cy="237067"/>
          </a:xfrm>
          <a:prstGeom prst="rect">
            <a:avLst/>
          </a:prstGeom>
        </p:spPr>
      </p:pic>
      <p:pic>
        <p:nvPicPr>
          <p:cNvPr id="6" name="Picture 5"/>
          <p:cNvPicPr>
            <a:picLocks noChangeAspect="1"/>
          </p:cNvPicPr>
          <p:nvPr/>
        </p:nvPicPr>
        <p:blipFill>
          <a:blip r:embed="rId5">
            <a:biLevel thresh="75000"/>
          </a:blip>
          <a:stretch>
            <a:fillRect/>
          </a:stretch>
        </p:blipFill>
        <p:spPr>
          <a:xfrm>
            <a:off x="8862142" y="1967801"/>
            <a:ext cx="812800" cy="338667"/>
          </a:xfrm>
          <a:prstGeom prst="rect">
            <a:avLst/>
          </a:prstGeom>
        </p:spPr>
      </p:pic>
      <p:pic>
        <p:nvPicPr>
          <p:cNvPr id="7" name="Picture 6"/>
          <p:cNvPicPr>
            <a:picLocks noChangeAspect="1"/>
          </p:cNvPicPr>
          <p:nvPr/>
        </p:nvPicPr>
        <p:blipFill>
          <a:blip r:embed="rId6">
            <a:biLevel thresh="75000"/>
          </a:blip>
          <a:stretch>
            <a:fillRect/>
          </a:stretch>
        </p:blipFill>
        <p:spPr>
          <a:xfrm>
            <a:off x="4778118" y="2384166"/>
            <a:ext cx="1016000" cy="171160"/>
          </a:xfrm>
          <a:prstGeom prst="rect">
            <a:avLst/>
          </a:prstGeom>
        </p:spPr>
      </p:pic>
      <p:pic>
        <p:nvPicPr>
          <p:cNvPr id="9" name="Picture 8"/>
          <p:cNvPicPr>
            <a:picLocks noChangeAspect="1"/>
          </p:cNvPicPr>
          <p:nvPr/>
        </p:nvPicPr>
        <p:blipFill>
          <a:blip r:embed="rId7">
            <a:biLevel thresh="75000"/>
          </a:blip>
          <a:stretch>
            <a:fillRect/>
          </a:stretch>
        </p:blipFill>
        <p:spPr>
          <a:xfrm>
            <a:off x="8238067" y="2396333"/>
            <a:ext cx="220133" cy="186267"/>
          </a:xfrm>
          <a:prstGeom prst="rect">
            <a:avLst/>
          </a:prstGeom>
        </p:spPr>
      </p:pic>
      <p:pic>
        <p:nvPicPr>
          <p:cNvPr id="10" name="Picture 9"/>
          <p:cNvPicPr>
            <a:picLocks noChangeAspect="1"/>
          </p:cNvPicPr>
          <p:nvPr/>
        </p:nvPicPr>
        <p:blipFill>
          <a:blip r:embed="rId8">
            <a:biLevel thresh="75000"/>
          </a:blip>
          <a:stretch>
            <a:fillRect/>
          </a:stretch>
        </p:blipFill>
        <p:spPr>
          <a:xfrm>
            <a:off x="5132259" y="2719563"/>
            <a:ext cx="558800" cy="203200"/>
          </a:xfrm>
          <a:prstGeom prst="rect">
            <a:avLst/>
          </a:prstGeom>
        </p:spPr>
      </p:pic>
      <p:pic>
        <p:nvPicPr>
          <p:cNvPr id="12" name="Picture 11"/>
          <p:cNvPicPr>
            <a:picLocks noChangeAspect="1"/>
          </p:cNvPicPr>
          <p:nvPr/>
        </p:nvPicPr>
        <p:blipFill>
          <a:blip r:embed="rId9">
            <a:biLevel thresh="75000"/>
          </a:blip>
          <a:stretch>
            <a:fillRect/>
          </a:stretch>
        </p:blipFill>
        <p:spPr>
          <a:xfrm>
            <a:off x="10587382" y="2719563"/>
            <a:ext cx="152400" cy="186267"/>
          </a:xfrm>
          <a:prstGeom prst="rect">
            <a:avLst/>
          </a:prstGeom>
        </p:spPr>
      </p:pic>
      <p:sp>
        <p:nvSpPr>
          <p:cNvPr id="22" name="TextBox 21"/>
          <p:cNvSpPr txBox="1"/>
          <p:nvPr/>
        </p:nvSpPr>
        <p:spPr>
          <a:xfrm>
            <a:off x="122709" y="3139306"/>
            <a:ext cx="11726495" cy="1077026"/>
          </a:xfrm>
          <a:prstGeom prst="rect">
            <a:avLst/>
          </a:prstGeom>
          <a:noFill/>
        </p:spPr>
        <p:txBody>
          <a:bodyPr wrap="square" rtlCol="0">
            <a:spAutoFit/>
          </a:bodyPr>
          <a:lstStyle/>
          <a:p>
            <a:pPr>
              <a:tabLst>
                <a:tab pos="5333867" algn="l"/>
              </a:tabLst>
            </a:pPr>
            <a:r>
              <a:rPr lang="en-US" sz="2133" u="sng" dirty="0">
                <a:latin typeface="Roboto Condensed" panose="02000000000000000000" pitchFamily="2" charset="0"/>
                <a:ea typeface="Roboto Condensed" panose="02000000000000000000" pitchFamily="2" charset="0"/>
                <a:cs typeface="Roboto Condensed" panose="02000000000000000000" pitchFamily="2" charset="0"/>
              </a:rPr>
              <a:t>Definition 2</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A stochastic policy                                     for discrete state and action spaces defines the probability of taking action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when in state        .  A deterministic policy                           selects the best action with unit probability.</a:t>
            </a:r>
          </a:p>
        </p:txBody>
      </p:sp>
      <p:pic>
        <p:nvPicPr>
          <p:cNvPr id="24" name="Picture 23"/>
          <p:cNvPicPr>
            <a:picLocks noChangeAspect="1"/>
          </p:cNvPicPr>
          <p:nvPr/>
        </p:nvPicPr>
        <p:blipFill>
          <a:blip r:embed="rId4">
            <a:biLevel thresh="75000"/>
          </a:blip>
          <a:stretch>
            <a:fillRect/>
          </a:stretch>
        </p:blipFill>
        <p:spPr>
          <a:xfrm>
            <a:off x="4802059" y="3559285"/>
            <a:ext cx="609600" cy="237067"/>
          </a:xfrm>
          <a:prstGeom prst="rect">
            <a:avLst/>
          </a:prstGeom>
        </p:spPr>
      </p:pic>
      <p:pic>
        <p:nvPicPr>
          <p:cNvPr id="26" name="Picture 25"/>
          <p:cNvPicPr>
            <a:picLocks noChangeAspect="1"/>
          </p:cNvPicPr>
          <p:nvPr/>
        </p:nvPicPr>
        <p:blipFill>
          <a:blip r:embed="rId3">
            <a:biLevel thresh="75000"/>
          </a:blip>
          <a:stretch>
            <a:fillRect/>
          </a:stretch>
        </p:blipFill>
        <p:spPr>
          <a:xfrm>
            <a:off x="7189687" y="3573818"/>
            <a:ext cx="541867" cy="220133"/>
          </a:xfrm>
          <a:prstGeom prst="rect">
            <a:avLst/>
          </a:prstGeom>
        </p:spPr>
      </p:pic>
      <p:pic>
        <p:nvPicPr>
          <p:cNvPr id="15" name="Picture 14"/>
          <p:cNvPicPr>
            <a:picLocks noChangeAspect="1"/>
          </p:cNvPicPr>
          <p:nvPr/>
        </p:nvPicPr>
        <p:blipFill>
          <a:blip r:embed="rId10">
            <a:biLevel thresh="75000"/>
          </a:blip>
          <a:stretch>
            <a:fillRect/>
          </a:stretch>
        </p:blipFill>
        <p:spPr>
          <a:xfrm>
            <a:off x="3977012" y="3217581"/>
            <a:ext cx="2523067" cy="287867"/>
          </a:xfrm>
          <a:prstGeom prst="rect">
            <a:avLst/>
          </a:prstGeom>
        </p:spPr>
      </p:pic>
      <p:pic>
        <p:nvPicPr>
          <p:cNvPr id="16" name="Picture 15"/>
          <p:cNvPicPr>
            <a:picLocks noChangeAspect="1"/>
          </p:cNvPicPr>
          <p:nvPr/>
        </p:nvPicPr>
        <p:blipFill>
          <a:blip r:embed="rId11">
            <a:biLevel thresh="75000"/>
          </a:blip>
          <a:stretch>
            <a:fillRect/>
          </a:stretch>
        </p:blipFill>
        <p:spPr>
          <a:xfrm>
            <a:off x="10529078" y="3582239"/>
            <a:ext cx="1557867" cy="287867"/>
          </a:xfrm>
          <a:prstGeom prst="rect">
            <a:avLst/>
          </a:prstGeom>
        </p:spPr>
      </p:pic>
      <p:sp>
        <p:nvSpPr>
          <p:cNvPr id="18" name="TextBox 17">
            <a:extLst>
              <a:ext uri="{FF2B5EF4-FFF2-40B4-BE49-F238E27FC236}">
                <a16:creationId xmlns:a16="http://schemas.microsoft.com/office/drawing/2014/main" id="{D0490FB3-D34A-0042-8AC9-A73D0EAE6E4D}"/>
              </a:ext>
            </a:extLst>
          </p:cNvPr>
          <p:cNvSpPr txBox="1"/>
          <p:nvPr/>
        </p:nvSpPr>
        <p:spPr>
          <a:xfrm>
            <a:off x="122709" y="4522161"/>
            <a:ext cx="11726495" cy="748795"/>
          </a:xfrm>
          <a:prstGeom prst="rect">
            <a:avLst/>
          </a:prstGeom>
          <a:noFill/>
        </p:spPr>
        <p:txBody>
          <a:bodyPr wrap="square" rtlCol="0">
            <a:spAutoFit/>
          </a:bodyPr>
          <a:lstStyle/>
          <a:p>
            <a:pPr>
              <a:tabLst>
                <a:tab pos="5333867" algn="l"/>
              </a:tabLst>
            </a:pPr>
            <a:r>
              <a:rPr lang="en-US" sz="2133" u="sng" dirty="0">
                <a:latin typeface="Roboto Condensed" panose="02000000000000000000" pitchFamily="2" charset="0"/>
                <a:ea typeface="Roboto Condensed" panose="02000000000000000000" pitchFamily="2" charset="0"/>
                <a:cs typeface="Roboto Condensed" panose="02000000000000000000" pitchFamily="2" charset="0"/>
              </a:rPr>
              <a:t>Definition 3</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An action state value function                                   characterizes the expected reinforcements by taking action            in          </a:t>
            </a:r>
            <a:r>
              <a:rPr lang="en-US" sz="1467" dirty="0">
                <a:latin typeface="Roboto Condensed" panose="02000000000000000000" pitchFamily="2" charset="0"/>
                <a:ea typeface="Roboto Condensed" panose="02000000000000000000" pitchFamily="2" charset="0"/>
                <a:cs typeface="Roboto Condensed" panose="02000000000000000000" pitchFamily="2" charset="0"/>
              </a:rPr>
              <a:t>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and following the policy thereafter,   </a:t>
            </a:r>
          </a:p>
        </p:txBody>
      </p:sp>
      <p:pic>
        <p:nvPicPr>
          <p:cNvPr id="19" name="Picture 18">
            <a:extLst>
              <a:ext uri="{FF2B5EF4-FFF2-40B4-BE49-F238E27FC236}">
                <a16:creationId xmlns:a16="http://schemas.microsoft.com/office/drawing/2014/main" id="{927CFB5E-86BB-7247-BB33-DA91E7818FDA}"/>
              </a:ext>
            </a:extLst>
          </p:cNvPr>
          <p:cNvPicPr>
            <a:picLocks noChangeAspect="1"/>
          </p:cNvPicPr>
          <p:nvPr/>
        </p:nvPicPr>
        <p:blipFill>
          <a:blip r:embed="rId12">
            <a:biLevel thresh="75000"/>
          </a:blip>
          <a:stretch>
            <a:fillRect/>
          </a:stretch>
        </p:blipFill>
        <p:spPr>
          <a:xfrm>
            <a:off x="5310087" y="4608691"/>
            <a:ext cx="2421467" cy="287867"/>
          </a:xfrm>
          <a:prstGeom prst="rect">
            <a:avLst/>
          </a:prstGeom>
        </p:spPr>
      </p:pic>
      <p:pic>
        <p:nvPicPr>
          <p:cNvPr id="20" name="Picture 19">
            <a:extLst>
              <a:ext uri="{FF2B5EF4-FFF2-40B4-BE49-F238E27FC236}">
                <a16:creationId xmlns:a16="http://schemas.microsoft.com/office/drawing/2014/main" id="{F74F5917-7919-0F42-B248-CB8E4617679D}"/>
              </a:ext>
            </a:extLst>
          </p:cNvPr>
          <p:cNvPicPr>
            <a:picLocks noChangeAspect="1"/>
          </p:cNvPicPr>
          <p:nvPr/>
        </p:nvPicPr>
        <p:blipFill>
          <a:blip r:embed="rId4">
            <a:biLevel thresh="75000"/>
          </a:blip>
          <a:stretch>
            <a:fillRect/>
          </a:stretch>
        </p:blipFill>
        <p:spPr>
          <a:xfrm>
            <a:off x="4064956" y="4918609"/>
            <a:ext cx="609600" cy="237067"/>
          </a:xfrm>
          <a:prstGeom prst="rect">
            <a:avLst/>
          </a:prstGeom>
        </p:spPr>
      </p:pic>
      <p:pic>
        <p:nvPicPr>
          <p:cNvPr id="31" name="Picture 30">
            <a:extLst>
              <a:ext uri="{FF2B5EF4-FFF2-40B4-BE49-F238E27FC236}">
                <a16:creationId xmlns:a16="http://schemas.microsoft.com/office/drawing/2014/main" id="{4FBAC1D5-5822-C841-8E53-31EE032C58BF}"/>
              </a:ext>
            </a:extLst>
          </p:cNvPr>
          <p:cNvPicPr>
            <a:picLocks noChangeAspect="1"/>
          </p:cNvPicPr>
          <p:nvPr/>
        </p:nvPicPr>
        <p:blipFill>
          <a:blip r:embed="rId3">
            <a:biLevel thresh="75000"/>
          </a:blip>
          <a:stretch>
            <a:fillRect/>
          </a:stretch>
        </p:blipFill>
        <p:spPr>
          <a:xfrm>
            <a:off x="5149192" y="4940615"/>
            <a:ext cx="541867" cy="220133"/>
          </a:xfrm>
          <a:prstGeom prst="rect">
            <a:avLst/>
          </a:prstGeom>
        </p:spPr>
      </p:pic>
      <p:pic>
        <p:nvPicPr>
          <p:cNvPr id="32" name="Picture 31">
            <a:extLst>
              <a:ext uri="{FF2B5EF4-FFF2-40B4-BE49-F238E27FC236}">
                <a16:creationId xmlns:a16="http://schemas.microsoft.com/office/drawing/2014/main" id="{C063415A-41FC-D24F-881C-6F1D54E600FE}"/>
              </a:ext>
            </a:extLst>
          </p:cNvPr>
          <p:cNvPicPr>
            <a:picLocks noChangeAspect="1"/>
          </p:cNvPicPr>
          <p:nvPr/>
        </p:nvPicPr>
        <p:blipFill>
          <a:blip r:embed="rId13">
            <a:biLevel thresh="75000"/>
          </a:blip>
          <a:stretch>
            <a:fillRect/>
          </a:stretch>
        </p:blipFill>
        <p:spPr>
          <a:xfrm>
            <a:off x="2971822" y="5574130"/>
            <a:ext cx="6028267" cy="863600"/>
          </a:xfrm>
          <a:prstGeom prst="rect">
            <a:avLst/>
          </a:prstGeom>
        </p:spPr>
      </p:pic>
    </p:spTree>
    <p:extLst>
      <p:ext uri="{BB962C8B-B14F-4D97-AF65-F5344CB8AC3E}">
        <p14:creationId xmlns:p14="http://schemas.microsoft.com/office/powerpoint/2010/main" val="3489092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11" y="12482"/>
            <a:ext cx="8739431" cy="571500"/>
          </a:xfrm>
        </p:spPr>
        <p:txBody>
          <a:bodyPr>
            <a:normAutofit fontScale="90000"/>
          </a:bodyPr>
          <a:lstStyle/>
          <a:p>
            <a:r>
              <a:rPr lang="en-US" dirty="0"/>
              <a:t>VOI for Exploring Markov Decision Processes</a:t>
            </a:r>
          </a:p>
        </p:txBody>
      </p:sp>
      <p:sp>
        <p:nvSpPr>
          <p:cNvPr id="3" name="Text Placeholder 2"/>
          <p:cNvSpPr>
            <a:spLocks noGrp="1"/>
          </p:cNvSpPr>
          <p:nvPr>
            <p:ph type="body" sz="quarter" idx="10"/>
          </p:nvPr>
        </p:nvSpPr>
        <p:spPr>
          <a:xfrm>
            <a:off x="122711" y="561816"/>
            <a:ext cx="7884491" cy="309217"/>
          </a:xfrm>
        </p:spPr>
        <p:txBody>
          <a:bodyPr vert="horz" lIns="91440" tIns="0" rIns="91440" bIns="45720" rtlCol="0">
            <a:normAutofit fontScale="85000" lnSpcReduction="20000"/>
          </a:bodyPr>
          <a:lstStyle/>
          <a:p>
            <a:r>
              <a:rPr lang="en-US" dirty="0"/>
              <a:t>VOI Definition</a:t>
            </a:r>
          </a:p>
        </p:txBody>
      </p:sp>
      <p:sp>
        <p:nvSpPr>
          <p:cNvPr id="17" name="TextBox 16"/>
          <p:cNvSpPr txBox="1"/>
          <p:nvPr/>
        </p:nvSpPr>
        <p:spPr>
          <a:xfrm>
            <a:off x="122711" y="3038183"/>
            <a:ext cx="11888667" cy="1405256"/>
          </a:xfrm>
          <a:prstGeom prst="rect">
            <a:avLst/>
          </a:prstGeom>
          <a:noFill/>
        </p:spPr>
        <p:txBody>
          <a:bodyPr wrap="square" rtlCol="0">
            <a:spAutoFit/>
          </a:bodyPr>
          <a:lstStyle/>
          <a:p>
            <a:pPr marL="597393" indent="-620168">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Idea: Want a criterion that quantifies (</a:t>
            </a:r>
            <a:r>
              <a:rPr lang="en-US" sz="2133" dirty="0" err="1">
                <a:latin typeface="Roboto Condensed" panose="02000000000000000000" pitchFamily="2" charset="0"/>
                <a:ea typeface="Roboto Condensed" panose="02000000000000000000" pitchFamily="2" charset="0"/>
                <a:cs typeface="Roboto Condensed" panose="02000000000000000000" pitchFamily="2" charset="0"/>
              </a:rPr>
              <a:t>i</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uncertainty about the state-action random variables (action-selection risk) and (ii) agent’s expected reinforcements (rewards/costs).  Want to trade off between the two quantities: </a:t>
            </a:r>
            <a:r>
              <a:rPr lang="en-US" sz="2133" i="1" dirty="0">
                <a:latin typeface="Roboto Condensed" panose="02000000000000000000" pitchFamily="2" charset="0"/>
                <a:ea typeface="Roboto Condensed" panose="02000000000000000000" pitchFamily="2" charset="0"/>
                <a:cs typeface="Roboto Condensed" panose="02000000000000000000" pitchFamily="2" charset="0"/>
              </a:rPr>
              <a:t>measures effect of exploration on obtainable reinforcements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and </a:t>
            </a:r>
            <a:r>
              <a:rPr lang="en-US" sz="2133" i="1" dirty="0">
                <a:latin typeface="Roboto Condensed" panose="02000000000000000000" pitchFamily="2" charset="0"/>
                <a:ea typeface="Roboto Condensed" panose="02000000000000000000" pitchFamily="2" charset="0"/>
                <a:cs typeface="Roboto Condensed" panose="02000000000000000000" pitchFamily="2" charset="0"/>
              </a:rPr>
              <a:t>quantizes state space.</a:t>
            </a:r>
            <a:endParaRPr lang="en-US" sz="2133" dirty="0">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1869145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22711" y="3922786"/>
            <a:ext cx="11706583" cy="748795"/>
          </a:xfrm>
          <a:prstGeom prst="rect">
            <a:avLst/>
          </a:prstGeom>
          <a:noFill/>
        </p:spPr>
        <p:txBody>
          <a:bodyPr wrap="square" rtlCol="0">
            <a:spAutoFit/>
          </a:bodyPr>
          <a:lstStyle/>
          <a:p>
            <a:pPr marL="461422"/>
            <a:r>
              <a:rPr lang="en-US" sz="2133" dirty="0">
                <a:latin typeface="Roboto Condensed" panose="02000000000000000000" pitchFamily="2" charset="0"/>
                <a:ea typeface="Roboto Condensed" panose="02000000000000000000" pitchFamily="2" charset="0"/>
                <a:cs typeface="Roboto Condensed" panose="02000000000000000000" pitchFamily="2" charset="0"/>
              </a:rPr>
              <a:t>First term                                           </a:t>
            </a:r>
            <a:r>
              <a:rPr lang="en-US" sz="800" dirty="0">
                <a:latin typeface="Roboto Condensed" panose="02000000000000000000" pitchFamily="2" charset="0"/>
                <a:ea typeface="Roboto Condensed" panose="02000000000000000000" pitchFamily="2" charset="0"/>
                <a:cs typeface="Roboto Condensed" panose="02000000000000000000" pitchFamily="2" charset="0"/>
              </a:rPr>
              <a:t>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baseline agent performance when states carry </a:t>
            </a:r>
            <a:r>
              <a:rPr lang="en-US" sz="2133" i="1" dirty="0">
                <a:solidFill>
                  <a:srgbClr val="FF0000"/>
                </a:solidFill>
                <a:latin typeface="Roboto Condensed" panose="02000000000000000000" pitchFamily="2" charset="0"/>
                <a:ea typeface="Roboto Condensed" panose="02000000000000000000" pitchFamily="2" charset="0"/>
                <a:cs typeface="Roboto Condensed" panose="02000000000000000000" pitchFamily="2" charset="0"/>
              </a:rPr>
              <a:t>no information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about actions.</a:t>
            </a:r>
          </a:p>
        </p:txBody>
      </p:sp>
      <p:sp>
        <p:nvSpPr>
          <p:cNvPr id="2" name="Title 1"/>
          <p:cNvSpPr>
            <a:spLocks noGrp="1"/>
          </p:cNvSpPr>
          <p:nvPr>
            <p:ph type="title"/>
          </p:nvPr>
        </p:nvSpPr>
        <p:spPr>
          <a:xfrm>
            <a:off x="122711" y="12482"/>
            <a:ext cx="8739431" cy="571500"/>
          </a:xfrm>
        </p:spPr>
        <p:txBody>
          <a:bodyPr>
            <a:normAutofit fontScale="90000"/>
          </a:bodyPr>
          <a:lstStyle/>
          <a:p>
            <a:r>
              <a:rPr lang="en-US" dirty="0"/>
              <a:t>VOI for Exploring Markov Decision Processes</a:t>
            </a:r>
          </a:p>
        </p:txBody>
      </p:sp>
      <p:sp>
        <p:nvSpPr>
          <p:cNvPr id="3" name="Text Placeholder 2"/>
          <p:cNvSpPr>
            <a:spLocks noGrp="1"/>
          </p:cNvSpPr>
          <p:nvPr>
            <p:ph type="body" sz="quarter" idx="10"/>
          </p:nvPr>
        </p:nvSpPr>
        <p:spPr>
          <a:xfrm>
            <a:off x="122711" y="561816"/>
            <a:ext cx="7884491" cy="309217"/>
          </a:xfrm>
        </p:spPr>
        <p:txBody>
          <a:bodyPr vert="horz" lIns="91440" tIns="0" rIns="91440" bIns="45720" rtlCol="0">
            <a:normAutofit fontScale="85000" lnSpcReduction="20000"/>
          </a:bodyPr>
          <a:lstStyle/>
          <a:p>
            <a:r>
              <a:rPr lang="en-US" dirty="0"/>
              <a:t>VOI Definition</a:t>
            </a:r>
          </a:p>
        </p:txBody>
      </p:sp>
      <p:sp>
        <p:nvSpPr>
          <p:cNvPr id="28" name="TextBox 27"/>
          <p:cNvSpPr txBox="1"/>
          <p:nvPr/>
        </p:nvSpPr>
        <p:spPr>
          <a:xfrm>
            <a:off x="131334" y="4698271"/>
            <a:ext cx="11706583" cy="748795"/>
          </a:xfrm>
          <a:prstGeom prst="rect">
            <a:avLst/>
          </a:prstGeom>
          <a:noFill/>
        </p:spPr>
        <p:txBody>
          <a:bodyPr wrap="square" rtlCol="0">
            <a:spAutoFit/>
          </a:bodyPr>
          <a:lstStyle/>
          <a:p>
            <a:pPr marL="461422"/>
            <a:r>
              <a:rPr lang="en-US" sz="2133" dirty="0">
                <a:latin typeface="Roboto Condensed" panose="02000000000000000000" pitchFamily="2" charset="0"/>
                <a:ea typeface="Roboto Condensed" panose="02000000000000000000" pitchFamily="2" charset="0"/>
                <a:cs typeface="Roboto Condensed" panose="02000000000000000000" pitchFamily="2" charset="0"/>
              </a:rPr>
              <a:t>Second term                                                                 : agent performance when states carry </a:t>
            </a:r>
            <a:r>
              <a:rPr lang="en-US" sz="2133" i="1" dirty="0">
                <a:solidFill>
                  <a:srgbClr val="FFC000"/>
                </a:solidFill>
                <a:latin typeface="Roboto Condensed" panose="02000000000000000000" pitchFamily="2" charset="0"/>
                <a:ea typeface="Roboto Condensed" panose="02000000000000000000" pitchFamily="2" charset="0"/>
                <a:cs typeface="Roboto Condensed" panose="02000000000000000000" pitchFamily="2" charset="0"/>
              </a:rPr>
              <a:t>complete information</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about actions.  If                </a:t>
            </a:r>
            <a:r>
              <a:rPr lang="en-US" sz="533" dirty="0">
                <a:latin typeface="Roboto Condensed" panose="02000000000000000000" pitchFamily="2" charset="0"/>
                <a:ea typeface="Roboto Condensed" panose="02000000000000000000" pitchFamily="2" charset="0"/>
                <a:cs typeface="Roboto Condensed" panose="02000000000000000000" pitchFamily="2" charset="0"/>
              </a:rPr>
              <a:t>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then  </a:t>
            </a:r>
            <a:endParaRPr lang="en-US" sz="2133"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7" name="Picture 16"/>
          <p:cNvPicPr>
            <a:picLocks noChangeAspect="1"/>
          </p:cNvPicPr>
          <p:nvPr/>
        </p:nvPicPr>
        <p:blipFill>
          <a:blip r:embed="rId3"/>
          <a:stretch>
            <a:fillRect/>
          </a:stretch>
        </p:blipFill>
        <p:spPr>
          <a:xfrm>
            <a:off x="133525" y="1976832"/>
            <a:ext cx="7349067" cy="1608667"/>
          </a:xfrm>
          <a:prstGeom prst="rect">
            <a:avLst/>
          </a:prstGeom>
        </p:spPr>
      </p:pic>
      <p:pic>
        <p:nvPicPr>
          <p:cNvPr id="22" name="Picture 21"/>
          <p:cNvPicPr>
            <a:picLocks noChangeAspect="1"/>
          </p:cNvPicPr>
          <p:nvPr/>
        </p:nvPicPr>
        <p:blipFill>
          <a:blip r:embed="rId4"/>
          <a:stretch>
            <a:fillRect/>
          </a:stretch>
        </p:blipFill>
        <p:spPr>
          <a:xfrm>
            <a:off x="2132616" y="3985039"/>
            <a:ext cx="2590800" cy="321733"/>
          </a:xfrm>
          <a:prstGeom prst="rect">
            <a:avLst/>
          </a:prstGeom>
        </p:spPr>
      </p:pic>
      <p:pic>
        <p:nvPicPr>
          <p:cNvPr id="23" name="Picture 22"/>
          <p:cNvPicPr>
            <a:picLocks noChangeAspect="1"/>
          </p:cNvPicPr>
          <p:nvPr/>
        </p:nvPicPr>
        <p:blipFill>
          <a:blip r:embed="rId5"/>
          <a:stretch>
            <a:fillRect/>
          </a:stretch>
        </p:blipFill>
        <p:spPr>
          <a:xfrm>
            <a:off x="2421467" y="4769186"/>
            <a:ext cx="4521200" cy="321733"/>
          </a:xfrm>
          <a:prstGeom prst="rect">
            <a:avLst/>
          </a:prstGeom>
        </p:spPr>
      </p:pic>
      <p:pic>
        <p:nvPicPr>
          <p:cNvPr id="4" name="Picture 3"/>
          <p:cNvPicPr>
            <a:picLocks noChangeAspect="1"/>
          </p:cNvPicPr>
          <p:nvPr/>
        </p:nvPicPr>
        <p:blipFill>
          <a:blip r:embed="rId6"/>
          <a:stretch>
            <a:fillRect/>
          </a:stretch>
        </p:blipFill>
        <p:spPr>
          <a:xfrm>
            <a:off x="5510335" y="5103823"/>
            <a:ext cx="931333" cy="254000"/>
          </a:xfrm>
          <a:prstGeom prst="rect">
            <a:avLst/>
          </a:prstGeom>
        </p:spPr>
      </p:pic>
      <p:pic>
        <p:nvPicPr>
          <p:cNvPr id="6" name="Picture 5"/>
          <p:cNvPicPr>
            <a:picLocks noChangeAspect="1"/>
          </p:cNvPicPr>
          <p:nvPr/>
        </p:nvPicPr>
        <p:blipFill>
          <a:blip r:embed="rId7"/>
          <a:stretch>
            <a:fillRect/>
          </a:stretch>
        </p:blipFill>
        <p:spPr>
          <a:xfrm>
            <a:off x="2269067" y="5586970"/>
            <a:ext cx="7653867" cy="321733"/>
          </a:xfrm>
          <a:prstGeom prst="rect">
            <a:avLst/>
          </a:prstGeom>
        </p:spPr>
      </p:pic>
      <p:pic>
        <p:nvPicPr>
          <p:cNvPr id="13" name="Picture 12">
            <a:extLst>
              <a:ext uri="{FF2B5EF4-FFF2-40B4-BE49-F238E27FC236}">
                <a16:creationId xmlns:a16="http://schemas.microsoft.com/office/drawing/2014/main" id="{0D2F46FE-7357-F741-8718-01B84750DFFF}"/>
              </a:ext>
            </a:extLst>
          </p:cNvPr>
          <p:cNvPicPr>
            <a:picLocks noChangeAspect="1"/>
          </p:cNvPicPr>
          <p:nvPr/>
        </p:nvPicPr>
        <p:blipFill>
          <a:blip r:embed="rId3"/>
          <a:stretch>
            <a:fillRect/>
          </a:stretch>
        </p:blipFill>
        <p:spPr>
          <a:xfrm>
            <a:off x="4723416" y="2027068"/>
            <a:ext cx="7349067" cy="1608667"/>
          </a:xfrm>
          <a:prstGeom prst="rect">
            <a:avLst/>
          </a:prstGeom>
        </p:spPr>
      </p:pic>
      <p:sp>
        <p:nvSpPr>
          <p:cNvPr id="5" name="Rectangle 4">
            <a:extLst>
              <a:ext uri="{FF2B5EF4-FFF2-40B4-BE49-F238E27FC236}">
                <a16:creationId xmlns:a16="http://schemas.microsoft.com/office/drawing/2014/main" id="{A6980C6E-5AD8-114F-8BC8-F66DAF965525}"/>
              </a:ext>
            </a:extLst>
          </p:cNvPr>
          <p:cNvSpPr/>
          <p:nvPr/>
        </p:nvSpPr>
        <p:spPr>
          <a:xfrm>
            <a:off x="3092191" y="1785733"/>
            <a:ext cx="4774125" cy="1807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C89B45E-6007-A942-B28E-46CB4E9578DD}"/>
              </a:ext>
            </a:extLst>
          </p:cNvPr>
          <p:cNvSpPr txBox="1"/>
          <p:nvPr/>
        </p:nvSpPr>
        <p:spPr>
          <a:xfrm>
            <a:off x="7707120" y="2129453"/>
            <a:ext cx="300082" cy="369332"/>
          </a:xfrm>
          <a:prstGeom prst="rect">
            <a:avLst/>
          </a:prstGeom>
          <a:noFill/>
        </p:spPr>
        <p:txBody>
          <a:bodyPr wrap="none" rtlCol="0">
            <a:spAutoFit/>
          </a:bodyPr>
          <a:lstStyle/>
          <a:p>
            <a:r>
              <a:rPr lang="en-US" dirty="0"/>
              <a:t>_</a:t>
            </a:r>
          </a:p>
        </p:txBody>
      </p:sp>
    </p:spTree>
    <p:extLst>
      <p:ext uri="{BB962C8B-B14F-4D97-AF65-F5344CB8AC3E}">
        <p14:creationId xmlns:p14="http://schemas.microsoft.com/office/powerpoint/2010/main" val="1941760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11" y="12482"/>
            <a:ext cx="8739431" cy="571500"/>
          </a:xfrm>
        </p:spPr>
        <p:txBody>
          <a:bodyPr>
            <a:normAutofit fontScale="90000"/>
          </a:bodyPr>
          <a:lstStyle/>
          <a:p>
            <a:r>
              <a:rPr lang="en-US" dirty="0"/>
              <a:t>VOI for Exploring Markov Decision Processes</a:t>
            </a:r>
          </a:p>
        </p:txBody>
      </p:sp>
      <p:sp>
        <p:nvSpPr>
          <p:cNvPr id="3" name="Text Placeholder 2"/>
          <p:cNvSpPr>
            <a:spLocks noGrp="1"/>
          </p:cNvSpPr>
          <p:nvPr>
            <p:ph type="body" sz="quarter" idx="10"/>
          </p:nvPr>
        </p:nvSpPr>
        <p:spPr>
          <a:xfrm>
            <a:off x="122711" y="561816"/>
            <a:ext cx="7884491" cy="309217"/>
          </a:xfrm>
        </p:spPr>
        <p:txBody>
          <a:bodyPr vert="horz" lIns="91440" tIns="0" rIns="91440" bIns="45720" rtlCol="0">
            <a:normAutofit fontScale="85000" lnSpcReduction="20000"/>
          </a:bodyPr>
          <a:lstStyle/>
          <a:p>
            <a:r>
              <a:rPr lang="en-US" dirty="0"/>
              <a:t>VOI Definition</a:t>
            </a:r>
          </a:p>
        </p:txBody>
      </p:sp>
      <p:sp>
        <p:nvSpPr>
          <p:cNvPr id="17" name="TextBox 16"/>
          <p:cNvSpPr txBox="1"/>
          <p:nvPr/>
        </p:nvSpPr>
        <p:spPr>
          <a:xfrm>
            <a:off x="122711" y="1152933"/>
            <a:ext cx="11726495" cy="1077026"/>
          </a:xfrm>
          <a:prstGeom prst="rect">
            <a:avLst/>
          </a:prstGeom>
          <a:noFill/>
        </p:spPr>
        <p:txBody>
          <a:bodyPr wrap="square" rtlCol="0">
            <a:spAutoFit/>
          </a:bodyPr>
          <a:lstStyle/>
          <a:p>
            <a:pPr>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Definition 4: Let                    be the default action-selection behavior.  The value of information transforms                        in a way that optimally trades off the expected utility against the transformation cost:  </a:t>
            </a:r>
          </a:p>
        </p:txBody>
      </p:sp>
      <p:sp>
        <p:nvSpPr>
          <p:cNvPr id="31" name="TextBox 30"/>
          <p:cNvSpPr txBox="1"/>
          <p:nvPr/>
        </p:nvSpPr>
        <p:spPr>
          <a:xfrm>
            <a:off x="122710" y="5834212"/>
            <a:ext cx="11726495" cy="420564"/>
          </a:xfrm>
          <a:prstGeom prst="rect">
            <a:avLst/>
          </a:prstGeom>
          <a:noFill/>
        </p:spPr>
        <p:txBody>
          <a:bodyPr wrap="square" rtlCol="0">
            <a:spAutoFit/>
          </a:bodyPr>
          <a:lstStyle/>
          <a:p>
            <a:pPr>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Here                   </a:t>
            </a:r>
            <a:r>
              <a:rPr lang="en-US" sz="1400" dirty="0">
                <a:latin typeface="Roboto Condensed" panose="02000000000000000000" pitchFamily="2" charset="0"/>
                <a:ea typeface="Roboto Condensed" panose="02000000000000000000" pitchFamily="2" charset="0"/>
                <a:cs typeface="Roboto Condensed" panose="02000000000000000000" pitchFamily="2" charset="0"/>
              </a:rPr>
              <a:t>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represents the transformation amount bound. </a:t>
            </a:r>
          </a:p>
        </p:txBody>
      </p:sp>
      <p:pic>
        <p:nvPicPr>
          <p:cNvPr id="22" name="Picture 21"/>
          <p:cNvPicPr>
            <a:picLocks noChangeAspect="1"/>
          </p:cNvPicPr>
          <p:nvPr/>
        </p:nvPicPr>
        <p:blipFill>
          <a:blip r:embed="rId3">
            <a:biLevel thresh="75000"/>
          </a:blip>
          <a:stretch>
            <a:fillRect/>
          </a:stretch>
        </p:blipFill>
        <p:spPr>
          <a:xfrm>
            <a:off x="984985" y="5909027"/>
            <a:ext cx="1066800" cy="270933"/>
          </a:xfrm>
          <a:prstGeom prst="rect">
            <a:avLst/>
          </a:prstGeom>
        </p:spPr>
      </p:pic>
      <p:pic>
        <p:nvPicPr>
          <p:cNvPr id="5" name="Picture 4"/>
          <p:cNvPicPr>
            <a:picLocks noChangeAspect="1"/>
          </p:cNvPicPr>
          <p:nvPr/>
        </p:nvPicPr>
        <p:blipFill>
          <a:blip r:embed="rId4">
            <a:biLevel thresh="75000"/>
          </a:blip>
          <a:stretch>
            <a:fillRect/>
          </a:stretch>
        </p:blipFill>
        <p:spPr>
          <a:xfrm>
            <a:off x="2421467" y="2499739"/>
            <a:ext cx="7349067" cy="1608667"/>
          </a:xfrm>
          <a:prstGeom prst="rect">
            <a:avLst/>
          </a:prstGeom>
        </p:spPr>
      </p:pic>
      <p:pic>
        <p:nvPicPr>
          <p:cNvPr id="6" name="Picture 5"/>
          <p:cNvPicPr>
            <a:picLocks noChangeAspect="1"/>
          </p:cNvPicPr>
          <p:nvPr/>
        </p:nvPicPr>
        <p:blipFill>
          <a:blip r:embed="rId5">
            <a:biLevel thresh="75000"/>
          </a:blip>
          <a:stretch>
            <a:fillRect/>
          </a:stretch>
        </p:blipFill>
        <p:spPr>
          <a:xfrm>
            <a:off x="2226734" y="1243626"/>
            <a:ext cx="1168400" cy="287867"/>
          </a:xfrm>
          <a:prstGeom prst="rect">
            <a:avLst/>
          </a:prstGeom>
        </p:spPr>
      </p:pic>
      <p:pic>
        <p:nvPicPr>
          <p:cNvPr id="7" name="Picture 6"/>
          <p:cNvPicPr>
            <a:picLocks noChangeAspect="1"/>
          </p:cNvPicPr>
          <p:nvPr/>
        </p:nvPicPr>
        <p:blipFill>
          <a:blip r:embed="rId6">
            <a:biLevel thresh="75000"/>
          </a:blip>
          <a:stretch>
            <a:fillRect/>
          </a:stretch>
        </p:blipFill>
        <p:spPr>
          <a:xfrm>
            <a:off x="11455192" y="1243627"/>
            <a:ext cx="592667" cy="287867"/>
          </a:xfrm>
          <a:prstGeom prst="rect">
            <a:avLst/>
          </a:prstGeom>
        </p:spPr>
      </p:pic>
      <p:pic>
        <p:nvPicPr>
          <p:cNvPr id="8" name="Picture 7"/>
          <p:cNvPicPr>
            <a:picLocks noChangeAspect="1"/>
          </p:cNvPicPr>
          <p:nvPr/>
        </p:nvPicPr>
        <p:blipFill>
          <a:blip r:embed="rId7">
            <a:biLevel thresh="75000"/>
          </a:blip>
          <a:stretch>
            <a:fillRect/>
          </a:stretch>
        </p:blipFill>
        <p:spPr>
          <a:xfrm>
            <a:off x="1718733" y="1548068"/>
            <a:ext cx="1405467" cy="287867"/>
          </a:xfrm>
          <a:prstGeom prst="rect">
            <a:avLst/>
          </a:prstGeom>
        </p:spPr>
      </p:pic>
      <p:sp>
        <p:nvSpPr>
          <p:cNvPr id="21" name="TextBox 20"/>
          <p:cNvSpPr txBox="1"/>
          <p:nvPr/>
        </p:nvSpPr>
        <p:spPr>
          <a:xfrm>
            <a:off x="2630311" y="1921333"/>
            <a:ext cx="2607735" cy="502573"/>
          </a:xfrm>
          <a:prstGeom prst="rect">
            <a:avLst/>
          </a:prstGeom>
          <a:noFill/>
        </p:spPr>
        <p:txBody>
          <a:bodyPr wrap="square" rtlCol="0">
            <a:spAutoFit/>
          </a:bodyPr>
          <a:lstStyle/>
          <a:p>
            <a:pPr algn="ctr">
              <a:tabLst>
                <a:tab pos="5333867" algn="l"/>
              </a:tabLst>
            </a:pPr>
            <a:r>
              <a:rPr lang="en-US" sz="1333" dirty="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Baseline expected agent utilities</a:t>
            </a:r>
          </a:p>
          <a:p>
            <a:pPr algn="ctr">
              <a:tabLst>
                <a:tab pos="5333867" algn="l"/>
              </a:tabLst>
            </a:pPr>
            <a:r>
              <a:rPr lang="en-US" sz="1333" dirty="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(No information case)</a:t>
            </a:r>
          </a:p>
        </p:txBody>
      </p:sp>
      <p:sp>
        <p:nvSpPr>
          <p:cNvPr id="23" name="TextBox 22"/>
          <p:cNvSpPr txBox="1"/>
          <p:nvPr/>
        </p:nvSpPr>
        <p:spPr>
          <a:xfrm>
            <a:off x="5605754" y="1921334"/>
            <a:ext cx="4164780" cy="502573"/>
          </a:xfrm>
          <a:prstGeom prst="rect">
            <a:avLst/>
          </a:prstGeom>
          <a:noFill/>
        </p:spPr>
        <p:txBody>
          <a:bodyPr wrap="square" rtlCol="0">
            <a:spAutoFit/>
          </a:bodyPr>
          <a:lstStyle/>
          <a:p>
            <a:pPr algn="ctr">
              <a:tabLst>
                <a:tab pos="5333867" algn="l"/>
              </a:tabLst>
            </a:pPr>
            <a:r>
              <a:rPr lang="en-US" sz="1333" dirty="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Expected agent utilities</a:t>
            </a:r>
          </a:p>
          <a:p>
            <a:pPr algn="ctr">
              <a:tabLst>
                <a:tab pos="5333867" algn="l"/>
              </a:tabLst>
            </a:pPr>
            <a:r>
              <a:rPr lang="en-US" sz="1333" dirty="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(Constrained information case)</a:t>
            </a:r>
          </a:p>
        </p:txBody>
      </p:sp>
      <p:sp>
        <p:nvSpPr>
          <p:cNvPr id="24" name="TextBox 23"/>
          <p:cNvSpPr txBox="1"/>
          <p:nvPr/>
        </p:nvSpPr>
        <p:spPr>
          <a:xfrm>
            <a:off x="4831645" y="4332640"/>
            <a:ext cx="2528711" cy="297454"/>
          </a:xfrm>
          <a:prstGeom prst="rect">
            <a:avLst/>
          </a:prstGeom>
          <a:noFill/>
        </p:spPr>
        <p:txBody>
          <a:bodyPr wrap="square" rtlCol="0">
            <a:spAutoFit/>
          </a:bodyPr>
          <a:lstStyle/>
          <a:p>
            <a:pPr algn="ctr">
              <a:tabLst>
                <a:tab pos="5333867" algn="l"/>
              </a:tabLst>
            </a:pPr>
            <a:r>
              <a:rPr lang="en-US" sz="1333" dirty="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Policy information constraint</a:t>
            </a:r>
          </a:p>
        </p:txBody>
      </p:sp>
      <p:pic>
        <p:nvPicPr>
          <p:cNvPr id="11" name="Picture 10"/>
          <p:cNvPicPr>
            <a:picLocks noChangeAspect="1"/>
          </p:cNvPicPr>
          <p:nvPr/>
        </p:nvPicPr>
        <p:blipFill>
          <a:blip r:embed="rId8">
            <a:biLevel thresh="75000"/>
          </a:blip>
          <a:stretch>
            <a:fillRect/>
          </a:stretch>
        </p:blipFill>
        <p:spPr>
          <a:xfrm>
            <a:off x="2810934" y="4530717"/>
            <a:ext cx="6570133" cy="1303867"/>
          </a:xfrm>
          <a:prstGeom prst="rect">
            <a:avLst/>
          </a:prstGeom>
        </p:spPr>
      </p:pic>
    </p:spTree>
    <p:extLst>
      <p:ext uri="{BB962C8B-B14F-4D97-AF65-F5344CB8AC3E}">
        <p14:creationId xmlns:p14="http://schemas.microsoft.com/office/powerpoint/2010/main" val="4108648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22711" y="4193724"/>
            <a:ext cx="11706583" cy="748795"/>
          </a:xfrm>
          <a:prstGeom prst="rect">
            <a:avLst/>
          </a:prstGeom>
          <a:noFill/>
        </p:spPr>
        <p:txBody>
          <a:bodyPr wrap="square" rtlCol="0">
            <a:spAutoFit/>
          </a:bodyPr>
          <a:lstStyle/>
          <a:p>
            <a:pPr marL="461422"/>
            <a:r>
              <a:rPr lang="en-US" sz="2133" dirty="0">
                <a:latin typeface="Roboto Condensed" panose="02000000000000000000" pitchFamily="2" charset="0"/>
                <a:ea typeface="Roboto Condensed" panose="02000000000000000000" pitchFamily="2" charset="0"/>
                <a:cs typeface="Roboto Condensed" panose="02000000000000000000" pitchFamily="2" charset="0"/>
              </a:rPr>
              <a:t>                </a:t>
            </a:r>
            <a:r>
              <a:rPr lang="en-US" sz="1467" dirty="0">
                <a:latin typeface="Roboto Condensed" panose="02000000000000000000" pitchFamily="2" charset="0"/>
                <a:ea typeface="Roboto Condensed" panose="02000000000000000000" pitchFamily="2" charset="0"/>
                <a:cs typeface="Roboto Condensed" panose="02000000000000000000" pitchFamily="2" charset="0"/>
              </a:rPr>
              <a:t>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transformation cost infinite; no change possible, so                 .  </a:t>
            </a:r>
            <a:r>
              <a:rPr lang="en-US" sz="2133" i="1" dirty="0">
                <a:solidFill>
                  <a:schemeClr val="accent4"/>
                </a:solidFill>
                <a:latin typeface="Roboto Condensed" panose="02000000000000000000" pitchFamily="2" charset="0"/>
                <a:ea typeface="Roboto Condensed" panose="02000000000000000000" pitchFamily="2" charset="0"/>
                <a:cs typeface="Roboto Condensed" panose="02000000000000000000" pitchFamily="2" charset="0"/>
              </a:rPr>
              <a:t>Low exploration case; low potential reinforcement improvement.</a:t>
            </a:r>
            <a:endParaRPr lang="en-US" sz="2133" dirty="0">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2" name="Title 1"/>
          <p:cNvSpPr>
            <a:spLocks noGrp="1"/>
          </p:cNvSpPr>
          <p:nvPr>
            <p:ph type="title"/>
          </p:nvPr>
        </p:nvSpPr>
        <p:spPr>
          <a:xfrm>
            <a:off x="122711" y="12482"/>
            <a:ext cx="8739431" cy="571500"/>
          </a:xfrm>
        </p:spPr>
        <p:txBody>
          <a:bodyPr>
            <a:normAutofit fontScale="90000"/>
          </a:bodyPr>
          <a:lstStyle/>
          <a:p>
            <a:r>
              <a:rPr lang="en-US" dirty="0"/>
              <a:t>VOI for Exploring Markov Decision Processes</a:t>
            </a:r>
          </a:p>
        </p:txBody>
      </p:sp>
      <p:sp>
        <p:nvSpPr>
          <p:cNvPr id="3" name="Text Placeholder 2"/>
          <p:cNvSpPr>
            <a:spLocks noGrp="1"/>
          </p:cNvSpPr>
          <p:nvPr>
            <p:ph type="body" sz="quarter" idx="10"/>
          </p:nvPr>
        </p:nvSpPr>
        <p:spPr>
          <a:xfrm>
            <a:off x="122711" y="561816"/>
            <a:ext cx="7884491" cy="309217"/>
          </a:xfrm>
        </p:spPr>
        <p:txBody>
          <a:bodyPr vert="horz" lIns="91440" tIns="0" rIns="91440" bIns="45720" rtlCol="0">
            <a:normAutofit fontScale="85000" lnSpcReduction="20000"/>
          </a:bodyPr>
          <a:lstStyle/>
          <a:p>
            <a:r>
              <a:rPr lang="en-US" dirty="0"/>
              <a:t>VOI Definition</a:t>
            </a:r>
          </a:p>
        </p:txBody>
      </p:sp>
      <p:sp>
        <p:nvSpPr>
          <p:cNvPr id="16" name="TextBox 15"/>
          <p:cNvSpPr txBox="1"/>
          <p:nvPr/>
        </p:nvSpPr>
        <p:spPr>
          <a:xfrm>
            <a:off x="122711" y="3085727"/>
            <a:ext cx="11726495" cy="1077026"/>
          </a:xfrm>
          <a:prstGeom prst="rect">
            <a:avLst/>
          </a:prstGeom>
          <a:noFill/>
        </p:spPr>
        <p:txBody>
          <a:bodyPr wrap="square" rtlCol="0">
            <a:spAutoFit/>
          </a:bodyPr>
          <a:lstStyle/>
          <a:p>
            <a:pPr>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The constraint is an expected Kullback-Leibler divergence term:                                                              quantifies the distributional divergence between         and     </a:t>
            </a:r>
            <a:r>
              <a:rPr lang="en-US" sz="933" dirty="0">
                <a:latin typeface="Roboto Condensed" panose="02000000000000000000" pitchFamily="2" charset="0"/>
                <a:ea typeface="Roboto Condensed" panose="02000000000000000000" pitchFamily="2" charset="0"/>
                <a:cs typeface="Roboto Condensed" panose="02000000000000000000" pitchFamily="2" charset="0"/>
              </a:rPr>
              <a:t>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It also specifies mutual dependence (in bits) between states and actions. </a:t>
            </a:r>
          </a:p>
        </p:txBody>
      </p:sp>
      <p:pic>
        <p:nvPicPr>
          <p:cNvPr id="18" name="Picture 17"/>
          <p:cNvPicPr>
            <a:picLocks noChangeAspect="1"/>
          </p:cNvPicPr>
          <p:nvPr/>
        </p:nvPicPr>
        <p:blipFill>
          <a:blip r:embed="rId3"/>
          <a:stretch>
            <a:fillRect/>
          </a:stretch>
        </p:blipFill>
        <p:spPr>
          <a:xfrm>
            <a:off x="7868354" y="3169663"/>
            <a:ext cx="3606800" cy="287867"/>
          </a:xfrm>
          <a:prstGeom prst="rect">
            <a:avLst/>
          </a:prstGeom>
        </p:spPr>
      </p:pic>
      <p:pic>
        <p:nvPicPr>
          <p:cNvPr id="9" name="Picture 8"/>
          <p:cNvPicPr>
            <a:picLocks noChangeAspect="1"/>
          </p:cNvPicPr>
          <p:nvPr/>
        </p:nvPicPr>
        <p:blipFill>
          <a:blip r:embed="rId4"/>
          <a:stretch>
            <a:fillRect/>
          </a:stretch>
        </p:blipFill>
        <p:spPr>
          <a:xfrm>
            <a:off x="6022725" y="3547929"/>
            <a:ext cx="440267" cy="203200"/>
          </a:xfrm>
          <a:prstGeom prst="rect">
            <a:avLst/>
          </a:prstGeom>
        </p:spPr>
      </p:pic>
      <p:pic>
        <p:nvPicPr>
          <p:cNvPr id="11" name="Picture 10"/>
          <p:cNvPicPr>
            <a:picLocks noChangeAspect="1"/>
          </p:cNvPicPr>
          <p:nvPr/>
        </p:nvPicPr>
        <p:blipFill>
          <a:blip r:embed="rId5"/>
          <a:stretch>
            <a:fillRect/>
          </a:stretch>
        </p:blipFill>
        <p:spPr>
          <a:xfrm>
            <a:off x="7097888" y="3533786"/>
            <a:ext cx="270933" cy="186267"/>
          </a:xfrm>
          <a:prstGeom prst="rect">
            <a:avLst/>
          </a:prstGeom>
        </p:spPr>
      </p:pic>
      <p:pic>
        <p:nvPicPr>
          <p:cNvPr id="25" name="Picture 24"/>
          <p:cNvPicPr>
            <a:picLocks noChangeAspect="1"/>
          </p:cNvPicPr>
          <p:nvPr/>
        </p:nvPicPr>
        <p:blipFill>
          <a:blip r:embed="rId6"/>
          <a:stretch>
            <a:fillRect/>
          </a:stretch>
        </p:blipFill>
        <p:spPr>
          <a:xfrm>
            <a:off x="715023" y="4315209"/>
            <a:ext cx="982133" cy="254000"/>
          </a:xfrm>
          <a:prstGeom prst="rect">
            <a:avLst/>
          </a:prstGeom>
        </p:spPr>
      </p:pic>
      <p:sp>
        <p:nvSpPr>
          <p:cNvPr id="28" name="TextBox 27"/>
          <p:cNvSpPr txBox="1"/>
          <p:nvPr/>
        </p:nvSpPr>
        <p:spPr>
          <a:xfrm>
            <a:off x="131334" y="4875715"/>
            <a:ext cx="11706583" cy="1077026"/>
          </a:xfrm>
          <a:prstGeom prst="rect">
            <a:avLst/>
          </a:prstGeom>
          <a:noFill/>
        </p:spPr>
        <p:txBody>
          <a:bodyPr wrap="square" rtlCol="0">
            <a:spAutoFit/>
          </a:bodyPr>
          <a:lstStyle/>
          <a:p>
            <a:pPr marL="461422"/>
            <a:r>
              <a:rPr lang="en-US" sz="2133" dirty="0">
                <a:latin typeface="Roboto Condensed" panose="02000000000000000000" pitchFamily="2" charset="0"/>
                <a:ea typeface="Roboto Condensed" panose="02000000000000000000" pitchFamily="2" charset="0"/>
                <a:cs typeface="Roboto Condensed" panose="02000000000000000000" pitchFamily="2" charset="0"/>
              </a:rPr>
              <a:t>                </a:t>
            </a:r>
            <a:r>
              <a:rPr lang="en-US" sz="1467" dirty="0">
                <a:latin typeface="Roboto Condensed" panose="02000000000000000000" pitchFamily="2" charset="0"/>
                <a:ea typeface="Roboto Condensed" panose="02000000000000000000" pitchFamily="2" charset="0"/>
                <a:cs typeface="Roboto Condensed" panose="02000000000000000000" pitchFamily="2" charset="0"/>
              </a:rPr>
              <a:t>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no transformation costs,         can maximize                                                                  </a:t>
            </a:r>
            <a:r>
              <a:rPr lang="en-US" sz="133" dirty="0">
                <a:latin typeface="Roboto Condensed" panose="02000000000000000000" pitchFamily="2" charset="0"/>
                <a:ea typeface="Roboto Condensed" panose="02000000000000000000" pitchFamily="2" charset="0"/>
                <a:cs typeface="Roboto Condensed" panose="02000000000000000000" pitchFamily="2" charset="0"/>
              </a:rPr>
              <a:t> </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a:t>
            </a:r>
            <a:br>
              <a:rPr lang="en-US" sz="2133" dirty="0">
                <a:latin typeface="Roboto Condensed" panose="02000000000000000000" pitchFamily="2" charset="0"/>
                <a:ea typeface="Roboto Condensed" panose="02000000000000000000" pitchFamily="2" charset="0"/>
                <a:cs typeface="Roboto Condensed" panose="02000000000000000000" pitchFamily="2" charset="0"/>
              </a:rPr>
            </a:br>
            <a:r>
              <a:rPr lang="en-US" sz="2133" i="1"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rPr>
              <a:t>High exploration case; high potential reinforcement improvement.</a:t>
            </a:r>
            <a:endParaRPr lang="en-US" sz="2133"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4" name="Picture 13"/>
          <p:cNvPicPr>
            <a:picLocks noChangeAspect="1"/>
          </p:cNvPicPr>
          <p:nvPr/>
        </p:nvPicPr>
        <p:blipFill>
          <a:blip r:embed="rId7"/>
          <a:stretch>
            <a:fillRect/>
          </a:stretch>
        </p:blipFill>
        <p:spPr>
          <a:xfrm>
            <a:off x="715023" y="4981595"/>
            <a:ext cx="1422400" cy="287867"/>
          </a:xfrm>
          <a:prstGeom prst="rect">
            <a:avLst/>
          </a:prstGeom>
        </p:spPr>
      </p:pic>
      <p:pic>
        <p:nvPicPr>
          <p:cNvPr id="15" name="Picture 14"/>
          <p:cNvPicPr>
            <a:picLocks noChangeAspect="1"/>
          </p:cNvPicPr>
          <p:nvPr/>
        </p:nvPicPr>
        <p:blipFill>
          <a:blip r:embed="rId8"/>
          <a:stretch>
            <a:fillRect/>
          </a:stretch>
        </p:blipFill>
        <p:spPr>
          <a:xfrm>
            <a:off x="8254646" y="4315209"/>
            <a:ext cx="999067" cy="203200"/>
          </a:xfrm>
          <a:prstGeom prst="rect">
            <a:avLst/>
          </a:prstGeom>
        </p:spPr>
      </p:pic>
      <p:pic>
        <p:nvPicPr>
          <p:cNvPr id="19" name="Picture 18"/>
          <p:cNvPicPr>
            <a:picLocks noChangeAspect="1"/>
          </p:cNvPicPr>
          <p:nvPr/>
        </p:nvPicPr>
        <p:blipFill>
          <a:blip r:embed="rId9"/>
          <a:stretch>
            <a:fillRect/>
          </a:stretch>
        </p:blipFill>
        <p:spPr>
          <a:xfrm>
            <a:off x="5655733" y="5056428"/>
            <a:ext cx="440267" cy="203200"/>
          </a:xfrm>
          <a:prstGeom prst="rect">
            <a:avLst/>
          </a:prstGeom>
        </p:spPr>
      </p:pic>
      <p:pic>
        <p:nvPicPr>
          <p:cNvPr id="30" name="Picture 29"/>
          <p:cNvPicPr>
            <a:picLocks noChangeAspect="1"/>
          </p:cNvPicPr>
          <p:nvPr/>
        </p:nvPicPr>
        <p:blipFill>
          <a:blip r:embed="rId10"/>
          <a:stretch>
            <a:fillRect/>
          </a:stretch>
        </p:blipFill>
        <p:spPr>
          <a:xfrm>
            <a:off x="8007202" y="4920609"/>
            <a:ext cx="3945467" cy="321733"/>
          </a:xfrm>
          <a:prstGeom prst="rect">
            <a:avLst/>
          </a:prstGeom>
        </p:spPr>
      </p:pic>
      <p:pic>
        <p:nvPicPr>
          <p:cNvPr id="32" name="Picture 31"/>
          <p:cNvPicPr>
            <a:picLocks noChangeAspect="1"/>
          </p:cNvPicPr>
          <p:nvPr/>
        </p:nvPicPr>
        <p:blipFill>
          <a:blip r:embed="rId11"/>
          <a:stretch>
            <a:fillRect/>
          </a:stretch>
        </p:blipFill>
        <p:spPr>
          <a:xfrm>
            <a:off x="2737658" y="1434655"/>
            <a:ext cx="6570133" cy="1303867"/>
          </a:xfrm>
          <a:prstGeom prst="rect">
            <a:avLst/>
          </a:prstGeom>
        </p:spPr>
      </p:pic>
    </p:spTree>
    <p:extLst>
      <p:ext uri="{BB962C8B-B14F-4D97-AF65-F5344CB8AC3E}">
        <p14:creationId xmlns:p14="http://schemas.microsoft.com/office/powerpoint/2010/main" val="3236044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11" y="12482"/>
            <a:ext cx="8739431" cy="571500"/>
          </a:xfrm>
        </p:spPr>
        <p:txBody>
          <a:bodyPr>
            <a:normAutofit fontScale="90000"/>
          </a:bodyPr>
          <a:lstStyle/>
          <a:p>
            <a:r>
              <a:rPr lang="en-US" dirty="0"/>
              <a:t>VOI for Exploring Markov Decision Processes</a:t>
            </a:r>
          </a:p>
        </p:txBody>
      </p:sp>
      <p:sp>
        <p:nvSpPr>
          <p:cNvPr id="3" name="Text Placeholder 2"/>
          <p:cNvSpPr>
            <a:spLocks noGrp="1"/>
          </p:cNvSpPr>
          <p:nvPr>
            <p:ph type="body" sz="quarter" idx="10"/>
          </p:nvPr>
        </p:nvSpPr>
        <p:spPr>
          <a:xfrm>
            <a:off x="122711" y="561816"/>
            <a:ext cx="7884491" cy="309217"/>
          </a:xfrm>
        </p:spPr>
        <p:txBody>
          <a:bodyPr vert="horz" lIns="91440" tIns="0" rIns="91440" bIns="45720" rtlCol="0">
            <a:normAutofit fontScale="85000" lnSpcReduction="20000"/>
          </a:bodyPr>
          <a:lstStyle/>
          <a:p>
            <a:r>
              <a:rPr lang="en-US" dirty="0"/>
              <a:t>VOI Optimization</a:t>
            </a:r>
          </a:p>
        </p:txBody>
      </p:sp>
      <p:sp>
        <p:nvSpPr>
          <p:cNvPr id="13" name="TextBox 12"/>
          <p:cNvSpPr txBox="1"/>
          <p:nvPr/>
        </p:nvSpPr>
        <p:spPr>
          <a:xfrm>
            <a:off x="109903" y="1596158"/>
            <a:ext cx="11726495" cy="748795"/>
          </a:xfrm>
          <a:prstGeom prst="rect">
            <a:avLst/>
          </a:prstGeom>
          <a:noFill/>
        </p:spPr>
        <p:txBody>
          <a:bodyPr wrap="square" rtlCol="0">
            <a:spAutoFit/>
          </a:bodyPr>
          <a:lstStyle/>
          <a:p>
            <a:pPr>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Criterion appears non-convex; might be difficult to optimize.  Can consider the equivalent dual problem</a:t>
            </a:r>
          </a:p>
        </p:txBody>
      </p:sp>
      <p:pic>
        <p:nvPicPr>
          <p:cNvPr id="14" name="Picture 13"/>
          <p:cNvPicPr>
            <a:picLocks noChangeAspect="1"/>
          </p:cNvPicPr>
          <p:nvPr/>
        </p:nvPicPr>
        <p:blipFill>
          <a:blip r:embed="rId3"/>
          <a:stretch>
            <a:fillRect/>
          </a:stretch>
        </p:blipFill>
        <p:spPr>
          <a:xfrm>
            <a:off x="770467" y="3555212"/>
            <a:ext cx="10651067" cy="1574800"/>
          </a:xfrm>
          <a:prstGeom prst="rect">
            <a:avLst/>
          </a:prstGeom>
        </p:spPr>
      </p:pic>
      <p:sp>
        <p:nvSpPr>
          <p:cNvPr id="15" name="TextBox 14"/>
          <p:cNvSpPr txBox="1"/>
          <p:nvPr/>
        </p:nvSpPr>
        <p:spPr>
          <a:xfrm>
            <a:off x="122711" y="5221557"/>
            <a:ext cx="11726495" cy="420564"/>
          </a:xfrm>
          <a:prstGeom prst="rect">
            <a:avLst/>
          </a:prstGeom>
          <a:noFill/>
        </p:spPr>
        <p:txBody>
          <a:bodyPr wrap="square" rtlCol="0">
            <a:spAutoFit/>
          </a:bodyPr>
          <a:lstStyle/>
          <a:p>
            <a:pPr>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This is a minimization of Shannon mutual information, which is convex</a:t>
            </a:r>
            <a:r>
              <a:rPr lang="en-US" sz="2133" dirty="0">
                <a:solidFill>
                  <a:schemeClr val="accent6"/>
                </a:solidFill>
                <a:latin typeface="Roboto Condensed" panose="02000000000000000000" pitchFamily="2" charset="0"/>
                <a:ea typeface="Roboto Condensed" panose="02000000000000000000" pitchFamily="2" charset="0"/>
                <a:cs typeface="Roboto Condensed" panose="02000000000000000000" pitchFamily="2" charset="0"/>
              </a:rPr>
              <a:t>.</a:t>
            </a:r>
            <a:endParaRPr lang="en-US" sz="2133" dirty="0">
              <a:latin typeface="Roboto Condensed" panose="02000000000000000000" pitchFamily="2" charset="0"/>
              <a:ea typeface="Roboto Condensed" panose="02000000000000000000" pitchFamily="2" charset="0"/>
              <a:cs typeface="Roboto Condensed" panose="02000000000000000000" pitchFamily="2" charset="0"/>
            </a:endParaRPr>
          </a:p>
        </p:txBody>
      </p:sp>
      <p:pic>
        <p:nvPicPr>
          <p:cNvPr id="18" name="Picture 17"/>
          <p:cNvPicPr>
            <a:picLocks noChangeAspect="1"/>
          </p:cNvPicPr>
          <p:nvPr/>
        </p:nvPicPr>
        <p:blipFill>
          <a:blip r:embed="rId4"/>
          <a:stretch>
            <a:fillRect/>
          </a:stretch>
        </p:blipFill>
        <p:spPr>
          <a:xfrm>
            <a:off x="3776134" y="2058852"/>
            <a:ext cx="4639733" cy="1303867"/>
          </a:xfrm>
          <a:prstGeom prst="rect">
            <a:avLst/>
          </a:prstGeom>
        </p:spPr>
      </p:pic>
    </p:spTree>
    <p:extLst>
      <p:ext uri="{BB962C8B-B14F-4D97-AF65-F5344CB8AC3E}">
        <p14:creationId xmlns:p14="http://schemas.microsoft.com/office/powerpoint/2010/main" val="35136807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11" y="12482"/>
            <a:ext cx="8739431" cy="571500"/>
          </a:xfrm>
        </p:spPr>
        <p:txBody>
          <a:bodyPr>
            <a:normAutofit fontScale="90000"/>
          </a:bodyPr>
          <a:lstStyle/>
          <a:p>
            <a:r>
              <a:rPr lang="en-US" dirty="0"/>
              <a:t>VOI for Exploring Markov Decision Processes</a:t>
            </a:r>
          </a:p>
        </p:txBody>
      </p:sp>
      <p:sp>
        <p:nvSpPr>
          <p:cNvPr id="3" name="Text Placeholder 2"/>
          <p:cNvSpPr>
            <a:spLocks noGrp="1"/>
          </p:cNvSpPr>
          <p:nvPr>
            <p:ph type="body" sz="quarter" idx="10"/>
          </p:nvPr>
        </p:nvSpPr>
        <p:spPr>
          <a:xfrm>
            <a:off x="122711" y="561816"/>
            <a:ext cx="7884491" cy="309217"/>
          </a:xfrm>
        </p:spPr>
        <p:txBody>
          <a:bodyPr vert="horz" lIns="91440" tIns="0" rIns="91440" bIns="45720" rtlCol="0">
            <a:normAutofit fontScale="85000" lnSpcReduction="20000"/>
          </a:bodyPr>
          <a:lstStyle/>
          <a:p>
            <a:r>
              <a:rPr lang="en-US" dirty="0"/>
              <a:t>VOI Simulations: Pac-Man 256</a:t>
            </a:r>
          </a:p>
        </p:txBody>
      </p:sp>
      <p:sp>
        <p:nvSpPr>
          <p:cNvPr id="5" name="TextBox 4"/>
          <p:cNvSpPr txBox="1"/>
          <p:nvPr/>
        </p:nvSpPr>
        <p:spPr>
          <a:xfrm>
            <a:off x="737438" y="6014845"/>
            <a:ext cx="2728343" cy="338554"/>
          </a:xfrm>
          <a:prstGeom prst="rect">
            <a:avLst/>
          </a:prstGeom>
          <a:noFill/>
        </p:spPr>
        <p:txBody>
          <a:bodyPr wrap="square" rtlCol="0">
            <a:spAutoFit/>
          </a:bodyPr>
          <a:lstStyle/>
          <a:p>
            <a:pPr algn="ctr">
              <a:tabLst>
                <a:tab pos="5333867" algn="l"/>
              </a:tabLst>
            </a:pPr>
            <a:r>
              <a:rPr lang="en-US" sz="1600" dirty="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Early Training Results</a:t>
            </a:r>
          </a:p>
        </p:txBody>
      </p:sp>
      <p:sp>
        <p:nvSpPr>
          <p:cNvPr id="6" name="TextBox 5"/>
          <p:cNvSpPr txBox="1"/>
          <p:nvPr/>
        </p:nvSpPr>
        <p:spPr>
          <a:xfrm>
            <a:off x="4485046" y="6014844"/>
            <a:ext cx="3243145" cy="338554"/>
          </a:xfrm>
          <a:prstGeom prst="rect">
            <a:avLst/>
          </a:prstGeom>
          <a:noFill/>
        </p:spPr>
        <p:txBody>
          <a:bodyPr wrap="square" rtlCol="0">
            <a:spAutoFit/>
          </a:bodyPr>
          <a:lstStyle/>
          <a:p>
            <a:pPr algn="ctr">
              <a:tabLst>
                <a:tab pos="5333867" algn="l"/>
              </a:tabLst>
            </a:pPr>
            <a:r>
              <a:rPr lang="en-US" sz="1600" dirty="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Middle Training Results</a:t>
            </a:r>
          </a:p>
        </p:txBody>
      </p:sp>
      <p:sp>
        <p:nvSpPr>
          <p:cNvPr id="7" name="TextBox 6"/>
          <p:cNvSpPr txBox="1"/>
          <p:nvPr/>
        </p:nvSpPr>
        <p:spPr>
          <a:xfrm>
            <a:off x="8490054" y="6014844"/>
            <a:ext cx="3243145" cy="338554"/>
          </a:xfrm>
          <a:prstGeom prst="rect">
            <a:avLst/>
          </a:prstGeom>
          <a:noFill/>
        </p:spPr>
        <p:txBody>
          <a:bodyPr wrap="square" rtlCol="0">
            <a:spAutoFit/>
          </a:bodyPr>
          <a:lstStyle/>
          <a:p>
            <a:pPr algn="ctr">
              <a:tabLst>
                <a:tab pos="5333867" algn="l"/>
              </a:tabLst>
            </a:pPr>
            <a:r>
              <a:rPr lang="en-US" sz="1600" dirty="0">
                <a:solidFill>
                  <a:schemeClr val="bg1">
                    <a:lumMod val="50000"/>
                  </a:schemeClr>
                </a:solidFill>
                <a:latin typeface="Roboto Condensed" panose="02000000000000000000" pitchFamily="2" charset="0"/>
                <a:ea typeface="Roboto Condensed" panose="02000000000000000000" pitchFamily="2" charset="0"/>
                <a:cs typeface="Roboto Condensed" panose="02000000000000000000" pitchFamily="2" charset="0"/>
              </a:rPr>
              <a:t>Late Training Results</a:t>
            </a:r>
          </a:p>
        </p:txBody>
      </p:sp>
      <p:pic>
        <p:nvPicPr>
          <p:cNvPr id="8" name="PacMan256-Early-1.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9"/>
          <a:stretch>
            <a:fillRect/>
          </a:stretch>
        </p:blipFill>
        <p:spPr>
          <a:xfrm>
            <a:off x="499691" y="1174620"/>
            <a:ext cx="3210383" cy="4840224"/>
          </a:xfrm>
          <a:prstGeom prst="rect">
            <a:avLst/>
          </a:prstGeom>
        </p:spPr>
      </p:pic>
      <p:pic>
        <p:nvPicPr>
          <p:cNvPr id="9" name="PacMan256-Mid-1.mp4">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10"/>
          <a:stretch>
            <a:fillRect/>
          </a:stretch>
        </p:blipFill>
        <p:spPr>
          <a:xfrm>
            <a:off x="4498155" y="1174620"/>
            <a:ext cx="3210383" cy="4840224"/>
          </a:xfrm>
          <a:prstGeom prst="rect">
            <a:avLst/>
          </a:prstGeom>
        </p:spPr>
      </p:pic>
      <p:pic>
        <p:nvPicPr>
          <p:cNvPr id="10" name="PacMan256-Late-1.mp4">
            <a:hlinkClick r:id="" action="ppaction://media"/>
          </p:cNvPr>
          <p:cNvPicPr>
            <a:picLocks noChangeAspect="1"/>
          </p:cNvPicPr>
          <p:nvPr>
            <a:videoFile r:link="rId6"/>
            <p:extLst>
              <p:ext uri="{DAA4B4D4-6D71-4841-9C94-3DE7FCFB9230}">
                <p14:media xmlns:p14="http://schemas.microsoft.com/office/powerpoint/2010/main" r:link="rId5"/>
              </p:ext>
            </p:extLst>
          </p:nvPr>
        </p:nvPicPr>
        <p:blipFill>
          <a:blip r:embed="rId11"/>
          <a:stretch>
            <a:fillRect/>
          </a:stretch>
        </p:blipFill>
        <p:spPr>
          <a:xfrm>
            <a:off x="8509728" y="1174620"/>
            <a:ext cx="3213371" cy="4840224"/>
          </a:xfrm>
          <a:prstGeom prst="rect">
            <a:avLst/>
          </a:prstGeom>
        </p:spPr>
      </p:pic>
    </p:spTree>
    <p:extLst>
      <p:ext uri="{BB962C8B-B14F-4D97-AF65-F5344CB8AC3E}">
        <p14:creationId xmlns:p14="http://schemas.microsoft.com/office/powerpoint/2010/main" val="12671267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mute="1">
                <p:cTn id="17" repeatCount="indefinite" fill="hold" display="0">
                  <p:stCondLst>
                    <p:cond delay="indefinite"/>
                  </p:stCondLst>
                </p:cTn>
                <p:tgtEl>
                  <p:spTgt spid="8"/>
                </p:tgtEl>
              </p:cMediaNode>
            </p:video>
            <p:video>
              <p:cMediaNode vol="80000" mute="1">
                <p:cTn id="18" repeatCount="indefinite" fill="hold" display="0">
                  <p:stCondLst>
                    <p:cond delay="indefinite"/>
                  </p:stCondLst>
                </p:cTn>
                <p:tgtEl>
                  <p:spTgt spid="9"/>
                </p:tgtEl>
              </p:cMediaNode>
            </p:video>
            <p:video>
              <p:cMediaNode vol="80000" mute="1">
                <p:cTn id="19" repeatCount="indefinite" fill="hold" display="0">
                  <p:stCondLst>
                    <p:cond delay="indefinite"/>
                  </p:stCondLst>
                </p:cTn>
                <p:tgtEl>
                  <p:spTgt spid="10"/>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11" y="12482"/>
            <a:ext cx="8739431" cy="571500"/>
          </a:xfrm>
        </p:spPr>
        <p:txBody>
          <a:bodyPr>
            <a:normAutofit fontScale="90000"/>
          </a:bodyPr>
          <a:lstStyle/>
          <a:p>
            <a:r>
              <a:rPr lang="en-US" dirty="0"/>
              <a:t>VOI for Exploring Markov Decision Processes</a:t>
            </a:r>
          </a:p>
        </p:txBody>
      </p:sp>
      <p:sp>
        <p:nvSpPr>
          <p:cNvPr id="3" name="Text Placeholder 2"/>
          <p:cNvSpPr>
            <a:spLocks noGrp="1"/>
          </p:cNvSpPr>
          <p:nvPr>
            <p:ph type="body" sz="quarter" idx="10"/>
          </p:nvPr>
        </p:nvSpPr>
        <p:spPr>
          <a:xfrm>
            <a:off x="122711" y="561816"/>
            <a:ext cx="7884491" cy="309217"/>
          </a:xfrm>
        </p:spPr>
        <p:txBody>
          <a:bodyPr vert="horz" lIns="91440" tIns="0" rIns="91440" bIns="45720" rtlCol="0">
            <a:normAutofit fontScale="85000" lnSpcReduction="20000"/>
          </a:bodyPr>
          <a:lstStyle/>
          <a:p>
            <a:r>
              <a:rPr lang="en-US" dirty="0"/>
              <a:t>VOI Simulations: Pac-Man 256 Methodological Performance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983" y="1420365"/>
            <a:ext cx="11277600" cy="3587155"/>
          </a:xfrm>
          <a:prstGeom prst="rect">
            <a:avLst/>
          </a:prstGeom>
        </p:spPr>
      </p:pic>
      <p:sp>
        <p:nvSpPr>
          <p:cNvPr id="5" name="TextBox 4"/>
          <p:cNvSpPr txBox="1"/>
          <p:nvPr/>
        </p:nvSpPr>
        <p:spPr>
          <a:xfrm>
            <a:off x="109902" y="4927614"/>
            <a:ext cx="11954508" cy="1077026"/>
          </a:xfrm>
          <a:prstGeom prst="rect">
            <a:avLst/>
          </a:prstGeom>
          <a:noFill/>
        </p:spPr>
        <p:txBody>
          <a:bodyPr wrap="square" rtlCol="0">
            <a:spAutoFit/>
          </a:bodyPr>
          <a:lstStyle/>
          <a:p>
            <a:pPr>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There are three sets of episodes where behaviors emerge in the mid- and high-complexity cases: </a:t>
            </a:r>
            <a:br>
              <a:rPr lang="en-US" sz="2133" dirty="0">
                <a:latin typeface="Roboto Condensed" panose="02000000000000000000" pitchFamily="2" charset="0"/>
                <a:ea typeface="Roboto Condensed" panose="02000000000000000000" pitchFamily="2" charset="0"/>
                <a:cs typeface="Roboto Condensed" panose="02000000000000000000" pitchFamily="2" charset="0"/>
              </a:rPr>
            </a:br>
            <a:r>
              <a:rPr lang="en-US" sz="2133" dirty="0">
                <a:latin typeface="Roboto Condensed" panose="02000000000000000000" pitchFamily="2" charset="0"/>
                <a:ea typeface="Roboto Condensed" panose="02000000000000000000" pitchFamily="2" charset="0"/>
                <a:cs typeface="Roboto Condensed" panose="02000000000000000000" pitchFamily="2" charset="0"/>
              </a:rPr>
              <a:t>(</a:t>
            </a:r>
            <a:r>
              <a:rPr lang="en-US" sz="2133" dirty="0" err="1">
                <a:latin typeface="Roboto Condensed" panose="02000000000000000000" pitchFamily="2" charset="0"/>
                <a:ea typeface="Roboto Condensed" panose="02000000000000000000" pitchFamily="2" charset="0"/>
                <a:cs typeface="Roboto Condensed" panose="02000000000000000000" pitchFamily="2" charset="0"/>
              </a:rPr>
              <a:t>i</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episodes 0-3000: ghost avoidance, (ii) episodes 3000-6000: fruit consumption, and </a:t>
            </a:r>
            <a:br>
              <a:rPr lang="en-US" sz="2133" dirty="0">
                <a:latin typeface="Roboto Condensed" panose="02000000000000000000" pitchFamily="2" charset="0"/>
                <a:ea typeface="Roboto Condensed" panose="02000000000000000000" pitchFamily="2" charset="0"/>
                <a:cs typeface="Roboto Condensed" panose="02000000000000000000" pitchFamily="2" charset="0"/>
              </a:rPr>
            </a:br>
            <a:r>
              <a:rPr lang="en-US" sz="2133" dirty="0">
                <a:latin typeface="Roboto Condensed" panose="02000000000000000000" pitchFamily="2" charset="0"/>
                <a:ea typeface="Roboto Condensed" panose="02000000000000000000" pitchFamily="2" charset="0"/>
                <a:cs typeface="Roboto Condensed" panose="02000000000000000000" pitchFamily="2" charset="0"/>
              </a:rPr>
              <a:t>(iii) chasing vulnerable ghosts.</a:t>
            </a:r>
          </a:p>
        </p:txBody>
      </p:sp>
    </p:spTree>
    <p:extLst>
      <p:ext uri="{BB962C8B-B14F-4D97-AF65-F5344CB8AC3E}">
        <p14:creationId xmlns:p14="http://schemas.microsoft.com/office/powerpoint/2010/main" val="348651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Grp="1" noChangeArrowheads="1"/>
          </p:cNvSpPr>
          <p:nvPr>
            <p:ph type="body" idx="1"/>
          </p:nvPr>
        </p:nvSpPr>
        <p:spPr>
          <a:xfrm>
            <a:off x="914400" y="1580592"/>
            <a:ext cx="10554346" cy="4991658"/>
          </a:xfrm>
        </p:spPr>
        <p:txBody>
          <a:bodyPr>
            <a:normAutofit fontScale="85000" lnSpcReduction="20000"/>
          </a:bodyPr>
          <a:lstStyle/>
          <a:p>
            <a:pPr eaLnBrk="1" hangingPunct="1">
              <a:lnSpc>
                <a:spcPct val="120000"/>
              </a:lnSpc>
            </a:pPr>
            <a:r>
              <a:rPr lang="en-US" sz="2600" b="1" dirty="0">
                <a:latin typeface="Arial" panose="020B0604020202020204" pitchFamily="34" charset="0"/>
                <a:cs typeface="Arial" panose="020B0604020202020204" pitchFamily="34" charset="0"/>
              </a:rPr>
              <a:t>Information Filters</a:t>
            </a:r>
            <a:r>
              <a:rPr lang="en-US" sz="2600" dirty="0">
                <a:latin typeface="Arial" panose="020B0604020202020204" pitchFamily="34" charset="0"/>
                <a:cs typeface="Arial" panose="020B0604020202020204" pitchFamily="34" charset="0"/>
              </a:rPr>
              <a:t>: Given data pairs {</a:t>
            </a:r>
            <a:r>
              <a:rPr lang="en-US" sz="2600" dirty="0" err="1">
                <a:latin typeface="Arial" panose="020B0604020202020204" pitchFamily="34" charset="0"/>
                <a:cs typeface="Arial" panose="020B0604020202020204" pitchFamily="34" charset="0"/>
              </a:rPr>
              <a:t>x</a:t>
            </a:r>
            <a:r>
              <a:rPr lang="en-US" sz="2600" baseline="-25000" dirty="0" err="1">
                <a:latin typeface="Arial" panose="020B0604020202020204" pitchFamily="34" charset="0"/>
                <a:cs typeface="Arial" panose="020B0604020202020204" pitchFamily="34" charset="0"/>
              </a:rPr>
              <a:t>i</a:t>
            </a:r>
            <a:r>
              <a:rPr lang="en-US" sz="2600" dirty="0" err="1">
                <a:latin typeface="Arial" panose="020B0604020202020204" pitchFamily="34" charset="0"/>
                <a:cs typeface="Arial" panose="020B0604020202020204" pitchFamily="34" charset="0"/>
              </a:rPr>
              <a:t>,d</a:t>
            </a:r>
            <a:r>
              <a:rPr lang="en-US" sz="2600" baseline="-25000" dirty="0" err="1">
                <a:latin typeface="Arial" panose="020B0604020202020204" pitchFamily="34" charset="0"/>
                <a:cs typeface="Arial" panose="020B0604020202020204" pitchFamily="34" charset="0"/>
              </a:rPr>
              <a:t>i</a:t>
            </a:r>
            <a:r>
              <a:rPr lang="en-US" sz="2600" dirty="0">
                <a:latin typeface="Arial" panose="020B0604020202020204" pitchFamily="34" charset="0"/>
                <a:cs typeface="Arial" panose="020B0604020202020204" pitchFamily="34" charset="0"/>
              </a:rPr>
              <a:t>} find the best linear/ nonlinear projector based on an information measure. </a:t>
            </a:r>
          </a:p>
          <a:p>
            <a:pPr lvl="1" eaLnBrk="1" hangingPunct="1">
              <a:lnSpc>
                <a:spcPct val="80000"/>
              </a:lnSpc>
            </a:pPr>
            <a:endParaRPr lang="en-US" sz="2200" dirty="0">
              <a:latin typeface="Arial" panose="020B0604020202020204" pitchFamily="34" charset="0"/>
              <a:cs typeface="Arial" panose="020B0604020202020204" pitchFamily="34" charset="0"/>
            </a:endParaRPr>
          </a:p>
          <a:p>
            <a:pPr lvl="1" eaLnBrk="1" hangingPunct="1">
              <a:lnSpc>
                <a:spcPct val="80000"/>
              </a:lnSpc>
            </a:pPr>
            <a:endParaRPr lang="en-US" sz="2200" dirty="0">
              <a:latin typeface="Arial" panose="020B0604020202020204" pitchFamily="34" charset="0"/>
              <a:cs typeface="Arial" panose="020B0604020202020204" pitchFamily="34" charset="0"/>
            </a:endParaRPr>
          </a:p>
          <a:p>
            <a:pPr lvl="1" eaLnBrk="1" hangingPunct="1">
              <a:lnSpc>
                <a:spcPct val="80000"/>
              </a:lnSpc>
            </a:pPr>
            <a:endParaRPr lang="en-US" sz="2200" dirty="0">
              <a:latin typeface="Arial" panose="020B0604020202020204" pitchFamily="34" charset="0"/>
              <a:cs typeface="Arial" panose="020B0604020202020204" pitchFamily="34" charset="0"/>
            </a:endParaRPr>
          </a:p>
          <a:p>
            <a:pPr eaLnBrk="1" hangingPunct="1">
              <a:lnSpc>
                <a:spcPct val="80000"/>
              </a:lnSpc>
            </a:pPr>
            <a:endParaRPr lang="en-US" sz="2600" dirty="0">
              <a:latin typeface="Arial" panose="020B0604020202020204" pitchFamily="34" charset="0"/>
              <a:cs typeface="Arial" panose="020B0604020202020204" pitchFamily="34" charset="0"/>
            </a:endParaRPr>
          </a:p>
          <a:p>
            <a:pPr eaLnBrk="1" hangingPunct="1">
              <a:lnSpc>
                <a:spcPct val="80000"/>
              </a:lnSpc>
            </a:pPr>
            <a:endParaRPr lang="en-US" sz="2600" dirty="0">
              <a:latin typeface="Arial" panose="020B0604020202020204" pitchFamily="34" charset="0"/>
              <a:cs typeface="Arial" panose="020B0604020202020204" pitchFamily="34" charset="0"/>
            </a:endParaRPr>
          </a:p>
          <a:p>
            <a:pPr eaLnBrk="1" hangingPunct="1">
              <a:lnSpc>
                <a:spcPct val="80000"/>
              </a:lnSpc>
            </a:pPr>
            <a:endParaRPr lang="en-US" sz="2600" dirty="0">
              <a:latin typeface="Arial" panose="020B0604020202020204" pitchFamily="34" charset="0"/>
              <a:cs typeface="Arial" panose="020B0604020202020204" pitchFamily="34" charset="0"/>
            </a:endParaRPr>
          </a:p>
          <a:p>
            <a:pPr eaLnBrk="1" hangingPunct="1">
              <a:lnSpc>
                <a:spcPct val="80000"/>
              </a:lnSpc>
            </a:pPr>
            <a:endParaRPr lang="en-US" sz="2600" dirty="0">
              <a:latin typeface="Arial" panose="020B0604020202020204" pitchFamily="34" charset="0"/>
              <a:cs typeface="Arial" panose="020B0604020202020204" pitchFamily="34" charset="0"/>
            </a:endParaRPr>
          </a:p>
          <a:p>
            <a:pPr eaLnBrk="1" hangingPunct="1">
              <a:lnSpc>
                <a:spcPct val="80000"/>
              </a:lnSpc>
            </a:pPr>
            <a:endParaRPr lang="en-US" sz="2600" dirty="0">
              <a:latin typeface="Arial" panose="020B0604020202020204" pitchFamily="34" charset="0"/>
              <a:cs typeface="Arial" panose="020B0604020202020204" pitchFamily="34" charset="0"/>
            </a:endParaRPr>
          </a:p>
          <a:p>
            <a:pPr eaLnBrk="1" hangingPunct="1">
              <a:lnSpc>
                <a:spcPct val="80000"/>
              </a:lnSpc>
            </a:pPr>
            <a:endParaRPr lang="en-US" sz="2600" dirty="0">
              <a:latin typeface="Arial" panose="020B0604020202020204" pitchFamily="34" charset="0"/>
              <a:cs typeface="Arial" panose="020B0604020202020204" pitchFamily="34" charset="0"/>
            </a:endParaRPr>
          </a:p>
          <a:p>
            <a:pPr eaLnBrk="1" hangingPunct="1">
              <a:lnSpc>
                <a:spcPct val="80000"/>
              </a:lnSpc>
            </a:pPr>
            <a:endParaRPr lang="en-US" sz="2600" dirty="0">
              <a:latin typeface="Arial" panose="020B0604020202020204" pitchFamily="34" charset="0"/>
              <a:cs typeface="Arial" panose="020B0604020202020204" pitchFamily="34" charset="0"/>
            </a:endParaRPr>
          </a:p>
          <a:p>
            <a:pPr eaLnBrk="1" hangingPunct="1">
              <a:lnSpc>
                <a:spcPct val="120000"/>
              </a:lnSpc>
            </a:pPr>
            <a:r>
              <a:rPr lang="en-US" sz="2600" dirty="0">
                <a:latin typeface="Arial" panose="020B0604020202020204" pitchFamily="34" charset="0"/>
                <a:cs typeface="Arial" panose="020B0604020202020204" pitchFamily="34" charset="0"/>
              </a:rPr>
              <a:t>Replace the risk functional                         in Bayes by                                plus a bias to center the error variable at zero. </a:t>
            </a:r>
          </a:p>
          <a:p>
            <a:pPr eaLnBrk="1" hangingPunct="1">
              <a:lnSpc>
                <a:spcPct val="80000"/>
              </a:lnSpc>
            </a:pPr>
            <a:r>
              <a:rPr lang="en-US" sz="2600" dirty="0">
                <a:latin typeface="Arial" panose="020B0604020202020204" pitchFamily="34" charset="0"/>
                <a:cs typeface="Arial" panose="020B0604020202020204" pitchFamily="34" charset="0"/>
              </a:rPr>
              <a:t>Embed information in the weights of the adaptive system in an online scenario.</a:t>
            </a:r>
          </a:p>
          <a:p>
            <a:pPr eaLnBrk="1" hangingPunct="1">
              <a:lnSpc>
                <a:spcPct val="80000"/>
              </a:lnSpc>
              <a:buNone/>
            </a:pPr>
            <a:endParaRPr lang="en-US" sz="2000" dirty="0"/>
          </a:p>
        </p:txBody>
      </p:sp>
      <p:sp>
        <p:nvSpPr>
          <p:cNvPr id="39938" name="Rectangle 2"/>
          <p:cNvSpPr>
            <a:spLocks noGrp="1" noChangeArrowheads="1"/>
          </p:cNvSpPr>
          <p:nvPr>
            <p:ph type="title"/>
          </p:nvPr>
        </p:nvSpPr>
        <p:spPr>
          <a:xfrm>
            <a:off x="914400" y="147145"/>
            <a:ext cx="10182386" cy="1143000"/>
          </a:xfrm>
        </p:spPr>
        <p:txBody>
          <a:bodyPr>
            <a:normAutofit fontScale="90000"/>
          </a:bodyPr>
          <a:lstStyle/>
          <a:p>
            <a:pPr eaLnBrk="1" hangingPunct="1"/>
            <a:r>
              <a:rPr lang="en-US" dirty="0"/>
              <a:t>Information Filtering: From Data to Information</a:t>
            </a:r>
          </a:p>
        </p:txBody>
      </p:sp>
      <p:sp>
        <p:nvSpPr>
          <p:cNvPr id="39954" name="Text Box 18"/>
          <p:cNvSpPr txBox="1">
            <a:spLocks noChangeArrowheads="1"/>
          </p:cNvSpPr>
          <p:nvPr/>
        </p:nvSpPr>
        <p:spPr bwMode="auto">
          <a:xfrm>
            <a:off x="6897307" y="2445051"/>
            <a:ext cx="898003" cy="369332"/>
          </a:xfrm>
          <a:prstGeom prst="rect">
            <a:avLst/>
          </a:prstGeom>
          <a:noFill/>
          <a:ln w="9525">
            <a:noFill/>
            <a:miter lim="800000"/>
            <a:headEnd/>
            <a:tailEnd/>
          </a:ln>
        </p:spPr>
        <p:txBody>
          <a:bodyPr wrap="none">
            <a:spAutoFit/>
          </a:bodyPr>
          <a:lstStyle/>
          <a:p>
            <a:r>
              <a:rPr lang="en-US" dirty="0">
                <a:latin typeface="Arial" pitchFamily="34" charset="0"/>
              </a:rPr>
              <a:t>Data </a:t>
            </a:r>
            <a:r>
              <a:rPr lang="en-US" dirty="0" err="1">
                <a:latin typeface="Arial" pitchFamily="34" charset="0"/>
              </a:rPr>
              <a:t>d</a:t>
            </a:r>
            <a:r>
              <a:rPr lang="en-US" baseline="-25000" dirty="0" err="1">
                <a:latin typeface="Arial" pitchFamily="34" charset="0"/>
              </a:rPr>
              <a:t>i</a:t>
            </a:r>
            <a:endParaRPr lang="en-US" dirty="0">
              <a:latin typeface="Arial" pitchFamily="34" charset="0"/>
            </a:endParaRPr>
          </a:p>
        </p:txBody>
      </p:sp>
      <p:grpSp>
        <p:nvGrpSpPr>
          <p:cNvPr id="35" name="Group 34"/>
          <p:cNvGrpSpPr/>
          <p:nvPr/>
        </p:nvGrpSpPr>
        <p:grpSpPr>
          <a:xfrm>
            <a:off x="3590607" y="2566440"/>
            <a:ext cx="5201932" cy="2569150"/>
            <a:chOff x="3068961" y="2168525"/>
            <a:chExt cx="5201932" cy="2569150"/>
          </a:xfrm>
        </p:grpSpPr>
        <p:sp>
          <p:nvSpPr>
            <p:cNvPr id="39940" name="Text Box 4"/>
            <p:cNvSpPr txBox="1">
              <a:spLocks noChangeArrowheads="1"/>
            </p:cNvSpPr>
            <p:nvPr/>
          </p:nvSpPr>
          <p:spPr bwMode="auto">
            <a:xfrm>
              <a:off x="3993398" y="4152900"/>
              <a:ext cx="1107996" cy="584775"/>
            </a:xfrm>
            <a:prstGeom prst="rect">
              <a:avLst/>
            </a:prstGeom>
            <a:noFill/>
            <a:ln w="25400">
              <a:solidFill>
                <a:srgbClr val="663300"/>
              </a:solidFill>
              <a:miter lim="800000"/>
              <a:headEnd/>
              <a:tailEnd/>
            </a:ln>
          </p:spPr>
          <p:txBody>
            <a:bodyPr wrap="none">
              <a:spAutoFit/>
            </a:bodyPr>
            <a:lstStyle/>
            <a:p>
              <a:pPr algn="ctr"/>
              <a:r>
                <a:rPr lang="en-US" sz="1600" dirty="0">
                  <a:solidFill>
                    <a:schemeClr val="tx2"/>
                  </a:solidFill>
                  <a:latin typeface="Arial" pitchFamily="34" charset="0"/>
                </a:rPr>
                <a:t>Learning</a:t>
              </a:r>
            </a:p>
            <a:p>
              <a:pPr algn="ctr"/>
              <a:r>
                <a:rPr lang="en-US" sz="1600" dirty="0">
                  <a:solidFill>
                    <a:schemeClr val="tx2"/>
                  </a:solidFill>
                  <a:latin typeface="Arial" pitchFamily="34" charset="0"/>
                </a:rPr>
                <a:t>Algorithm </a:t>
              </a:r>
            </a:p>
          </p:txBody>
        </p:sp>
        <p:sp>
          <p:nvSpPr>
            <p:cNvPr id="39941" name="Text Box 5"/>
            <p:cNvSpPr txBox="1">
              <a:spLocks noChangeArrowheads="1"/>
            </p:cNvSpPr>
            <p:nvPr/>
          </p:nvSpPr>
          <p:spPr bwMode="auto">
            <a:xfrm>
              <a:off x="4367864" y="2955925"/>
              <a:ext cx="981359" cy="584775"/>
            </a:xfrm>
            <a:prstGeom prst="rect">
              <a:avLst/>
            </a:prstGeom>
            <a:noFill/>
            <a:ln w="25400">
              <a:solidFill>
                <a:srgbClr val="663300"/>
              </a:solidFill>
              <a:miter lim="800000"/>
              <a:headEnd/>
              <a:tailEnd/>
            </a:ln>
          </p:spPr>
          <p:txBody>
            <a:bodyPr wrap="none">
              <a:spAutoFit/>
            </a:bodyPr>
            <a:lstStyle/>
            <a:p>
              <a:pPr algn="ctr"/>
              <a:r>
                <a:rPr lang="en-US" sz="1600" dirty="0">
                  <a:solidFill>
                    <a:schemeClr val="tx2"/>
                  </a:solidFill>
                  <a:latin typeface="Arial" pitchFamily="34" charset="0"/>
                </a:rPr>
                <a:t>Adaptive</a:t>
              </a:r>
            </a:p>
            <a:p>
              <a:pPr algn="ctr"/>
              <a:r>
                <a:rPr lang="en-US" sz="1600" dirty="0">
                  <a:solidFill>
                    <a:schemeClr val="tx2"/>
                  </a:solidFill>
                  <a:latin typeface="Arial" pitchFamily="34" charset="0"/>
                </a:rPr>
                <a:t>System</a:t>
              </a:r>
            </a:p>
          </p:txBody>
        </p:sp>
        <p:sp>
          <p:nvSpPr>
            <p:cNvPr id="39942" name="Line 6"/>
            <p:cNvSpPr>
              <a:spLocks noChangeShapeType="1"/>
            </p:cNvSpPr>
            <p:nvPr/>
          </p:nvSpPr>
          <p:spPr bwMode="auto">
            <a:xfrm>
              <a:off x="5349875" y="3276600"/>
              <a:ext cx="782638" cy="0"/>
            </a:xfrm>
            <a:prstGeom prst="line">
              <a:avLst/>
            </a:prstGeom>
            <a:noFill/>
            <a:ln w="25400">
              <a:solidFill>
                <a:srgbClr val="663300"/>
              </a:solidFill>
              <a:round/>
              <a:headEnd/>
              <a:tailEnd type="triangle" w="med" len="med"/>
            </a:ln>
          </p:spPr>
          <p:txBody>
            <a:bodyPr wrap="none"/>
            <a:lstStyle/>
            <a:p>
              <a:endParaRPr lang="en-US"/>
            </a:p>
          </p:txBody>
        </p:sp>
        <p:sp>
          <p:nvSpPr>
            <p:cNvPr id="39943" name="Line 7"/>
            <p:cNvSpPr>
              <a:spLocks noChangeShapeType="1"/>
            </p:cNvSpPr>
            <p:nvPr/>
          </p:nvSpPr>
          <p:spPr bwMode="auto">
            <a:xfrm>
              <a:off x="3154363" y="3281363"/>
              <a:ext cx="1214437" cy="0"/>
            </a:xfrm>
            <a:prstGeom prst="line">
              <a:avLst/>
            </a:prstGeom>
            <a:noFill/>
            <a:ln w="25400">
              <a:solidFill>
                <a:srgbClr val="663300"/>
              </a:solidFill>
              <a:round/>
              <a:headEnd/>
              <a:tailEnd type="triangle" w="med" len="med"/>
            </a:ln>
          </p:spPr>
          <p:txBody>
            <a:bodyPr wrap="none"/>
            <a:lstStyle/>
            <a:p>
              <a:endParaRPr lang="en-US"/>
            </a:p>
          </p:txBody>
        </p:sp>
        <p:sp>
          <p:nvSpPr>
            <p:cNvPr id="39944" name="Text Box 8"/>
            <p:cNvSpPr txBox="1">
              <a:spLocks noChangeArrowheads="1"/>
            </p:cNvSpPr>
            <p:nvPr/>
          </p:nvSpPr>
          <p:spPr bwMode="auto">
            <a:xfrm>
              <a:off x="3068961" y="2941638"/>
              <a:ext cx="885179" cy="369332"/>
            </a:xfrm>
            <a:prstGeom prst="rect">
              <a:avLst/>
            </a:prstGeom>
            <a:noFill/>
            <a:ln w="25400">
              <a:noFill/>
              <a:miter lim="800000"/>
              <a:headEnd/>
              <a:tailEnd/>
            </a:ln>
          </p:spPr>
          <p:txBody>
            <a:bodyPr wrap="none">
              <a:spAutoFit/>
            </a:bodyPr>
            <a:lstStyle/>
            <a:p>
              <a:pPr algn="ctr"/>
              <a:r>
                <a:rPr lang="en-US" dirty="0">
                  <a:latin typeface="Arial" pitchFamily="34" charset="0"/>
                </a:rPr>
                <a:t>Data x</a:t>
              </a:r>
              <a:r>
                <a:rPr lang="en-US" baseline="-25000" dirty="0">
                  <a:latin typeface="Arial" pitchFamily="34" charset="0"/>
                </a:rPr>
                <a:t>i</a:t>
              </a:r>
            </a:p>
          </p:txBody>
        </p:sp>
        <p:sp>
          <p:nvSpPr>
            <p:cNvPr id="39945" name="Text Box 9"/>
            <p:cNvSpPr txBox="1">
              <a:spLocks noChangeArrowheads="1"/>
            </p:cNvSpPr>
            <p:nvPr/>
          </p:nvSpPr>
          <p:spPr bwMode="auto">
            <a:xfrm>
              <a:off x="4622800" y="3830638"/>
              <a:ext cx="1017588" cy="244475"/>
            </a:xfrm>
            <a:prstGeom prst="rect">
              <a:avLst/>
            </a:prstGeom>
            <a:noFill/>
            <a:ln w="25400">
              <a:noFill/>
              <a:miter lim="800000"/>
              <a:headEnd/>
              <a:tailEnd/>
            </a:ln>
          </p:spPr>
          <p:txBody>
            <a:bodyPr wrap="none" lIns="0" tIns="0" rIns="0" bIns="0">
              <a:spAutoFit/>
            </a:bodyPr>
            <a:lstStyle/>
            <a:p>
              <a:pPr algn="ctr"/>
              <a:r>
                <a:rPr lang="en-US" sz="1600">
                  <a:latin typeface="Arial" pitchFamily="34" charset="0"/>
                </a:rPr>
                <a:t>Information</a:t>
              </a:r>
            </a:p>
          </p:txBody>
        </p:sp>
        <p:sp>
          <p:nvSpPr>
            <p:cNvPr id="39946" name="Text Box 10"/>
            <p:cNvSpPr txBox="1">
              <a:spLocks noChangeArrowheads="1"/>
            </p:cNvSpPr>
            <p:nvPr/>
          </p:nvSpPr>
          <p:spPr bwMode="auto">
            <a:xfrm>
              <a:off x="5318488" y="2941638"/>
              <a:ext cx="877164" cy="646331"/>
            </a:xfrm>
            <a:prstGeom prst="rect">
              <a:avLst/>
            </a:prstGeom>
            <a:noFill/>
            <a:ln w="25400">
              <a:noFill/>
              <a:miter lim="800000"/>
              <a:headEnd/>
              <a:tailEnd/>
            </a:ln>
          </p:spPr>
          <p:txBody>
            <a:bodyPr wrap="none">
              <a:spAutoFit/>
            </a:bodyPr>
            <a:lstStyle/>
            <a:p>
              <a:pPr algn="ctr"/>
              <a:r>
                <a:rPr lang="en-US" dirty="0">
                  <a:latin typeface="Arial" pitchFamily="34" charset="0"/>
                </a:rPr>
                <a:t>Output</a:t>
              </a:r>
            </a:p>
            <a:p>
              <a:pPr algn="ctr"/>
              <a:r>
                <a:rPr lang="en-US" dirty="0" err="1">
                  <a:latin typeface="Arial" pitchFamily="34" charset="0"/>
                </a:rPr>
                <a:t>y</a:t>
              </a:r>
              <a:r>
                <a:rPr lang="en-US" baseline="-25000" dirty="0" err="1">
                  <a:latin typeface="Arial" pitchFamily="34" charset="0"/>
                </a:rPr>
                <a:t>i</a:t>
              </a:r>
              <a:endParaRPr lang="en-US" dirty="0">
                <a:latin typeface="Arial" pitchFamily="34" charset="0"/>
              </a:endParaRPr>
            </a:p>
          </p:txBody>
        </p:sp>
        <p:sp>
          <p:nvSpPr>
            <p:cNvPr id="39948" name="Line 12"/>
            <p:cNvSpPr>
              <a:spLocks noChangeShapeType="1"/>
            </p:cNvSpPr>
            <p:nvPr/>
          </p:nvSpPr>
          <p:spPr bwMode="auto">
            <a:xfrm flipH="1">
              <a:off x="5145088" y="4489450"/>
              <a:ext cx="1495425" cy="0"/>
            </a:xfrm>
            <a:prstGeom prst="line">
              <a:avLst/>
            </a:prstGeom>
            <a:noFill/>
            <a:ln w="25400">
              <a:solidFill>
                <a:srgbClr val="663300"/>
              </a:solidFill>
              <a:round/>
              <a:headEnd/>
              <a:tailEnd type="triangle" w="med" len="med"/>
            </a:ln>
          </p:spPr>
          <p:txBody>
            <a:bodyPr/>
            <a:lstStyle/>
            <a:p>
              <a:endParaRPr lang="en-US"/>
            </a:p>
          </p:txBody>
        </p:sp>
        <p:sp>
          <p:nvSpPr>
            <p:cNvPr id="39949" name="Line 13"/>
            <p:cNvSpPr>
              <a:spLocks noChangeShapeType="1"/>
            </p:cNvSpPr>
            <p:nvPr/>
          </p:nvSpPr>
          <p:spPr bwMode="auto">
            <a:xfrm>
              <a:off x="3392488" y="3282950"/>
              <a:ext cx="0" cy="1219200"/>
            </a:xfrm>
            <a:prstGeom prst="line">
              <a:avLst/>
            </a:prstGeom>
            <a:noFill/>
            <a:ln w="25400">
              <a:solidFill>
                <a:srgbClr val="663300"/>
              </a:solidFill>
              <a:round/>
              <a:headEnd/>
              <a:tailEnd/>
            </a:ln>
          </p:spPr>
          <p:txBody>
            <a:bodyPr/>
            <a:lstStyle/>
            <a:p>
              <a:endParaRPr lang="en-US"/>
            </a:p>
          </p:txBody>
        </p:sp>
        <p:sp>
          <p:nvSpPr>
            <p:cNvPr id="39950" name="Line 14"/>
            <p:cNvSpPr>
              <a:spLocks noChangeShapeType="1"/>
            </p:cNvSpPr>
            <p:nvPr/>
          </p:nvSpPr>
          <p:spPr bwMode="auto">
            <a:xfrm>
              <a:off x="3379788" y="4502150"/>
              <a:ext cx="546100" cy="0"/>
            </a:xfrm>
            <a:prstGeom prst="line">
              <a:avLst/>
            </a:prstGeom>
            <a:noFill/>
            <a:ln w="25400">
              <a:solidFill>
                <a:srgbClr val="663300"/>
              </a:solidFill>
              <a:round/>
              <a:headEnd/>
              <a:tailEnd type="triangle" w="med" len="med"/>
            </a:ln>
          </p:spPr>
          <p:txBody>
            <a:bodyPr/>
            <a:lstStyle/>
            <a:p>
              <a:endParaRPr lang="en-US"/>
            </a:p>
          </p:txBody>
        </p:sp>
        <p:sp>
          <p:nvSpPr>
            <p:cNvPr id="39951" name="Line 15"/>
            <p:cNvSpPr>
              <a:spLocks noChangeShapeType="1"/>
            </p:cNvSpPr>
            <p:nvPr/>
          </p:nvSpPr>
          <p:spPr bwMode="auto">
            <a:xfrm flipV="1">
              <a:off x="4560888" y="2800350"/>
              <a:ext cx="660400" cy="1041400"/>
            </a:xfrm>
            <a:prstGeom prst="line">
              <a:avLst/>
            </a:prstGeom>
            <a:noFill/>
            <a:ln w="38100">
              <a:solidFill>
                <a:srgbClr val="0000FF"/>
              </a:solidFill>
              <a:round/>
              <a:headEnd/>
              <a:tailEnd type="triangle" w="med" len="med"/>
            </a:ln>
          </p:spPr>
          <p:txBody>
            <a:bodyPr/>
            <a:lstStyle/>
            <a:p>
              <a:endParaRPr lang="en-US"/>
            </a:p>
          </p:txBody>
        </p:sp>
        <p:sp>
          <p:nvSpPr>
            <p:cNvPr id="39952" name="Line 16"/>
            <p:cNvSpPr>
              <a:spLocks noChangeShapeType="1"/>
            </p:cNvSpPr>
            <p:nvPr/>
          </p:nvSpPr>
          <p:spPr bwMode="auto">
            <a:xfrm flipV="1">
              <a:off x="4560888" y="3841750"/>
              <a:ext cx="0" cy="317500"/>
            </a:xfrm>
            <a:prstGeom prst="line">
              <a:avLst/>
            </a:prstGeom>
            <a:noFill/>
            <a:ln w="38100">
              <a:solidFill>
                <a:srgbClr val="0000FF"/>
              </a:solidFill>
              <a:round/>
              <a:headEnd/>
              <a:tailEnd/>
            </a:ln>
          </p:spPr>
          <p:txBody>
            <a:bodyPr/>
            <a:lstStyle/>
            <a:p>
              <a:endParaRPr lang="en-US"/>
            </a:p>
          </p:txBody>
        </p:sp>
        <p:sp>
          <p:nvSpPr>
            <p:cNvPr id="39953" name="Line 17"/>
            <p:cNvSpPr>
              <a:spLocks noChangeShapeType="1"/>
            </p:cNvSpPr>
            <p:nvPr/>
          </p:nvSpPr>
          <p:spPr bwMode="auto">
            <a:xfrm>
              <a:off x="6270625" y="2168525"/>
              <a:ext cx="0" cy="927100"/>
            </a:xfrm>
            <a:prstGeom prst="line">
              <a:avLst/>
            </a:prstGeom>
            <a:noFill/>
            <a:ln w="28575">
              <a:solidFill>
                <a:schemeClr val="hlink"/>
              </a:solidFill>
              <a:round/>
              <a:headEnd/>
              <a:tailEnd type="triangle" w="med" len="med"/>
            </a:ln>
          </p:spPr>
          <p:txBody>
            <a:bodyPr/>
            <a:lstStyle/>
            <a:p>
              <a:endParaRPr lang="en-US"/>
            </a:p>
          </p:txBody>
        </p:sp>
        <p:sp>
          <p:nvSpPr>
            <p:cNvPr id="39955" name="Oval 19"/>
            <p:cNvSpPr>
              <a:spLocks noChangeArrowheads="1"/>
            </p:cNvSpPr>
            <p:nvPr/>
          </p:nvSpPr>
          <p:spPr bwMode="auto">
            <a:xfrm>
              <a:off x="6100763" y="3055938"/>
              <a:ext cx="325437" cy="314325"/>
            </a:xfrm>
            <a:prstGeom prst="ellipse">
              <a:avLst/>
            </a:prstGeom>
            <a:solidFill>
              <a:schemeClr val="accent1"/>
            </a:solidFill>
            <a:ln w="9525">
              <a:solidFill>
                <a:schemeClr val="hlink"/>
              </a:solidFill>
              <a:round/>
              <a:headEnd/>
              <a:tailEnd/>
            </a:ln>
          </p:spPr>
          <p:txBody>
            <a:bodyPr wrap="none" anchor="ctr"/>
            <a:lstStyle/>
            <a:p>
              <a:endParaRPr lang="en-US"/>
            </a:p>
          </p:txBody>
        </p:sp>
        <p:sp>
          <p:nvSpPr>
            <p:cNvPr id="39956" name="Line 20"/>
            <p:cNvSpPr>
              <a:spLocks noChangeShapeType="1"/>
            </p:cNvSpPr>
            <p:nvPr/>
          </p:nvSpPr>
          <p:spPr bwMode="auto">
            <a:xfrm>
              <a:off x="6465888" y="3240088"/>
              <a:ext cx="222250" cy="0"/>
            </a:xfrm>
            <a:prstGeom prst="line">
              <a:avLst/>
            </a:prstGeom>
            <a:noFill/>
            <a:ln w="25400">
              <a:solidFill>
                <a:schemeClr val="accent2">
                  <a:lumMod val="50000"/>
                </a:schemeClr>
              </a:solidFill>
              <a:round/>
              <a:headEnd/>
              <a:tailEnd/>
            </a:ln>
          </p:spPr>
          <p:txBody>
            <a:bodyPr/>
            <a:lstStyle/>
            <a:p>
              <a:endParaRPr lang="en-US"/>
            </a:p>
          </p:txBody>
        </p:sp>
        <p:sp>
          <p:nvSpPr>
            <p:cNvPr id="39957" name="Text Box 22"/>
            <p:cNvSpPr txBox="1">
              <a:spLocks noChangeArrowheads="1"/>
            </p:cNvSpPr>
            <p:nvPr/>
          </p:nvSpPr>
          <p:spPr bwMode="auto">
            <a:xfrm>
              <a:off x="6824663" y="3014663"/>
              <a:ext cx="1446230" cy="369332"/>
            </a:xfrm>
            <a:prstGeom prst="rect">
              <a:avLst/>
            </a:prstGeom>
            <a:noFill/>
            <a:ln w="9525">
              <a:noFill/>
              <a:miter lim="800000"/>
              <a:headEnd/>
              <a:tailEnd/>
            </a:ln>
          </p:spPr>
          <p:txBody>
            <a:bodyPr wrap="none">
              <a:spAutoFit/>
            </a:bodyPr>
            <a:lstStyle/>
            <a:p>
              <a:r>
                <a:rPr lang="en-US" dirty="0">
                  <a:latin typeface="Arial" pitchFamily="34" charset="0"/>
                </a:rPr>
                <a:t>Error </a:t>
              </a:r>
              <a:r>
                <a:rPr lang="en-US" dirty="0" err="1">
                  <a:latin typeface="Arial" pitchFamily="34" charset="0"/>
                </a:rPr>
                <a:t>d</a:t>
              </a:r>
              <a:r>
                <a:rPr lang="en-US" baseline="-25000" dirty="0" err="1">
                  <a:latin typeface="Arial" pitchFamily="34" charset="0"/>
                </a:rPr>
                <a:t>i</a:t>
              </a:r>
              <a:r>
                <a:rPr lang="en-US" dirty="0" err="1">
                  <a:latin typeface="Arial" pitchFamily="34" charset="0"/>
                </a:rPr>
                <a:t>-y</a:t>
              </a:r>
              <a:r>
                <a:rPr lang="en-US" baseline="-25000" dirty="0" err="1">
                  <a:latin typeface="Arial" pitchFamily="34" charset="0"/>
                </a:rPr>
                <a:t>i</a:t>
              </a:r>
              <a:r>
                <a:rPr lang="en-US" dirty="0">
                  <a:latin typeface="Arial" pitchFamily="34" charset="0"/>
                </a:rPr>
                <a:t>=</a:t>
              </a:r>
              <a:r>
                <a:rPr lang="en-US" dirty="0" err="1">
                  <a:latin typeface="Arial" pitchFamily="34" charset="0"/>
                </a:rPr>
                <a:t>e</a:t>
              </a:r>
              <a:r>
                <a:rPr lang="en-US" baseline="-25000" dirty="0" err="1">
                  <a:latin typeface="Arial" pitchFamily="34" charset="0"/>
                </a:rPr>
                <a:t>i</a:t>
              </a:r>
              <a:endParaRPr lang="en-US" baseline="-25000" dirty="0">
                <a:latin typeface="Arial" pitchFamily="34" charset="0"/>
              </a:endParaRPr>
            </a:p>
          </p:txBody>
        </p:sp>
        <p:sp>
          <p:nvSpPr>
            <p:cNvPr id="39958" name="Text Box 23"/>
            <p:cNvSpPr txBox="1">
              <a:spLocks noChangeArrowheads="1"/>
            </p:cNvSpPr>
            <p:nvPr/>
          </p:nvSpPr>
          <p:spPr bwMode="auto">
            <a:xfrm>
              <a:off x="4479925" y="2506663"/>
              <a:ext cx="782587" cy="369332"/>
            </a:xfrm>
            <a:prstGeom prst="rect">
              <a:avLst/>
            </a:prstGeom>
            <a:noFill/>
            <a:ln w="9525">
              <a:noFill/>
              <a:miter lim="800000"/>
              <a:headEnd/>
              <a:tailEnd/>
            </a:ln>
          </p:spPr>
          <p:txBody>
            <a:bodyPr wrap="none">
              <a:spAutoFit/>
            </a:bodyPr>
            <a:lstStyle/>
            <a:p>
              <a:r>
                <a:rPr lang="en-US" dirty="0">
                  <a:latin typeface="Arial" pitchFamily="34" charset="0"/>
                </a:rPr>
                <a:t>f(</a:t>
              </a:r>
              <a:r>
                <a:rPr lang="en-US" dirty="0" err="1">
                  <a:latin typeface="Arial" pitchFamily="34" charset="0"/>
                </a:rPr>
                <a:t>x</a:t>
              </a:r>
              <a:r>
                <a:rPr lang="en-US" baseline="-25000" dirty="0" err="1">
                  <a:latin typeface="Arial" pitchFamily="34" charset="0"/>
                </a:rPr>
                <a:t>i</a:t>
              </a:r>
              <a:r>
                <a:rPr lang="en-US" dirty="0" err="1">
                  <a:latin typeface="Arial" pitchFamily="34" charset="0"/>
                </a:rPr>
                <a:t>,w</a:t>
              </a:r>
              <a:r>
                <a:rPr lang="en-US" dirty="0">
                  <a:latin typeface="Arial" pitchFamily="34" charset="0"/>
                </a:rPr>
                <a:t>)</a:t>
              </a:r>
            </a:p>
          </p:txBody>
        </p:sp>
        <p:sp>
          <p:nvSpPr>
            <p:cNvPr id="23" name="TextBox 22"/>
            <p:cNvSpPr txBox="1"/>
            <p:nvPr/>
          </p:nvSpPr>
          <p:spPr>
            <a:xfrm>
              <a:off x="6138041" y="3100551"/>
              <a:ext cx="271228" cy="276999"/>
            </a:xfrm>
            <a:prstGeom prst="rect">
              <a:avLst/>
            </a:prstGeom>
            <a:noFill/>
          </p:spPr>
          <p:txBody>
            <a:bodyPr wrap="none" rtlCol="0">
              <a:spAutoFit/>
            </a:bodyPr>
            <a:lstStyle/>
            <a:p>
              <a:r>
                <a:rPr lang="en-US" sz="1200" dirty="0"/>
                <a:t>+</a:t>
              </a:r>
            </a:p>
          </p:txBody>
        </p:sp>
        <p:sp>
          <p:nvSpPr>
            <p:cNvPr id="24" name="TextBox 23"/>
            <p:cNvSpPr txBox="1"/>
            <p:nvPr/>
          </p:nvSpPr>
          <p:spPr>
            <a:xfrm>
              <a:off x="5896303" y="3142593"/>
              <a:ext cx="261610" cy="369332"/>
            </a:xfrm>
            <a:prstGeom prst="rect">
              <a:avLst/>
            </a:prstGeom>
            <a:noFill/>
          </p:spPr>
          <p:txBody>
            <a:bodyPr wrap="none" rtlCol="0">
              <a:spAutoFit/>
            </a:bodyPr>
            <a:lstStyle/>
            <a:p>
              <a:r>
                <a:rPr lang="en-US" dirty="0"/>
                <a:t>-</a:t>
              </a:r>
            </a:p>
          </p:txBody>
        </p:sp>
        <p:sp>
          <p:nvSpPr>
            <p:cNvPr id="25" name="Text Box 4"/>
            <p:cNvSpPr txBox="1">
              <a:spLocks noChangeArrowheads="1"/>
            </p:cNvSpPr>
            <p:nvPr/>
          </p:nvSpPr>
          <p:spPr bwMode="auto">
            <a:xfrm>
              <a:off x="6101173" y="3569576"/>
              <a:ext cx="1212191" cy="584775"/>
            </a:xfrm>
            <a:prstGeom prst="rect">
              <a:avLst/>
            </a:prstGeom>
            <a:noFill/>
            <a:ln w="25400">
              <a:solidFill>
                <a:srgbClr val="663300"/>
              </a:solidFill>
              <a:miter lim="800000"/>
              <a:headEnd/>
              <a:tailEnd/>
            </a:ln>
          </p:spPr>
          <p:txBody>
            <a:bodyPr wrap="none">
              <a:spAutoFit/>
            </a:bodyPr>
            <a:lstStyle/>
            <a:p>
              <a:pPr algn="ctr"/>
              <a:r>
                <a:rPr lang="en-US" sz="1600" dirty="0">
                  <a:solidFill>
                    <a:schemeClr val="tx2"/>
                  </a:solidFill>
                  <a:latin typeface="Arial" pitchFamily="34" charset="0"/>
                </a:rPr>
                <a:t>Information</a:t>
              </a:r>
            </a:p>
            <a:p>
              <a:pPr algn="ctr"/>
              <a:r>
                <a:rPr lang="en-US" sz="1600" dirty="0">
                  <a:solidFill>
                    <a:schemeClr val="tx2"/>
                  </a:solidFill>
                  <a:latin typeface="Arial" pitchFamily="34" charset="0"/>
                </a:rPr>
                <a:t>Measure</a:t>
              </a:r>
            </a:p>
          </p:txBody>
        </p:sp>
        <p:cxnSp>
          <p:nvCxnSpPr>
            <p:cNvPr id="27" name="Straight Connector 26"/>
            <p:cNvCxnSpPr/>
            <p:nvPr/>
          </p:nvCxnSpPr>
          <p:spPr bwMode="auto">
            <a:xfrm>
              <a:off x="6705600" y="3237186"/>
              <a:ext cx="0" cy="346842"/>
            </a:xfrm>
            <a:prstGeom prst="line">
              <a:avLst/>
            </a:prstGeom>
            <a:solidFill>
              <a:schemeClr val="accent1"/>
            </a:solidFill>
            <a:ln w="25400" cap="flat" cmpd="sng" algn="ctr">
              <a:solidFill>
                <a:schemeClr val="accent2">
                  <a:lumMod val="50000"/>
                </a:schemeClr>
              </a:solidFill>
              <a:prstDash val="solid"/>
              <a:round/>
              <a:headEnd type="none" w="med" len="med"/>
              <a:tailEnd type="none" w="med" len="med"/>
            </a:ln>
            <a:effectLst/>
          </p:spPr>
        </p:cxnSp>
        <p:cxnSp>
          <p:nvCxnSpPr>
            <p:cNvPr id="29" name="Straight Connector 28"/>
            <p:cNvCxnSpPr/>
            <p:nvPr/>
          </p:nvCxnSpPr>
          <p:spPr bwMode="auto">
            <a:xfrm>
              <a:off x="6653048" y="4246179"/>
              <a:ext cx="1" cy="220717"/>
            </a:xfrm>
            <a:prstGeom prst="line">
              <a:avLst/>
            </a:prstGeom>
            <a:solidFill>
              <a:schemeClr val="accent1"/>
            </a:solidFill>
            <a:ln w="25400" cap="flat" cmpd="sng" algn="ctr">
              <a:solidFill>
                <a:schemeClr val="accent2">
                  <a:lumMod val="50000"/>
                </a:schemeClr>
              </a:solidFill>
              <a:prstDash val="solid"/>
              <a:round/>
              <a:headEnd type="none" w="med" len="med"/>
              <a:tailEnd type="none" w="med" len="med"/>
            </a:ln>
            <a:effectLst/>
          </p:spPr>
        </p:cxnSp>
      </p:grpSp>
      <p:graphicFrame>
        <p:nvGraphicFramePr>
          <p:cNvPr id="39960" name="Object 11"/>
          <p:cNvGraphicFramePr>
            <a:graphicFrameLocks noChangeAspect="1"/>
          </p:cNvGraphicFramePr>
          <p:nvPr>
            <p:extLst>
              <p:ext uri="{D42A27DB-BD31-4B8C-83A1-F6EECF244321}">
                <p14:modId xmlns:p14="http://schemas.microsoft.com/office/powerpoint/2010/main" val="1540478071"/>
              </p:ext>
            </p:extLst>
          </p:nvPr>
        </p:nvGraphicFramePr>
        <p:xfrm>
          <a:off x="4544362" y="5376031"/>
          <a:ext cx="1874838" cy="438150"/>
        </p:xfrm>
        <a:graphic>
          <a:graphicData uri="http://schemas.openxmlformats.org/presentationml/2006/ole">
            <mc:AlternateContent xmlns:mc="http://schemas.openxmlformats.org/markup-compatibility/2006">
              <mc:Choice xmlns:v="urn:schemas-microsoft-com:vml" Requires="v">
                <p:oleObj spid="_x0000_s2049" name="Equation" r:id="rId4" imgW="1193760" imgH="279360" progId="Equation.3">
                  <p:embed/>
                </p:oleObj>
              </mc:Choice>
              <mc:Fallback>
                <p:oleObj name="Equation" r:id="rId4" imgW="1193760" imgH="279360" progId="Equation.3">
                  <p:embed/>
                  <p:pic>
                    <p:nvPicPr>
                      <p:cNvPr id="3996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4362" y="5376031"/>
                        <a:ext cx="1874838" cy="4381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0" name="Object 11">
            <a:extLst>
              <a:ext uri="{FF2B5EF4-FFF2-40B4-BE49-F238E27FC236}">
                <a16:creationId xmlns:a16="http://schemas.microsoft.com/office/drawing/2014/main" id="{00EC00CC-45D0-C145-8728-6A2B718AB833}"/>
              </a:ext>
            </a:extLst>
          </p:cNvPr>
          <p:cNvGraphicFramePr>
            <a:graphicFrameLocks noChangeAspect="1"/>
          </p:cNvGraphicFramePr>
          <p:nvPr>
            <p:extLst>
              <p:ext uri="{D42A27DB-BD31-4B8C-83A1-F6EECF244321}">
                <p14:modId xmlns:p14="http://schemas.microsoft.com/office/powerpoint/2010/main" val="26228565"/>
              </p:ext>
            </p:extLst>
          </p:nvPr>
        </p:nvGraphicFramePr>
        <p:xfrm>
          <a:off x="7954179" y="5426037"/>
          <a:ext cx="2376488" cy="338138"/>
        </p:xfrm>
        <a:graphic>
          <a:graphicData uri="http://schemas.openxmlformats.org/presentationml/2006/ole">
            <mc:AlternateContent xmlns:mc="http://schemas.openxmlformats.org/markup-compatibility/2006">
              <mc:Choice xmlns:v="urn:schemas-microsoft-com:vml" Requires="v">
                <p:oleObj spid="_x0000_s2050" name="Equation" r:id="rId6" imgW="1511280" imgH="215640" progId="Equation.3">
                  <p:embed/>
                </p:oleObj>
              </mc:Choice>
              <mc:Fallback>
                <p:oleObj name="Equation" r:id="rId6" imgW="1511280" imgH="215640" progId="Equation.3">
                  <p:embed/>
                  <p:pic>
                    <p:nvPicPr>
                      <p:cNvPr id="30" name="Object 11">
                        <a:extLst>
                          <a:ext uri="{FF2B5EF4-FFF2-40B4-BE49-F238E27FC236}">
                            <a16:creationId xmlns:a16="http://schemas.microsoft.com/office/drawing/2014/main" id="{00EC00CC-45D0-C145-8728-6A2B718AB8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54179" y="5426037"/>
                        <a:ext cx="2376488" cy="33813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pic>
        <p:nvPicPr>
          <p:cNvPr id="31" name="图片 2" descr="31okfljk7LL._SX303_BO1,204,203,200_">
            <a:extLst>
              <a:ext uri="{FF2B5EF4-FFF2-40B4-BE49-F238E27FC236}">
                <a16:creationId xmlns:a16="http://schemas.microsoft.com/office/drawing/2014/main" id="{7FE60ECA-C4B8-B943-9E9A-F3D59E5765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9075" y="2284104"/>
            <a:ext cx="1879091" cy="278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84982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711" y="12482"/>
            <a:ext cx="8739431" cy="571500"/>
          </a:xfrm>
        </p:spPr>
        <p:txBody>
          <a:bodyPr>
            <a:normAutofit fontScale="90000"/>
          </a:bodyPr>
          <a:lstStyle/>
          <a:p>
            <a:r>
              <a:rPr lang="en-US" dirty="0"/>
              <a:t>VOI for Exploring Markov Decision Processes</a:t>
            </a:r>
          </a:p>
        </p:txBody>
      </p:sp>
      <p:sp>
        <p:nvSpPr>
          <p:cNvPr id="3" name="Text Placeholder 2"/>
          <p:cNvSpPr>
            <a:spLocks noGrp="1"/>
          </p:cNvSpPr>
          <p:nvPr>
            <p:ph type="body" sz="quarter" idx="10"/>
          </p:nvPr>
        </p:nvSpPr>
        <p:spPr>
          <a:xfrm>
            <a:off x="122711" y="561816"/>
            <a:ext cx="7884491" cy="309217"/>
          </a:xfrm>
        </p:spPr>
        <p:txBody>
          <a:bodyPr vert="horz" lIns="91440" tIns="0" rIns="91440" bIns="45720" rtlCol="0">
            <a:normAutofit fontScale="85000" lnSpcReduction="20000"/>
          </a:bodyPr>
          <a:lstStyle/>
          <a:p>
            <a:r>
              <a:rPr lang="en-US" dirty="0"/>
              <a:t>VOI Simulations: Pac-Man 256 Methodological Comparisons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561" y="1090310"/>
            <a:ext cx="11277600" cy="3716188"/>
          </a:xfrm>
          <a:prstGeom prst="rect">
            <a:avLst/>
          </a:prstGeom>
        </p:spPr>
      </p:pic>
      <p:sp>
        <p:nvSpPr>
          <p:cNvPr id="7" name="TextBox 6"/>
          <p:cNvSpPr txBox="1"/>
          <p:nvPr/>
        </p:nvSpPr>
        <p:spPr>
          <a:xfrm>
            <a:off x="109902" y="4690968"/>
            <a:ext cx="11954508" cy="2184829"/>
          </a:xfrm>
          <a:prstGeom prst="rect">
            <a:avLst/>
          </a:prstGeom>
          <a:noFill/>
        </p:spPr>
        <p:txBody>
          <a:bodyPr wrap="square" rtlCol="0">
            <a:spAutoFit/>
          </a:bodyPr>
          <a:lstStyle/>
          <a:p>
            <a:pPr>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Epsilon-greedy: (</a:t>
            </a:r>
            <a:r>
              <a:rPr lang="en-US" sz="2133" dirty="0" err="1">
                <a:latin typeface="Roboto Condensed" panose="02000000000000000000" pitchFamily="2" charset="0"/>
                <a:ea typeface="Roboto Condensed" panose="02000000000000000000" pitchFamily="2" charset="0"/>
                <a:cs typeface="Roboto Condensed" panose="02000000000000000000" pitchFamily="2" charset="0"/>
              </a:rPr>
              <a:t>i</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Does not account for the expected cost in the random action-selection process: </a:t>
            </a:r>
            <a:r>
              <a:rPr lang="en-US" sz="2133" i="1" dirty="0">
                <a:solidFill>
                  <a:srgbClr val="FF0000"/>
                </a:solidFill>
                <a:latin typeface="Roboto Condensed" panose="02000000000000000000" pitchFamily="2" charset="0"/>
                <a:ea typeface="Roboto Condensed" panose="02000000000000000000" pitchFamily="2" charset="0"/>
                <a:cs typeface="Roboto Condensed" panose="02000000000000000000" pitchFamily="2" charset="0"/>
              </a:rPr>
              <a:t>many unnecessary actions chosen</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(ii) Does not quantize space: </a:t>
            </a:r>
            <a:r>
              <a:rPr lang="en-US" sz="2133" i="1" dirty="0">
                <a:solidFill>
                  <a:srgbClr val="FF0000"/>
                </a:solidFill>
                <a:latin typeface="Roboto Condensed" panose="02000000000000000000" pitchFamily="2" charset="0"/>
                <a:ea typeface="Roboto Condensed" panose="02000000000000000000" pitchFamily="2" charset="0"/>
                <a:cs typeface="Roboto Condensed" panose="02000000000000000000" pitchFamily="2" charset="0"/>
              </a:rPr>
              <a:t>many episodes needed to determine good actions.</a:t>
            </a:r>
            <a:br>
              <a:rPr lang="en-US" sz="2133" dirty="0">
                <a:latin typeface="Roboto Condensed" panose="02000000000000000000" pitchFamily="2" charset="0"/>
                <a:ea typeface="Roboto Condensed" panose="02000000000000000000" pitchFamily="2" charset="0"/>
                <a:cs typeface="Roboto Condensed" panose="02000000000000000000" pitchFamily="2" charset="0"/>
              </a:rPr>
            </a:br>
            <a:endParaRPr lang="en-US" sz="800" dirty="0">
              <a:latin typeface="Roboto Condensed" panose="02000000000000000000" pitchFamily="2" charset="0"/>
              <a:ea typeface="Roboto Condensed" panose="02000000000000000000" pitchFamily="2" charset="0"/>
              <a:cs typeface="Roboto Condensed" panose="02000000000000000000" pitchFamily="2" charset="0"/>
            </a:endParaRPr>
          </a:p>
          <a:p>
            <a:pPr>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Soft-max: (</a:t>
            </a:r>
            <a:r>
              <a:rPr lang="en-US" sz="2133" dirty="0" err="1">
                <a:latin typeface="Roboto Condensed" panose="02000000000000000000" pitchFamily="2" charset="0"/>
                <a:ea typeface="Roboto Condensed" panose="02000000000000000000" pitchFamily="2" charset="0"/>
                <a:cs typeface="Roboto Condensed" panose="02000000000000000000" pitchFamily="2" charset="0"/>
              </a:rPr>
              <a:t>i</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Accounts for action-value function of all actions in exploration: </a:t>
            </a:r>
            <a:r>
              <a:rPr lang="en-US" sz="2133" i="1"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rPr>
              <a:t>better utilization of information</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(ii) Does not quantize space.  (iii) No notion of risk: </a:t>
            </a:r>
            <a:r>
              <a:rPr lang="en-US" sz="2133" i="1" dirty="0">
                <a:solidFill>
                  <a:srgbClr val="FF0000"/>
                </a:solidFill>
                <a:latin typeface="Roboto Condensed" panose="02000000000000000000" pitchFamily="2" charset="0"/>
                <a:ea typeface="Roboto Condensed" panose="02000000000000000000" pitchFamily="2" charset="0"/>
                <a:cs typeface="Roboto Condensed" panose="02000000000000000000" pitchFamily="2" charset="0"/>
              </a:rPr>
              <a:t>cannot reason about losses and gains differently</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a:t>
            </a:r>
          </a:p>
        </p:txBody>
      </p:sp>
    </p:spTree>
    <p:extLst>
      <p:ext uri="{BB962C8B-B14F-4D97-AF65-F5344CB8AC3E}">
        <p14:creationId xmlns:p14="http://schemas.microsoft.com/office/powerpoint/2010/main" val="4017778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01684" y="5677749"/>
            <a:ext cx="11016933" cy="748795"/>
          </a:xfrm>
          <a:prstGeom prst="rect">
            <a:avLst/>
          </a:prstGeom>
          <a:noFill/>
        </p:spPr>
        <p:txBody>
          <a:bodyPr wrap="square" rtlCol="0">
            <a:spAutoFit/>
          </a:bodyPr>
          <a:lstStyle/>
          <a:p>
            <a:pPr marL="306910" indent="-306910">
              <a:tabLst>
                <a:tab pos="5333867" algn="l"/>
              </a:tabLst>
            </a:pPr>
            <a:r>
              <a:rPr lang="en-US" sz="2133"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rPr>
              <a:t>                                                                                                                                       Outperforms soft-max and epsilon-greedy exploration.</a:t>
            </a:r>
          </a:p>
        </p:txBody>
      </p:sp>
      <p:sp>
        <p:nvSpPr>
          <p:cNvPr id="13" name="TextBox 12"/>
          <p:cNvSpPr txBox="1"/>
          <p:nvPr/>
        </p:nvSpPr>
        <p:spPr>
          <a:xfrm>
            <a:off x="1101681" y="3305550"/>
            <a:ext cx="11016933" cy="748795"/>
          </a:xfrm>
          <a:prstGeom prst="rect">
            <a:avLst/>
          </a:prstGeom>
          <a:noFill/>
        </p:spPr>
        <p:txBody>
          <a:bodyPr wrap="square" rtlCol="0">
            <a:spAutoFit/>
          </a:bodyPr>
          <a:lstStyle/>
          <a:p>
            <a:pPr marL="306910" indent="-306910">
              <a:tabLst>
                <a:tab pos="5333867" algn="l"/>
              </a:tabLst>
            </a:pPr>
            <a:r>
              <a:rPr lang="en-US" sz="2133"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rPr>
              <a:t>	Can show convergence to global-best policy (unlike soft-max) by adapting    to each state:</a:t>
            </a:r>
          </a:p>
        </p:txBody>
      </p:sp>
      <p:sp>
        <p:nvSpPr>
          <p:cNvPr id="2" name="Title 1"/>
          <p:cNvSpPr>
            <a:spLocks noGrp="1"/>
          </p:cNvSpPr>
          <p:nvPr>
            <p:ph type="title"/>
          </p:nvPr>
        </p:nvSpPr>
        <p:spPr>
          <a:xfrm>
            <a:off x="122711" y="12482"/>
            <a:ext cx="8739431" cy="571500"/>
          </a:xfrm>
        </p:spPr>
        <p:txBody>
          <a:bodyPr>
            <a:normAutofit fontScale="90000"/>
          </a:bodyPr>
          <a:lstStyle/>
          <a:p>
            <a:r>
              <a:rPr lang="en-US" dirty="0"/>
              <a:t>VOI for Exploring Markov Decision Processes</a:t>
            </a:r>
          </a:p>
        </p:txBody>
      </p:sp>
      <p:sp>
        <p:nvSpPr>
          <p:cNvPr id="3" name="Text Placeholder 2"/>
          <p:cNvSpPr>
            <a:spLocks noGrp="1"/>
          </p:cNvSpPr>
          <p:nvPr>
            <p:ph type="body" sz="quarter" idx="10"/>
          </p:nvPr>
        </p:nvSpPr>
        <p:spPr>
          <a:xfrm>
            <a:off x="122711" y="561816"/>
            <a:ext cx="7884491" cy="309217"/>
          </a:xfrm>
        </p:spPr>
        <p:txBody>
          <a:bodyPr vert="horz" lIns="91440" tIns="0" rIns="91440" bIns="45720" rtlCol="0">
            <a:normAutofit fontScale="85000" lnSpcReduction="20000"/>
          </a:bodyPr>
          <a:lstStyle/>
          <a:p>
            <a:r>
              <a:rPr lang="en-US" dirty="0"/>
              <a:t>Conclusions</a:t>
            </a:r>
          </a:p>
        </p:txBody>
      </p:sp>
      <p:grpSp>
        <p:nvGrpSpPr>
          <p:cNvPr id="4" name="Group 3"/>
          <p:cNvGrpSpPr/>
          <p:nvPr/>
        </p:nvGrpSpPr>
        <p:grpSpPr>
          <a:xfrm>
            <a:off x="122711" y="1278036"/>
            <a:ext cx="11726495" cy="1168862"/>
            <a:chOff x="92033" y="958527"/>
            <a:chExt cx="8794871" cy="876647"/>
          </a:xfrm>
        </p:grpSpPr>
        <p:sp>
          <p:nvSpPr>
            <p:cNvPr id="31" name="TextBox 30"/>
            <p:cNvSpPr txBox="1"/>
            <p:nvPr/>
          </p:nvSpPr>
          <p:spPr>
            <a:xfrm>
              <a:off x="92033" y="958527"/>
              <a:ext cx="8794871" cy="561596"/>
            </a:xfrm>
            <a:prstGeom prst="rect">
              <a:avLst/>
            </a:prstGeom>
            <a:noFill/>
          </p:spPr>
          <p:txBody>
            <a:bodyPr wrap="square" rtlCol="0">
              <a:spAutoFit/>
            </a:bodyPr>
            <a:lstStyle/>
            <a:p>
              <a:pPr>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Motivating questions:</a:t>
              </a:r>
            </a:p>
            <a:p>
              <a:pPr>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 </a:t>
              </a:r>
            </a:p>
          </p:txBody>
        </p:sp>
        <p:sp>
          <p:nvSpPr>
            <p:cNvPr id="47" name="TextBox 46"/>
            <p:cNvSpPr txBox="1"/>
            <p:nvPr/>
          </p:nvSpPr>
          <p:spPr>
            <a:xfrm>
              <a:off x="614597" y="1273578"/>
              <a:ext cx="8262700" cy="561596"/>
            </a:xfrm>
            <a:prstGeom prst="rect">
              <a:avLst/>
            </a:prstGeom>
            <a:noFill/>
          </p:spPr>
          <p:txBody>
            <a:bodyPr wrap="square" rtlCol="0">
              <a:spAutoFit/>
            </a:bodyPr>
            <a:lstStyle/>
            <a:p>
              <a:pPr marL="306910" indent="-306910">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a:t>
              </a:r>
              <a:r>
                <a:rPr lang="en-US" sz="2133" dirty="0" err="1">
                  <a:latin typeface="Roboto Condensed" panose="02000000000000000000" pitchFamily="2" charset="0"/>
                  <a:ea typeface="Roboto Condensed" panose="02000000000000000000" pitchFamily="2" charset="0"/>
                  <a:cs typeface="Roboto Condensed" panose="02000000000000000000" pitchFamily="2" charset="0"/>
                </a:rPr>
                <a:t>i</a:t>
              </a:r>
              <a:r>
                <a:rPr lang="en-US" sz="2133" dirty="0">
                  <a:latin typeface="Roboto Condensed" panose="02000000000000000000" pitchFamily="2" charset="0"/>
                  <a:ea typeface="Roboto Condensed" panose="02000000000000000000" pitchFamily="2" charset="0"/>
                  <a:cs typeface="Roboto Condensed" panose="02000000000000000000" pitchFamily="2" charset="0"/>
                </a:rPr>
                <a:t>) Can the value of information be applied to explore multi-state, multi-action Markov decision processes?  What is the benefit?</a:t>
              </a:r>
              <a:endParaRPr lang="en-US" sz="2133" dirty="0">
                <a:solidFill>
                  <a:schemeClr val="accent4"/>
                </a:solidFill>
                <a:latin typeface="Roboto Condensed" panose="02000000000000000000" pitchFamily="2" charset="0"/>
                <a:ea typeface="Roboto Condensed" panose="02000000000000000000" pitchFamily="2" charset="0"/>
                <a:cs typeface="Roboto Condensed" panose="02000000000000000000" pitchFamily="2" charset="0"/>
              </a:endParaRPr>
            </a:p>
          </p:txBody>
        </p:sp>
      </p:grpSp>
      <p:sp>
        <p:nvSpPr>
          <p:cNvPr id="49" name="TextBox 48"/>
          <p:cNvSpPr txBox="1"/>
          <p:nvPr/>
        </p:nvSpPr>
        <p:spPr>
          <a:xfrm>
            <a:off x="819463" y="4855080"/>
            <a:ext cx="11016933" cy="748795"/>
          </a:xfrm>
          <a:prstGeom prst="rect">
            <a:avLst/>
          </a:prstGeom>
          <a:noFill/>
        </p:spPr>
        <p:txBody>
          <a:bodyPr wrap="square" rtlCol="0">
            <a:spAutoFit/>
          </a:bodyPr>
          <a:lstStyle/>
          <a:p>
            <a:pPr marL="306910" indent="-306910">
              <a:tabLst>
                <a:tab pos="5333867" algn="l"/>
              </a:tabLst>
            </a:pPr>
            <a:r>
              <a:rPr lang="en-US" sz="2133" dirty="0">
                <a:latin typeface="Roboto Condensed" panose="02000000000000000000" pitchFamily="2" charset="0"/>
                <a:ea typeface="Roboto Condensed" panose="02000000000000000000" pitchFamily="2" charset="0"/>
                <a:cs typeface="Roboto Condensed" panose="02000000000000000000" pitchFamily="2" charset="0"/>
              </a:rPr>
              <a:t>(ii) What is the performance of value-of-information-based search relative to alternate exploration mechanisms for such processes?</a:t>
            </a:r>
            <a:endParaRPr lang="en-US" sz="2133"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endParaRPr>
          </a:p>
        </p:txBody>
      </p:sp>
      <p:sp>
        <p:nvSpPr>
          <p:cNvPr id="7" name="TextBox 6"/>
          <p:cNvSpPr txBox="1"/>
          <p:nvPr/>
        </p:nvSpPr>
        <p:spPr>
          <a:xfrm>
            <a:off x="832273" y="2442272"/>
            <a:ext cx="11583565" cy="420564"/>
          </a:xfrm>
          <a:prstGeom prst="rect">
            <a:avLst/>
          </a:prstGeom>
          <a:noFill/>
        </p:spPr>
        <p:txBody>
          <a:bodyPr wrap="square" rtlCol="0">
            <a:spAutoFit/>
          </a:bodyPr>
          <a:lstStyle/>
          <a:p>
            <a:pPr marL="306910" indent="-306910">
              <a:tabLst>
                <a:tab pos="5333867" algn="l"/>
              </a:tabLst>
            </a:pPr>
            <a:r>
              <a:rPr lang="en-US" sz="2133"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rPr>
              <a:t>Answer: Quantifies trade-off between exploration obtainable costs; </a:t>
            </a:r>
            <a:r>
              <a:rPr lang="en-US" sz="2133" i="1"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rPr>
              <a:t>no other method does this</a:t>
            </a:r>
            <a:r>
              <a:rPr lang="en-US" sz="2133"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rPr>
              <a:t>.</a:t>
            </a:r>
          </a:p>
        </p:txBody>
      </p:sp>
      <p:sp>
        <p:nvSpPr>
          <p:cNvPr id="8" name="TextBox 7"/>
          <p:cNvSpPr txBox="1"/>
          <p:nvPr/>
        </p:nvSpPr>
        <p:spPr>
          <a:xfrm>
            <a:off x="1101683" y="5672083"/>
            <a:ext cx="11016933" cy="420564"/>
          </a:xfrm>
          <a:prstGeom prst="rect">
            <a:avLst/>
          </a:prstGeom>
          <a:noFill/>
        </p:spPr>
        <p:txBody>
          <a:bodyPr wrap="square" rtlCol="0">
            <a:spAutoFit/>
          </a:bodyPr>
          <a:lstStyle/>
          <a:p>
            <a:pPr marL="306910" indent="-306910">
              <a:tabLst>
                <a:tab pos="5333867" algn="l"/>
              </a:tabLst>
            </a:pPr>
            <a:r>
              <a:rPr lang="en-US" sz="2133"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rPr>
              <a:t>Answer: Quantizes the state space: makes search problem easier and faster.</a:t>
            </a:r>
          </a:p>
        </p:txBody>
      </p:sp>
      <p:pic>
        <p:nvPicPr>
          <p:cNvPr id="6" name="Picture 5"/>
          <p:cNvPicPr>
            <a:picLocks noChangeAspect="1"/>
          </p:cNvPicPr>
          <p:nvPr/>
        </p:nvPicPr>
        <p:blipFill>
          <a:blip r:embed="rId3"/>
          <a:stretch>
            <a:fillRect/>
          </a:stretch>
        </p:blipFill>
        <p:spPr>
          <a:xfrm>
            <a:off x="1484788" y="4003176"/>
            <a:ext cx="10278533" cy="778933"/>
          </a:xfrm>
          <a:prstGeom prst="rect">
            <a:avLst/>
          </a:prstGeom>
        </p:spPr>
      </p:pic>
      <p:pic>
        <p:nvPicPr>
          <p:cNvPr id="12" name="Picture 11"/>
          <p:cNvPicPr>
            <a:picLocks noChangeAspect="1"/>
          </p:cNvPicPr>
          <p:nvPr/>
        </p:nvPicPr>
        <p:blipFill>
          <a:blip r:embed="rId4"/>
          <a:stretch>
            <a:fillRect/>
          </a:stretch>
        </p:blipFill>
        <p:spPr>
          <a:xfrm>
            <a:off x="10406416" y="3410554"/>
            <a:ext cx="169333" cy="220133"/>
          </a:xfrm>
          <a:prstGeom prst="rect">
            <a:avLst/>
          </a:prstGeom>
        </p:spPr>
      </p:pic>
      <p:sp>
        <p:nvSpPr>
          <p:cNvPr id="14" name="TextBox 13"/>
          <p:cNvSpPr txBox="1"/>
          <p:nvPr/>
        </p:nvSpPr>
        <p:spPr>
          <a:xfrm>
            <a:off x="1101680" y="2889612"/>
            <a:ext cx="11016933" cy="420564"/>
          </a:xfrm>
          <a:prstGeom prst="rect">
            <a:avLst/>
          </a:prstGeom>
          <a:noFill/>
        </p:spPr>
        <p:txBody>
          <a:bodyPr wrap="square" rtlCol="0">
            <a:spAutoFit/>
          </a:bodyPr>
          <a:lstStyle/>
          <a:p>
            <a:pPr marL="306910" indent="-306910">
              <a:tabLst>
                <a:tab pos="5333867" algn="l"/>
              </a:tabLst>
            </a:pPr>
            <a:r>
              <a:rPr lang="en-US" sz="2133" dirty="0">
                <a:solidFill>
                  <a:srgbClr val="00B050"/>
                </a:solidFill>
                <a:latin typeface="Roboto Condensed" panose="02000000000000000000" pitchFamily="2" charset="0"/>
                <a:ea typeface="Roboto Condensed" panose="02000000000000000000" pitchFamily="2" charset="0"/>
                <a:cs typeface="Roboto Condensed" panose="02000000000000000000" pitchFamily="2" charset="0"/>
              </a:rPr>
              <a:t>	Makes action choices under uncertainty in an asymmetric fashion (gains versus losses). </a:t>
            </a:r>
          </a:p>
        </p:txBody>
      </p:sp>
    </p:spTree>
    <p:extLst>
      <p:ext uri="{BB962C8B-B14F-4D97-AF65-F5344CB8AC3E}">
        <p14:creationId xmlns:p14="http://schemas.microsoft.com/office/powerpoint/2010/main" val="39023773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88CF3001-B016-48EB-8EBE-54E15109CB23}"/>
              </a:ext>
            </a:extLst>
          </p:cNvPr>
          <p:cNvSpPr txBox="1">
            <a:spLocks noChangeArrowheads="1"/>
          </p:cNvSpPr>
          <p:nvPr/>
        </p:nvSpPr>
        <p:spPr bwMode="auto">
          <a:xfrm>
            <a:off x="2152651" y="1781175"/>
            <a:ext cx="7534275"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800100" indent="-34290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eaLnBrk="1" hangingPunct="1">
              <a:lnSpc>
                <a:spcPct val="90000"/>
              </a:lnSpc>
              <a:buClr>
                <a:schemeClr val="tx1"/>
              </a:buClr>
            </a:pPr>
            <a:r>
              <a:rPr lang="en-US" altLang="en-US" sz="2400" dirty="0">
                <a:solidFill>
                  <a:schemeClr val="tx1"/>
                </a:solidFill>
                <a:ea typeface="SimSun" panose="02010600030101010101" pitchFamily="2" charset="-122"/>
              </a:rPr>
              <a:t>The elegant estimation of entropy and mutual information over eigenspecturm of Gram matrix in kernel learning.</a:t>
            </a:r>
          </a:p>
          <a:p>
            <a:pPr>
              <a:lnSpc>
                <a:spcPct val="90000"/>
              </a:lnSpc>
              <a:buClr>
                <a:schemeClr val="tx1"/>
              </a:buClr>
            </a:pPr>
            <a:r>
              <a:rPr lang="en-US" altLang="en-US" sz="2400" dirty="0">
                <a:solidFill>
                  <a:schemeClr val="tx1"/>
                </a:solidFill>
                <a:ea typeface="SimSun" panose="02010600030101010101" pitchFamily="2" charset="-122"/>
              </a:rPr>
              <a:t>The </a:t>
            </a:r>
            <a:r>
              <a:rPr lang="en-US" sz="2400" dirty="0">
                <a:solidFill>
                  <a:schemeClr val="tx1"/>
                </a:solidFill>
                <a:ea typeface="SimSun" panose="02010600030101010101" pitchFamily="2" charset="-122"/>
              </a:rPr>
              <a:t>application of using novel information theoretic quantities on analyzing the dynamics of learning and setting up proper topologies in deep learning.</a:t>
            </a:r>
            <a:endParaRPr lang="en-US" altLang="en-US" sz="2400" dirty="0">
              <a:solidFill>
                <a:schemeClr val="tx1"/>
              </a:solidFill>
              <a:ea typeface="SimSun" panose="02010600030101010101" pitchFamily="2" charset="-122"/>
            </a:endParaRPr>
          </a:p>
          <a:p>
            <a:pPr>
              <a:lnSpc>
                <a:spcPct val="90000"/>
              </a:lnSpc>
              <a:buClr>
                <a:schemeClr val="tx1"/>
              </a:buClr>
            </a:pPr>
            <a:r>
              <a:rPr lang="en-US" altLang="en-US" sz="2400" dirty="0">
                <a:solidFill>
                  <a:schemeClr val="tx1"/>
                </a:solidFill>
                <a:ea typeface="SimSun" panose="02010600030101010101" pitchFamily="2" charset="-122"/>
              </a:rPr>
              <a:t>Extension to other deep learning architectures:</a:t>
            </a:r>
          </a:p>
          <a:p>
            <a:pPr lvl="1">
              <a:lnSpc>
                <a:spcPct val="90000"/>
              </a:lnSpc>
              <a:buClr>
                <a:schemeClr val="tx1"/>
              </a:buClr>
              <a:buFont typeface="Arial" panose="020B0604020202020204" pitchFamily="34" charset="0"/>
              <a:buChar char="•"/>
            </a:pPr>
            <a:r>
              <a:rPr lang="en-US" altLang="zh-CN" sz="2000" dirty="0">
                <a:solidFill>
                  <a:schemeClr val="tx1"/>
                </a:solidFill>
                <a:ea typeface="SimSun" panose="02010600030101010101" pitchFamily="2" charset="-122"/>
              </a:rPr>
              <a:t>Recurrent Neural Networks (RNNs)</a:t>
            </a:r>
          </a:p>
          <a:p>
            <a:pPr lvl="1">
              <a:lnSpc>
                <a:spcPct val="90000"/>
              </a:lnSpc>
              <a:buClr>
                <a:schemeClr val="tx1"/>
              </a:buClr>
              <a:buFont typeface="Arial" panose="020B0604020202020204" pitchFamily="34" charset="0"/>
              <a:buChar char="•"/>
            </a:pPr>
            <a:r>
              <a:rPr lang="en-US" altLang="zh-CN" sz="2000" dirty="0">
                <a:solidFill>
                  <a:schemeClr val="tx1"/>
                </a:solidFill>
                <a:ea typeface="SimSun" panose="02010600030101010101" pitchFamily="2" charset="-122"/>
              </a:rPr>
              <a:t>Fully Convolutional Networks (FCNs)</a:t>
            </a:r>
          </a:p>
          <a:p>
            <a:pPr>
              <a:lnSpc>
                <a:spcPct val="90000"/>
              </a:lnSpc>
              <a:buClr>
                <a:schemeClr val="tx1"/>
              </a:buClr>
              <a:buFont typeface="Arial" panose="020B0604020202020204" pitchFamily="34" charset="0"/>
              <a:buChar char="•"/>
            </a:pPr>
            <a:r>
              <a:rPr lang="en-US" altLang="zh-CN" sz="2400" dirty="0">
                <a:solidFill>
                  <a:schemeClr val="tx1"/>
                </a:solidFill>
                <a:ea typeface="SimSun" panose="02010600030101010101" pitchFamily="2" charset="-122"/>
              </a:rPr>
              <a:t>Application on other machine learning problems:</a:t>
            </a:r>
          </a:p>
          <a:p>
            <a:pPr lvl="1">
              <a:lnSpc>
                <a:spcPct val="90000"/>
              </a:lnSpc>
              <a:buClr>
                <a:schemeClr val="tx1"/>
              </a:buClr>
              <a:buFont typeface="Arial" panose="020B0604020202020204" pitchFamily="34" charset="0"/>
              <a:buChar char="•"/>
            </a:pPr>
            <a:r>
              <a:rPr lang="en-US" altLang="zh-CN" sz="2000" dirty="0">
                <a:solidFill>
                  <a:schemeClr val="tx1"/>
                </a:solidFill>
                <a:ea typeface="SimSun" panose="02010600030101010101" pitchFamily="2" charset="-122"/>
              </a:rPr>
              <a:t>Feature selection</a:t>
            </a:r>
          </a:p>
          <a:p>
            <a:pPr lvl="1">
              <a:lnSpc>
                <a:spcPct val="90000"/>
              </a:lnSpc>
              <a:buClr>
                <a:schemeClr val="tx1"/>
              </a:buClr>
              <a:buFont typeface="Arial" panose="020B0604020202020204" pitchFamily="34" charset="0"/>
              <a:buChar char="•"/>
            </a:pPr>
            <a:r>
              <a:rPr lang="en-US" altLang="zh-CN" sz="2000" dirty="0">
                <a:solidFill>
                  <a:schemeClr val="tx1"/>
                </a:solidFill>
                <a:ea typeface="SimSun" panose="02010600030101010101" pitchFamily="2" charset="-122"/>
              </a:rPr>
              <a:t>Multi-view learning</a:t>
            </a:r>
          </a:p>
        </p:txBody>
      </p:sp>
      <p:sp>
        <p:nvSpPr>
          <p:cNvPr id="10" name="Rectangle 2">
            <a:extLst>
              <a:ext uri="{FF2B5EF4-FFF2-40B4-BE49-F238E27FC236}">
                <a16:creationId xmlns:a16="http://schemas.microsoft.com/office/drawing/2014/main" id="{E5242B30-F8A9-454A-B737-24349FE16348}"/>
              </a:ext>
            </a:extLst>
          </p:cNvPr>
          <p:cNvSpPr>
            <a:spLocks noGrp="1" noChangeArrowheads="1"/>
          </p:cNvSpPr>
          <p:nvPr>
            <p:ph type="title"/>
          </p:nvPr>
        </p:nvSpPr>
        <p:spPr>
          <a:xfrm>
            <a:off x="2152650" y="365130"/>
            <a:ext cx="7886700" cy="1325563"/>
          </a:xfrm>
        </p:spPr>
        <p:txBody>
          <a:bodyPr/>
          <a:lstStyle/>
          <a:p>
            <a:r>
              <a:rPr lang="en-US" altLang="zh-CN" dirty="0">
                <a:ea typeface="SimSun" panose="02010600030101010101" pitchFamily="2" charset="-122"/>
              </a:rPr>
              <a:t>Conclusions and future work</a:t>
            </a:r>
            <a:endParaRPr lang="zh-CN" altLang="en-US" dirty="0">
              <a:ea typeface="SimSun" panose="02010600030101010101" pitchFamily="2" charset="-122"/>
            </a:endParaRPr>
          </a:p>
        </p:txBody>
      </p:sp>
    </p:spTree>
    <p:extLst>
      <p:ext uri="{BB962C8B-B14F-4D97-AF65-F5344CB8AC3E}">
        <p14:creationId xmlns:p14="http://schemas.microsoft.com/office/powerpoint/2010/main" val="13721069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65E44ECC-20E5-4232-81AF-0C03986ACDC0}"/>
                  </a:ext>
                </a:extLst>
              </p:cNvPr>
              <p:cNvSpPr txBox="1">
                <a:spLocks noChangeArrowheads="1"/>
              </p:cNvSpPr>
              <p:nvPr/>
            </p:nvSpPr>
            <p:spPr bwMode="auto">
              <a:xfrm>
                <a:off x="2152649" y="1885950"/>
                <a:ext cx="7886701" cy="3086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800100" indent="-34290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lnSpc>
                    <a:spcPct val="90000"/>
                  </a:lnSpc>
                  <a:buClr>
                    <a:schemeClr val="tx1"/>
                  </a:buClr>
                </a:pPr>
                <a:r>
                  <a:rPr lang="en-US" altLang="en-US" sz="2400" dirty="0">
                    <a:solidFill>
                      <a:schemeClr val="tx1"/>
                    </a:solidFill>
                    <a:ea typeface="SimSun" panose="02010600030101010101" pitchFamily="2" charset="-122"/>
                  </a:rPr>
                  <a:t>Feature selection using </a:t>
                </a:r>
                <a:r>
                  <a:rPr lang="en-US" altLang="en-US" sz="2400" dirty="0">
                    <a:solidFill>
                      <a:schemeClr val="tx1"/>
                    </a:solidFill>
                    <a:ea typeface="MS PGothic" panose="020B0600070205080204" pitchFamily="34" charset="-128"/>
                  </a:rPr>
                  <a:t>Matrix-based Renyi's entropy</a:t>
                </a:r>
                <a:endParaRPr lang="en-US" altLang="zh-CN" sz="2400" dirty="0">
                  <a:solidFill>
                    <a:schemeClr val="tx1"/>
                  </a:solidFill>
                  <a:ea typeface="SimSun" panose="02010600030101010101" pitchFamily="2" charset="-122"/>
                </a:endParaRPr>
              </a:p>
              <a:p>
                <a:pPr lvl="1">
                  <a:lnSpc>
                    <a:spcPct val="90000"/>
                  </a:lnSpc>
                  <a:buClr>
                    <a:schemeClr val="tx1"/>
                  </a:buClr>
                  <a:buFont typeface="Times" panose="02020603050405020304" pitchFamily="18" charset="0"/>
                  <a:buChar char="•"/>
                </a:pPr>
                <a:r>
                  <a:rPr lang="en-US" altLang="en-US" sz="2000" dirty="0">
                    <a:solidFill>
                      <a:schemeClr val="tx1"/>
                    </a:solidFill>
                    <a:ea typeface="MS PGothic" panose="020B0600070205080204" pitchFamily="34" charset="-128"/>
                  </a:rPr>
                  <a:t>Joint entropy among </a:t>
                </a:r>
                <a14:m>
                  <m:oMath xmlns:m="http://schemas.openxmlformats.org/officeDocument/2006/math">
                    <m:r>
                      <a:rPr lang="en-US" altLang="en-US" sz="2000" i="1" dirty="0">
                        <a:solidFill>
                          <a:schemeClr val="tx1"/>
                        </a:solidFill>
                        <a:latin typeface="Cambria Math" panose="02040503050406030204" pitchFamily="18" charset="0"/>
                        <a:ea typeface="MS PGothic" panose="020B0600070205080204" pitchFamily="34" charset="-128"/>
                      </a:rPr>
                      <m:t>𝐶</m:t>
                    </m:r>
                    <m:r>
                      <a:rPr lang="en-US" altLang="en-US" sz="2000" i="1" dirty="0">
                        <a:solidFill>
                          <a:schemeClr val="tx1"/>
                        </a:solidFill>
                        <a:latin typeface="Cambria Math" panose="02040503050406030204" pitchFamily="18" charset="0"/>
                        <a:ea typeface="MS PGothic" panose="020B0600070205080204" pitchFamily="34" charset="-128"/>
                      </a:rPr>
                      <m:t> </m:t>
                    </m:r>
                  </m:oMath>
                </a14:m>
                <a:r>
                  <a:rPr lang="en-US" altLang="en-US" sz="2000" dirty="0">
                    <a:solidFill>
                      <a:schemeClr val="tx1"/>
                    </a:solidFill>
                    <a:ea typeface="MS PGothic" panose="020B0600070205080204" pitchFamily="34" charset="-128"/>
                  </a:rPr>
                  <a:t>(</a:t>
                </a:r>
                <a14:m>
                  <m:oMath xmlns:m="http://schemas.openxmlformats.org/officeDocument/2006/math">
                    <m:r>
                      <a:rPr lang="en-US" altLang="en-US" sz="2000" i="1" dirty="0">
                        <a:solidFill>
                          <a:schemeClr val="tx1"/>
                        </a:solidFill>
                        <a:latin typeface="Cambria Math" panose="02040503050406030204" pitchFamily="18" charset="0"/>
                        <a:ea typeface="MS PGothic" panose="020B0600070205080204" pitchFamily="34" charset="-128"/>
                      </a:rPr>
                      <m:t>𝐶</m:t>
                    </m:r>
                    <m:r>
                      <a:rPr lang="en-US" altLang="en-US" sz="2000" i="1" dirty="0">
                        <a:solidFill>
                          <a:schemeClr val="tx1"/>
                        </a:solidFill>
                        <a:latin typeface="Cambria Math" panose="02040503050406030204" pitchFamily="18" charset="0"/>
                        <a:ea typeface="Cambria Math" panose="02040503050406030204" pitchFamily="18" charset="0"/>
                      </a:rPr>
                      <m:t>≥</m:t>
                    </m:r>
                    <m:r>
                      <a:rPr lang="en-US" altLang="en-US" sz="2000" i="1" dirty="0">
                        <a:solidFill>
                          <a:schemeClr val="tx1"/>
                        </a:solidFill>
                        <a:latin typeface="Cambria Math" panose="02040503050406030204" pitchFamily="18" charset="0"/>
                        <a:ea typeface="MS PGothic" panose="020B0600070205080204" pitchFamily="34" charset="-128"/>
                      </a:rPr>
                      <m:t>2</m:t>
                    </m:r>
                  </m:oMath>
                </a14:m>
                <a:r>
                  <a:rPr lang="en-US" altLang="en-US" sz="2000" dirty="0">
                    <a:solidFill>
                      <a:schemeClr val="tx1"/>
                    </a:solidFill>
                    <a:ea typeface="MS PGothic" panose="020B0600070205080204" pitchFamily="34" charset="-128"/>
                  </a:rPr>
                  <a:t>) variables:</a:t>
                </a:r>
                <a:r>
                  <a:rPr lang="en-US" altLang="en-US" sz="2000" baseline="30000" dirty="0">
                    <a:solidFill>
                      <a:schemeClr val="tx1"/>
                    </a:solidFill>
                    <a:ea typeface="MS PGothic" panose="020B0600070205080204" pitchFamily="34" charset="-128"/>
                  </a:rPr>
                  <a:t> </a:t>
                </a:r>
                <a:r>
                  <a:rPr lang="en-US" altLang="en-US" sz="2000" dirty="0">
                    <a:solidFill>
                      <a:schemeClr val="tx1"/>
                    </a:solidFill>
                    <a:ea typeface="MS PGothic" panose="020B0600070205080204" pitchFamily="34" charset="-128"/>
                  </a:rPr>
                  <a:t>A matrix-based analogue to Renyi’s </a:t>
                </a:r>
                <a14:m>
                  <m:oMath xmlns:m="http://schemas.openxmlformats.org/officeDocument/2006/math">
                    <m:r>
                      <a:rPr lang="en-US" altLang="en-US" sz="2000" i="1">
                        <a:solidFill>
                          <a:schemeClr val="tx1"/>
                        </a:solidFill>
                        <a:latin typeface="Cambria Math" panose="02040503050406030204" pitchFamily="18" charset="0"/>
                        <a:ea typeface="Cambria Math" panose="02040503050406030204" pitchFamily="18" charset="0"/>
                      </a:rPr>
                      <m:t>𝛼</m:t>
                    </m:r>
                  </m:oMath>
                </a14:m>
                <a:r>
                  <a:rPr lang="en-US" altLang="en-US" sz="2000" dirty="0">
                    <a:solidFill>
                      <a:schemeClr val="tx1"/>
                    </a:solidFill>
                    <a:ea typeface="MS PGothic" panose="020B0600070205080204" pitchFamily="34" charset="-128"/>
                  </a:rPr>
                  <a:t>-order joint entropy among </a:t>
                </a:r>
                <a14:m>
                  <m:oMath xmlns:m="http://schemas.openxmlformats.org/officeDocument/2006/math">
                    <m:r>
                      <a:rPr lang="en-US" altLang="en-US" sz="2000" i="1" dirty="0">
                        <a:solidFill>
                          <a:schemeClr val="tx1"/>
                        </a:solidFill>
                        <a:latin typeface="Cambria Math" panose="02040503050406030204" pitchFamily="18" charset="0"/>
                        <a:ea typeface="MS PGothic" panose="020B0600070205080204" pitchFamily="34" charset="-128"/>
                      </a:rPr>
                      <m:t>𝐶</m:t>
                    </m:r>
                  </m:oMath>
                </a14:m>
                <a:r>
                  <a:rPr lang="en-US" altLang="en-US" sz="2000" dirty="0">
                    <a:solidFill>
                      <a:schemeClr val="tx1"/>
                    </a:solidFill>
                    <a:ea typeface="MS PGothic" panose="020B0600070205080204" pitchFamily="34" charset="-128"/>
                  </a:rPr>
                  <a:t> variables can be defined</a:t>
                </a:r>
              </a:p>
              <a:p>
                <a:pPr marL="914400" lvl="2" indent="0">
                  <a:lnSpc>
                    <a:spcPct val="90000"/>
                  </a:lnSpc>
                  <a:buClr>
                    <a:schemeClr val="tx1"/>
                  </a:buClr>
                  <a:buNone/>
                </a:pPr>
                <a14:m>
                  <m:oMath xmlns:m="http://schemas.openxmlformats.org/officeDocument/2006/math">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b="1">
                            <a:solidFill>
                              <a:schemeClr val="tx1"/>
                            </a:solidFill>
                            <a:latin typeface="Cambria Math" panose="02040503050406030204" pitchFamily="18" charset="0"/>
                            <a:ea typeface="MS PGothic" panose="020B0600070205080204" pitchFamily="34" charset="-128"/>
                          </a:rPr>
                          <m:t>𝐒</m:t>
                        </m:r>
                      </m:e>
                      <m:sub>
                        <m:r>
                          <a:rPr lang="en-US" altLang="en-US" sz="1800" i="1">
                            <a:solidFill>
                              <a:schemeClr val="tx1"/>
                            </a:solidFill>
                            <a:latin typeface="Cambria Math" panose="02040503050406030204" pitchFamily="18" charset="0"/>
                            <a:ea typeface="Cambria Math" panose="02040503050406030204" pitchFamily="18" charset="0"/>
                          </a:rPr>
                          <m:t>𝛼</m:t>
                        </m:r>
                      </m:sub>
                    </m:sSub>
                    <m:d>
                      <m:dPr>
                        <m:ctrlPr>
                          <a:rPr lang="en-US" altLang="en-US" sz="1800" i="1">
                            <a:solidFill>
                              <a:schemeClr val="tx1"/>
                            </a:solidFill>
                            <a:latin typeface="Cambria Math" panose="02040503050406030204" pitchFamily="18" charset="0"/>
                            <a:ea typeface="MS PGothic" panose="020B0600070205080204" pitchFamily="34" charset="-128"/>
                          </a:rPr>
                        </m:ctrlPr>
                      </m:dPr>
                      <m:e>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1</m:t>
                            </m:r>
                          </m:sub>
                        </m:sSub>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2</m:t>
                            </m:r>
                          </m:sub>
                        </m:sSub>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𝐶</m:t>
                            </m:r>
                          </m:sub>
                        </m:sSub>
                      </m:e>
                    </m:d>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b="1">
                            <a:solidFill>
                              <a:schemeClr val="tx1"/>
                            </a:solidFill>
                            <a:latin typeface="Cambria Math" panose="02040503050406030204" pitchFamily="18" charset="0"/>
                            <a:ea typeface="MS PGothic" panose="020B0600070205080204" pitchFamily="34" charset="-128"/>
                          </a:rPr>
                          <m:t>𝐒</m:t>
                        </m:r>
                      </m:e>
                      <m:sub>
                        <m:r>
                          <a:rPr lang="en-US" altLang="en-US" sz="1800" i="1">
                            <a:solidFill>
                              <a:schemeClr val="tx1"/>
                            </a:solidFill>
                            <a:latin typeface="Cambria Math" panose="02040503050406030204" pitchFamily="18" charset="0"/>
                            <a:ea typeface="Cambria Math" panose="02040503050406030204" pitchFamily="18" charset="0"/>
                          </a:rPr>
                          <m:t>𝛼</m:t>
                        </m:r>
                      </m:sub>
                    </m:sSub>
                    <m:d>
                      <m:dPr>
                        <m:ctrlPr>
                          <a:rPr lang="en-US" altLang="en-US" sz="1800" i="1">
                            <a:solidFill>
                              <a:schemeClr val="tx1"/>
                            </a:solidFill>
                            <a:latin typeface="Cambria Math" panose="02040503050406030204" pitchFamily="18" charset="0"/>
                            <a:ea typeface="MS PGothic" panose="020B0600070205080204" pitchFamily="34" charset="-128"/>
                          </a:rPr>
                        </m:ctrlPr>
                      </m:dPr>
                      <m:e>
                        <m:f>
                          <m:fPr>
                            <m:ctrlPr>
                              <a:rPr lang="en-US" altLang="en-US" sz="1800" i="1">
                                <a:solidFill>
                                  <a:schemeClr val="tx1"/>
                                </a:solidFill>
                                <a:latin typeface="Cambria Math" panose="02040503050406030204" pitchFamily="18" charset="0"/>
                                <a:ea typeface="MS PGothic" panose="020B0600070205080204" pitchFamily="34" charset="-128"/>
                              </a:rPr>
                            </m:ctrlPr>
                          </m:fPr>
                          <m:num>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1</m:t>
                                </m:r>
                              </m:sub>
                            </m:sSub>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2</m:t>
                                </m:r>
                              </m:sub>
                            </m:sSub>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𝐶</m:t>
                                </m:r>
                              </m:sub>
                            </m:sSub>
                          </m:num>
                          <m:den>
                            <m:r>
                              <m:rPr>
                                <m:sty m:val="p"/>
                              </m:rPr>
                              <a:rPr lang="en-US" altLang="en-US" sz="1800">
                                <a:solidFill>
                                  <a:schemeClr val="tx1"/>
                                </a:solidFill>
                                <a:latin typeface="Cambria Math" panose="02040503050406030204" pitchFamily="18" charset="0"/>
                                <a:ea typeface="MS PGothic" panose="020B0600070205080204" pitchFamily="34" charset="-128"/>
                              </a:rPr>
                              <m:t>tr</m:t>
                            </m:r>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1</m:t>
                                </m:r>
                              </m:sub>
                            </m:sSub>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2</m:t>
                                </m:r>
                              </m:sub>
                            </m:sSub>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𝐶</m:t>
                                </m:r>
                              </m:sub>
                            </m:sSub>
                            <m:r>
                              <a:rPr lang="en-US" altLang="en-US" sz="1800" i="1">
                                <a:solidFill>
                                  <a:schemeClr val="tx1"/>
                                </a:solidFill>
                                <a:latin typeface="Cambria Math" panose="02040503050406030204" pitchFamily="18" charset="0"/>
                                <a:ea typeface="MS PGothic" panose="020B0600070205080204" pitchFamily="34" charset="-128"/>
                              </a:rPr>
                              <m:t>)</m:t>
                            </m:r>
                          </m:den>
                        </m:f>
                      </m:e>
                    </m:d>
                  </m:oMath>
                </a14:m>
                <a:r>
                  <a:rPr lang="en-US" altLang="en-US" sz="1800" dirty="0">
                    <a:solidFill>
                      <a:schemeClr val="bg1"/>
                    </a:solidFill>
                    <a:ea typeface="MS PGothic" panose="020B0600070205080204" pitchFamily="34" charset="-128"/>
                  </a:rPr>
                  <a:t>+</a:t>
                </a:r>
              </a:p>
              <a:p>
                <a:pPr marL="914400" lvl="2" indent="0">
                  <a:lnSpc>
                    <a:spcPct val="90000"/>
                  </a:lnSpc>
                  <a:buClr>
                    <a:schemeClr val="tx1"/>
                  </a:buClr>
                  <a:buNone/>
                </a:pPr>
                <a:r>
                  <a:rPr lang="en-US" altLang="en-US" sz="1800" dirty="0">
                    <a:solidFill>
                      <a:schemeClr val="tx1"/>
                    </a:solidFill>
                    <a:ea typeface="MS PGothic" panose="020B0600070205080204" pitchFamily="34" charset="-128"/>
                  </a:rPr>
                  <a:t>where </a:t>
                </a:r>
                <a14:m>
                  <m:oMath xmlns:m="http://schemas.openxmlformats.org/officeDocument/2006/math">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1</m:t>
                            </m:r>
                          </m:sub>
                        </m:sSub>
                        <m:r>
                          <a:rPr lang="en-US" altLang="en-US" sz="1800" i="1">
                            <a:solidFill>
                              <a:schemeClr val="tx1"/>
                            </a:solidFill>
                            <a:latin typeface="Cambria Math" panose="02040503050406030204" pitchFamily="18" charset="0"/>
                            <a:ea typeface="MS PGothic" panose="020B0600070205080204" pitchFamily="34" charset="-128"/>
                          </a:rPr>
                          <m:t>)</m:t>
                        </m:r>
                      </m:e>
                      <m:sub>
                        <m:r>
                          <a:rPr lang="en-US" altLang="en-US" sz="1800" i="1">
                            <a:solidFill>
                              <a:schemeClr val="tx1"/>
                            </a:solidFill>
                            <a:latin typeface="Cambria Math" panose="02040503050406030204" pitchFamily="18" charset="0"/>
                            <a:ea typeface="MS PGothic" panose="020B0600070205080204" pitchFamily="34" charset="-128"/>
                          </a:rPr>
                          <m:t>𝑖𝑗</m:t>
                        </m:r>
                      </m:sub>
                    </m:sSub>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Cambria Math" panose="02040503050406030204" pitchFamily="18" charset="0"/>
                          </a:rPr>
                          <m:t>𝜅</m:t>
                        </m:r>
                      </m:e>
                      <m:sub>
                        <m:r>
                          <a:rPr lang="en-US" altLang="en-US" sz="1800" i="1">
                            <a:solidFill>
                              <a:schemeClr val="tx1"/>
                            </a:solidFill>
                            <a:latin typeface="Cambria Math" panose="02040503050406030204" pitchFamily="18" charset="0"/>
                            <a:ea typeface="MS PGothic" panose="020B0600070205080204" pitchFamily="34" charset="-128"/>
                          </a:rPr>
                          <m:t>1</m:t>
                        </m:r>
                      </m:sub>
                    </m:sSub>
                    <m:r>
                      <a:rPr lang="en-US" altLang="en-US" sz="1800" i="1">
                        <a:solidFill>
                          <a:schemeClr val="tx1"/>
                        </a:solidFill>
                        <a:latin typeface="Cambria Math" panose="02040503050406030204" pitchFamily="18" charset="0"/>
                        <a:ea typeface="MS PGothic" panose="020B0600070205080204" pitchFamily="34" charset="-128"/>
                      </a:rPr>
                      <m:t>(</m:t>
                    </m:r>
                    <m:sSubSup>
                      <m:sSubSupPr>
                        <m:ctrlPr>
                          <a:rPr lang="en-US" altLang="en-US" sz="1800" i="1">
                            <a:solidFill>
                              <a:schemeClr val="tx1"/>
                            </a:solidFill>
                            <a:latin typeface="Cambria Math" panose="02040503050406030204" pitchFamily="18" charset="0"/>
                            <a:ea typeface="MS PGothic" panose="020B0600070205080204" pitchFamily="34" charset="-128"/>
                          </a:rPr>
                        </m:ctrlPr>
                      </m:sSubSupPr>
                      <m:e>
                        <m:r>
                          <a:rPr lang="en-US" altLang="en-US" sz="1800" i="1">
                            <a:solidFill>
                              <a:schemeClr val="tx1"/>
                            </a:solidFill>
                            <a:latin typeface="Cambria Math" panose="02040503050406030204" pitchFamily="18" charset="0"/>
                            <a:ea typeface="MS PGothic" panose="020B0600070205080204" pitchFamily="34" charset="-128"/>
                          </a:rPr>
                          <m:t>𝑥</m:t>
                        </m:r>
                      </m:e>
                      <m:sub>
                        <m:r>
                          <a:rPr lang="en-US" altLang="en-US" sz="1800" i="1">
                            <a:solidFill>
                              <a:schemeClr val="tx1"/>
                            </a:solidFill>
                            <a:latin typeface="Cambria Math" panose="02040503050406030204" pitchFamily="18" charset="0"/>
                            <a:ea typeface="MS PGothic" panose="020B0600070205080204" pitchFamily="34" charset="-128"/>
                          </a:rPr>
                          <m:t>1</m:t>
                        </m:r>
                      </m:sub>
                      <m:sup>
                        <m:r>
                          <a:rPr lang="en-US" altLang="en-US" sz="1800" i="1">
                            <a:solidFill>
                              <a:schemeClr val="tx1"/>
                            </a:solidFill>
                            <a:latin typeface="Cambria Math" panose="02040503050406030204" pitchFamily="18" charset="0"/>
                            <a:ea typeface="MS PGothic" panose="020B0600070205080204" pitchFamily="34" charset="-128"/>
                          </a:rPr>
                          <m:t>𝑖</m:t>
                        </m:r>
                      </m:sup>
                    </m:sSubSup>
                    <m:r>
                      <a:rPr lang="en-US" altLang="en-US" sz="1800" i="1">
                        <a:solidFill>
                          <a:schemeClr val="tx1"/>
                        </a:solidFill>
                        <a:latin typeface="Cambria Math" panose="02040503050406030204" pitchFamily="18" charset="0"/>
                        <a:ea typeface="MS PGothic" panose="020B0600070205080204" pitchFamily="34" charset="-128"/>
                      </a:rPr>
                      <m:t>,</m:t>
                    </m:r>
                    <m:sSubSup>
                      <m:sSubSupPr>
                        <m:ctrlPr>
                          <a:rPr lang="en-US" altLang="en-US" sz="1800" i="1">
                            <a:solidFill>
                              <a:schemeClr val="tx1"/>
                            </a:solidFill>
                            <a:latin typeface="Cambria Math" panose="02040503050406030204" pitchFamily="18" charset="0"/>
                            <a:ea typeface="MS PGothic" panose="020B0600070205080204" pitchFamily="34" charset="-128"/>
                          </a:rPr>
                        </m:ctrlPr>
                      </m:sSubSupPr>
                      <m:e>
                        <m:r>
                          <a:rPr lang="en-US" altLang="en-US" sz="1800" i="1">
                            <a:solidFill>
                              <a:schemeClr val="tx1"/>
                            </a:solidFill>
                            <a:latin typeface="Cambria Math" panose="02040503050406030204" pitchFamily="18" charset="0"/>
                            <a:ea typeface="MS PGothic" panose="020B0600070205080204" pitchFamily="34" charset="-128"/>
                          </a:rPr>
                          <m:t>𝑥</m:t>
                        </m:r>
                      </m:e>
                      <m:sub>
                        <m:r>
                          <a:rPr lang="en-US" altLang="en-US" sz="1800" i="1">
                            <a:solidFill>
                              <a:schemeClr val="tx1"/>
                            </a:solidFill>
                            <a:latin typeface="Cambria Math" panose="02040503050406030204" pitchFamily="18" charset="0"/>
                            <a:ea typeface="MS PGothic" panose="020B0600070205080204" pitchFamily="34" charset="-128"/>
                          </a:rPr>
                          <m:t>1</m:t>
                        </m:r>
                      </m:sub>
                      <m:sup>
                        <m:r>
                          <a:rPr lang="en-US" altLang="en-US" sz="1800" i="1">
                            <a:solidFill>
                              <a:schemeClr val="tx1"/>
                            </a:solidFill>
                            <a:latin typeface="Cambria Math" panose="02040503050406030204" pitchFamily="18" charset="0"/>
                            <a:ea typeface="MS PGothic" panose="020B0600070205080204" pitchFamily="34" charset="-128"/>
                          </a:rPr>
                          <m:t>𝑗</m:t>
                        </m:r>
                      </m:sup>
                    </m:sSubSup>
                    <m:r>
                      <a:rPr lang="en-US" altLang="en-US" sz="1800" i="1">
                        <a:solidFill>
                          <a:schemeClr val="tx1"/>
                        </a:solidFill>
                        <a:latin typeface="Cambria Math" panose="02040503050406030204" pitchFamily="18" charset="0"/>
                        <a:ea typeface="MS PGothic" panose="020B0600070205080204" pitchFamily="34" charset="-128"/>
                      </a:rPr>
                      <m:t>)</m:t>
                    </m:r>
                  </m:oMath>
                </a14:m>
                <a:r>
                  <a:rPr lang="en-US" altLang="en-US" sz="1800" dirty="0">
                    <a:solidFill>
                      <a:schemeClr val="tx1"/>
                    </a:solidFill>
                    <a:ea typeface="MS PGothic" panose="020B0600070205080204" pitchFamily="34" charset="-128"/>
                  </a:rPr>
                  <a:t>, </a:t>
                </a:r>
                <a14:m>
                  <m:oMath xmlns:m="http://schemas.openxmlformats.org/officeDocument/2006/math">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2</m:t>
                            </m:r>
                          </m:sub>
                        </m:sSub>
                        <m:r>
                          <a:rPr lang="en-US" altLang="en-US" sz="1800" i="1">
                            <a:solidFill>
                              <a:schemeClr val="tx1"/>
                            </a:solidFill>
                            <a:latin typeface="Cambria Math" panose="02040503050406030204" pitchFamily="18" charset="0"/>
                            <a:ea typeface="MS PGothic" panose="020B0600070205080204" pitchFamily="34" charset="-128"/>
                          </a:rPr>
                          <m:t>)</m:t>
                        </m:r>
                      </m:e>
                      <m:sub>
                        <m:r>
                          <a:rPr lang="en-US" altLang="en-US" sz="1800" i="1">
                            <a:solidFill>
                              <a:schemeClr val="tx1"/>
                            </a:solidFill>
                            <a:latin typeface="Cambria Math" panose="02040503050406030204" pitchFamily="18" charset="0"/>
                            <a:ea typeface="MS PGothic" panose="020B0600070205080204" pitchFamily="34" charset="-128"/>
                          </a:rPr>
                          <m:t>𝑖𝑗</m:t>
                        </m:r>
                      </m:sub>
                    </m:sSub>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Cambria Math" panose="02040503050406030204" pitchFamily="18" charset="0"/>
                          </a:rPr>
                          <m:t>𝜅</m:t>
                        </m:r>
                      </m:e>
                      <m:sub>
                        <m:r>
                          <a:rPr lang="en-US" altLang="en-US" sz="1800" i="1">
                            <a:solidFill>
                              <a:schemeClr val="tx1"/>
                            </a:solidFill>
                            <a:latin typeface="Cambria Math" panose="02040503050406030204" pitchFamily="18" charset="0"/>
                            <a:ea typeface="Cambria Math" panose="02040503050406030204" pitchFamily="18" charset="0"/>
                          </a:rPr>
                          <m:t>2</m:t>
                        </m:r>
                      </m:sub>
                    </m:sSub>
                    <m:r>
                      <a:rPr lang="en-US" altLang="en-US" sz="1800" i="1">
                        <a:solidFill>
                          <a:schemeClr val="tx1"/>
                        </a:solidFill>
                        <a:latin typeface="Cambria Math" panose="02040503050406030204" pitchFamily="18" charset="0"/>
                        <a:ea typeface="MS PGothic" panose="020B0600070205080204" pitchFamily="34" charset="-128"/>
                      </a:rPr>
                      <m:t>(</m:t>
                    </m:r>
                    <m:sSubSup>
                      <m:sSubSupPr>
                        <m:ctrlPr>
                          <a:rPr lang="en-US" altLang="en-US" sz="1800" i="1">
                            <a:solidFill>
                              <a:schemeClr val="tx1"/>
                            </a:solidFill>
                            <a:latin typeface="Cambria Math" panose="02040503050406030204" pitchFamily="18" charset="0"/>
                            <a:ea typeface="MS PGothic" panose="020B0600070205080204" pitchFamily="34" charset="-128"/>
                          </a:rPr>
                        </m:ctrlPr>
                      </m:sSubSupPr>
                      <m:e>
                        <m:r>
                          <a:rPr lang="en-US" altLang="en-US" sz="1800" i="1">
                            <a:solidFill>
                              <a:schemeClr val="tx1"/>
                            </a:solidFill>
                            <a:latin typeface="Cambria Math" panose="02040503050406030204" pitchFamily="18" charset="0"/>
                            <a:ea typeface="MS PGothic" panose="020B0600070205080204" pitchFamily="34" charset="-128"/>
                          </a:rPr>
                          <m:t>𝑥</m:t>
                        </m:r>
                      </m:e>
                      <m:sub>
                        <m:r>
                          <a:rPr lang="en-US" altLang="en-US" sz="1800" i="1">
                            <a:solidFill>
                              <a:schemeClr val="tx1"/>
                            </a:solidFill>
                            <a:latin typeface="Cambria Math" panose="02040503050406030204" pitchFamily="18" charset="0"/>
                            <a:ea typeface="MS PGothic" panose="020B0600070205080204" pitchFamily="34" charset="-128"/>
                          </a:rPr>
                          <m:t>2</m:t>
                        </m:r>
                      </m:sub>
                      <m:sup>
                        <m:r>
                          <a:rPr lang="en-US" altLang="en-US" sz="1800" i="1">
                            <a:solidFill>
                              <a:schemeClr val="tx1"/>
                            </a:solidFill>
                            <a:latin typeface="Cambria Math" panose="02040503050406030204" pitchFamily="18" charset="0"/>
                            <a:ea typeface="MS PGothic" panose="020B0600070205080204" pitchFamily="34" charset="-128"/>
                          </a:rPr>
                          <m:t>𝑖</m:t>
                        </m:r>
                      </m:sup>
                    </m:sSubSup>
                    <m:r>
                      <a:rPr lang="en-US" altLang="en-US" sz="1800" i="1">
                        <a:solidFill>
                          <a:schemeClr val="tx1"/>
                        </a:solidFill>
                        <a:latin typeface="Cambria Math" panose="02040503050406030204" pitchFamily="18" charset="0"/>
                        <a:ea typeface="MS PGothic" panose="020B0600070205080204" pitchFamily="34" charset="-128"/>
                      </a:rPr>
                      <m:t>,</m:t>
                    </m:r>
                    <m:sSubSup>
                      <m:sSubSupPr>
                        <m:ctrlPr>
                          <a:rPr lang="en-US" altLang="en-US" sz="1800" i="1">
                            <a:solidFill>
                              <a:schemeClr val="tx1"/>
                            </a:solidFill>
                            <a:latin typeface="Cambria Math" panose="02040503050406030204" pitchFamily="18" charset="0"/>
                            <a:ea typeface="MS PGothic" panose="020B0600070205080204" pitchFamily="34" charset="-128"/>
                          </a:rPr>
                        </m:ctrlPr>
                      </m:sSubSupPr>
                      <m:e>
                        <m:r>
                          <a:rPr lang="en-US" altLang="en-US" sz="1800" i="1">
                            <a:solidFill>
                              <a:schemeClr val="tx1"/>
                            </a:solidFill>
                            <a:latin typeface="Cambria Math" panose="02040503050406030204" pitchFamily="18" charset="0"/>
                            <a:ea typeface="MS PGothic" panose="020B0600070205080204" pitchFamily="34" charset="-128"/>
                          </a:rPr>
                          <m:t>𝑥</m:t>
                        </m:r>
                      </m:e>
                      <m:sub>
                        <m:r>
                          <a:rPr lang="en-US" altLang="en-US" sz="1800" i="1">
                            <a:solidFill>
                              <a:schemeClr val="tx1"/>
                            </a:solidFill>
                            <a:latin typeface="Cambria Math" panose="02040503050406030204" pitchFamily="18" charset="0"/>
                            <a:ea typeface="MS PGothic" panose="020B0600070205080204" pitchFamily="34" charset="-128"/>
                          </a:rPr>
                          <m:t>2</m:t>
                        </m:r>
                      </m:sub>
                      <m:sup>
                        <m:r>
                          <a:rPr lang="en-US" altLang="en-US" sz="1800" i="1">
                            <a:solidFill>
                              <a:schemeClr val="tx1"/>
                            </a:solidFill>
                            <a:latin typeface="Cambria Math" panose="02040503050406030204" pitchFamily="18" charset="0"/>
                            <a:ea typeface="MS PGothic" panose="020B0600070205080204" pitchFamily="34" charset="-128"/>
                          </a:rPr>
                          <m:t>𝑗</m:t>
                        </m:r>
                      </m:sup>
                    </m:sSubSup>
                    <m:r>
                      <a:rPr lang="en-US" altLang="en-US" sz="1800" i="1">
                        <a:solidFill>
                          <a:schemeClr val="tx1"/>
                        </a:solidFill>
                        <a:latin typeface="Cambria Math" panose="02040503050406030204" pitchFamily="18" charset="0"/>
                        <a:ea typeface="MS PGothic" panose="020B0600070205080204" pitchFamily="34" charset="-128"/>
                      </a:rPr>
                      <m:t>)</m:t>
                    </m:r>
                  </m:oMath>
                </a14:m>
                <a:r>
                  <a:rPr lang="en-US" altLang="en-US" sz="1800" dirty="0">
                    <a:solidFill>
                      <a:schemeClr val="tx1"/>
                    </a:solidFill>
                    <a:ea typeface="MS PGothic" panose="020B0600070205080204" pitchFamily="34" charset="-128"/>
                  </a:rPr>
                  <a:t>, …, </a:t>
                </a:r>
                <a14:m>
                  <m:oMath xmlns:m="http://schemas.openxmlformats.org/officeDocument/2006/math">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MS PGothic" panose="020B0600070205080204" pitchFamily="34" charset="-128"/>
                              </a:rPr>
                              <m:t>𝐴</m:t>
                            </m:r>
                          </m:e>
                          <m:sub>
                            <m:r>
                              <a:rPr lang="en-US" altLang="en-US" sz="1800" i="1">
                                <a:solidFill>
                                  <a:schemeClr val="tx1"/>
                                </a:solidFill>
                                <a:latin typeface="Cambria Math" panose="02040503050406030204" pitchFamily="18" charset="0"/>
                                <a:ea typeface="MS PGothic" panose="020B0600070205080204" pitchFamily="34" charset="-128"/>
                              </a:rPr>
                              <m:t>𝐶</m:t>
                            </m:r>
                          </m:sub>
                        </m:sSub>
                        <m:r>
                          <a:rPr lang="en-US" altLang="en-US" sz="1800" i="1">
                            <a:solidFill>
                              <a:schemeClr val="tx1"/>
                            </a:solidFill>
                            <a:latin typeface="Cambria Math" panose="02040503050406030204" pitchFamily="18" charset="0"/>
                            <a:ea typeface="MS PGothic" panose="020B0600070205080204" pitchFamily="34" charset="-128"/>
                          </a:rPr>
                          <m:t>)</m:t>
                        </m:r>
                      </m:e>
                      <m:sub>
                        <m:r>
                          <a:rPr lang="en-US" altLang="en-US" sz="1800" i="1">
                            <a:solidFill>
                              <a:schemeClr val="tx1"/>
                            </a:solidFill>
                            <a:latin typeface="Cambria Math" panose="02040503050406030204" pitchFamily="18" charset="0"/>
                            <a:ea typeface="MS PGothic" panose="020B0600070205080204" pitchFamily="34" charset="-128"/>
                          </a:rPr>
                          <m:t>𝑖𝑗</m:t>
                        </m:r>
                      </m:sub>
                    </m:sSub>
                    <m:r>
                      <a:rPr lang="en-US" altLang="en-US" sz="1800" i="1">
                        <a:solidFill>
                          <a:schemeClr val="tx1"/>
                        </a:solidFill>
                        <a:latin typeface="Cambria Math" panose="02040503050406030204" pitchFamily="18" charset="0"/>
                        <a:ea typeface="MS PGothic" panose="020B0600070205080204" pitchFamily="34" charset="-128"/>
                      </a:rPr>
                      <m:t>=</m:t>
                    </m:r>
                    <m:sSub>
                      <m:sSubPr>
                        <m:ctrlPr>
                          <a:rPr lang="en-US" altLang="en-US" sz="1800" i="1">
                            <a:solidFill>
                              <a:schemeClr val="tx1"/>
                            </a:solidFill>
                            <a:latin typeface="Cambria Math" panose="02040503050406030204" pitchFamily="18" charset="0"/>
                            <a:ea typeface="MS PGothic" panose="020B0600070205080204" pitchFamily="34" charset="-128"/>
                          </a:rPr>
                        </m:ctrlPr>
                      </m:sSubPr>
                      <m:e>
                        <m:r>
                          <a:rPr lang="en-US" altLang="en-US" sz="1800" i="1">
                            <a:solidFill>
                              <a:schemeClr val="tx1"/>
                            </a:solidFill>
                            <a:latin typeface="Cambria Math" panose="02040503050406030204" pitchFamily="18" charset="0"/>
                            <a:ea typeface="Cambria Math" panose="02040503050406030204" pitchFamily="18" charset="0"/>
                          </a:rPr>
                          <m:t>𝜅</m:t>
                        </m:r>
                      </m:e>
                      <m:sub>
                        <m:r>
                          <a:rPr lang="en-US" altLang="en-US" sz="1800" i="1">
                            <a:solidFill>
                              <a:schemeClr val="tx1"/>
                            </a:solidFill>
                            <a:latin typeface="Cambria Math" panose="02040503050406030204" pitchFamily="18" charset="0"/>
                            <a:ea typeface="Cambria Math" panose="02040503050406030204" pitchFamily="18" charset="0"/>
                          </a:rPr>
                          <m:t>𝐶</m:t>
                        </m:r>
                      </m:sub>
                    </m:sSub>
                    <m:r>
                      <a:rPr lang="en-US" altLang="en-US" sz="1800" i="1">
                        <a:solidFill>
                          <a:schemeClr val="tx1"/>
                        </a:solidFill>
                        <a:latin typeface="Cambria Math" panose="02040503050406030204" pitchFamily="18" charset="0"/>
                        <a:ea typeface="MS PGothic" panose="020B0600070205080204" pitchFamily="34" charset="-128"/>
                      </a:rPr>
                      <m:t>(</m:t>
                    </m:r>
                    <m:sSubSup>
                      <m:sSubSupPr>
                        <m:ctrlPr>
                          <a:rPr lang="en-US" altLang="en-US" sz="1800" i="1">
                            <a:solidFill>
                              <a:schemeClr val="tx1"/>
                            </a:solidFill>
                            <a:latin typeface="Cambria Math" panose="02040503050406030204" pitchFamily="18" charset="0"/>
                            <a:ea typeface="MS PGothic" panose="020B0600070205080204" pitchFamily="34" charset="-128"/>
                          </a:rPr>
                        </m:ctrlPr>
                      </m:sSubSupPr>
                      <m:e>
                        <m:r>
                          <a:rPr lang="en-US" altLang="en-US" sz="1800" i="1">
                            <a:solidFill>
                              <a:schemeClr val="tx1"/>
                            </a:solidFill>
                            <a:latin typeface="Cambria Math" panose="02040503050406030204" pitchFamily="18" charset="0"/>
                            <a:ea typeface="MS PGothic" panose="020B0600070205080204" pitchFamily="34" charset="-128"/>
                          </a:rPr>
                          <m:t>𝑥</m:t>
                        </m:r>
                      </m:e>
                      <m:sub>
                        <m:r>
                          <a:rPr lang="en-US" altLang="en-US" sz="1800" i="1">
                            <a:solidFill>
                              <a:schemeClr val="tx1"/>
                            </a:solidFill>
                            <a:latin typeface="Cambria Math" panose="02040503050406030204" pitchFamily="18" charset="0"/>
                            <a:ea typeface="MS PGothic" panose="020B0600070205080204" pitchFamily="34" charset="-128"/>
                          </a:rPr>
                          <m:t>𝐶</m:t>
                        </m:r>
                      </m:sub>
                      <m:sup>
                        <m:r>
                          <a:rPr lang="en-US" altLang="en-US" sz="1800" i="1">
                            <a:solidFill>
                              <a:schemeClr val="tx1"/>
                            </a:solidFill>
                            <a:latin typeface="Cambria Math" panose="02040503050406030204" pitchFamily="18" charset="0"/>
                            <a:ea typeface="MS PGothic" panose="020B0600070205080204" pitchFamily="34" charset="-128"/>
                          </a:rPr>
                          <m:t>𝑖</m:t>
                        </m:r>
                      </m:sup>
                    </m:sSubSup>
                    <m:r>
                      <a:rPr lang="en-US" altLang="en-US" sz="1800" i="1">
                        <a:solidFill>
                          <a:schemeClr val="tx1"/>
                        </a:solidFill>
                        <a:latin typeface="Cambria Math" panose="02040503050406030204" pitchFamily="18" charset="0"/>
                        <a:ea typeface="MS PGothic" panose="020B0600070205080204" pitchFamily="34" charset="-128"/>
                      </a:rPr>
                      <m:t>,</m:t>
                    </m:r>
                    <m:sSubSup>
                      <m:sSubSupPr>
                        <m:ctrlPr>
                          <a:rPr lang="en-US" altLang="en-US" sz="1800" i="1">
                            <a:solidFill>
                              <a:schemeClr val="tx1"/>
                            </a:solidFill>
                            <a:latin typeface="Cambria Math" panose="02040503050406030204" pitchFamily="18" charset="0"/>
                            <a:ea typeface="MS PGothic" panose="020B0600070205080204" pitchFamily="34" charset="-128"/>
                          </a:rPr>
                        </m:ctrlPr>
                      </m:sSubSupPr>
                      <m:e>
                        <m:r>
                          <a:rPr lang="en-US" altLang="en-US" sz="1800" i="1">
                            <a:solidFill>
                              <a:schemeClr val="tx1"/>
                            </a:solidFill>
                            <a:latin typeface="Cambria Math" panose="02040503050406030204" pitchFamily="18" charset="0"/>
                            <a:ea typeface="MS PGothic" panose="020B0600070205080204" pitchFamily="34" charset="-128"/>
                          </a:rPr>
                          <m:t>𝑥</m:t>
                        </m:r>
                      </m:e>
                      <m:sub>
                        <m:r>
                          <a:rPr lang="en-US" altLang="en-US" sz="1800" i="1">
                            <a:solidFill>
                              <a:schemeClr val="tx1"/>
                            </a:solidFill>
                            <a:latin typeface="Cambria Math" panose="02040503050406030204" pitchFamily="18" charset="0"/>
                            <a:ea typeface="MS PGothic" panose="020B0600070205080204" pitchFamily="34" charset="-128"/>
                          </a:rPr>
                          <m:t>𝐶</m:t>
                        </m:r>
                      </m:sub>
                      <m:sup>
                        <m:r>
                          <a:rPr lang="en-US" altLang="en-US" sz="1800" i="1">
                            <a:solidFill>
                              <a:schemeClr val="tx1"/>
                            </a:solidFill>
                            <a:latin typeface="Cambria Math" panose="02040503050406030204" pitchFamily="18" charset="0"/>
                            <a:ea typeface="MS PGothic" panose="020B0600070205080204" pitchFamily="34" charset="-128"/>
                          </a:rPr>
                          <m:t>𝑗</m:t>
                        </m:r>
                      </m:sup>
                    </m:sSubSup>
                    <m:r>
                      <a:rPr lang="en-US" altLang="en-US" sz="1800" i="1">
                        <a:solidFill>
                          <a:schemeClr val="tx1"/>
                        </a:solidFill>
                        <a:latin typeface="Cambria Math" panose="02040503050406030204" pitchFamily="18" charset="0"/>
                        <a:ea typeface="MS PGothic" panose="020B0600070205080204" pitchFamily="34" charset="-128"/>
                      </a:rPr>
                      <m:t>)</m:t>
                    </m:r>
                  </m:oMath>
                </a14:m>
                <a:r>
                  <a:rPr lang="en-US" altLang="en-US" sz="1800" dirty="0">
                    <a:solidFill>
                      <a:schemeClr val="tx1"/>
                    </a:solidFill>
                    <a:ea typeface="MS PGothic" panose="020B0600070205080204" pitchFamily="34" charset="-128"/>
                  </a:rPr>
                  <a:t>.</a:t>
                </a:r>
              </a:p>
              <a:p>
                <a:pPr marL="914400" lvl="2" indent="0">
                  <a:lnSpc>
                    <a:spcPct val="90000"/>
                  </a:lnSpc>
                  <a:buClr>
                    <a:schemeClr val="tx1"/>
                  </a:buClr>
                  <a:buNone/>
                </a:pPr>
                <a:endParaRPr lang="en-US" altLang="en-US" sz="1800" dirty="0">
                  <a:solidFill>
                    <a:schemeClr val="bg1"/>
                  </a:solidFill>
                  <a:ea typeface="MS PGothic" panose="020B0600070205080204" pitchFamily="34" charset="-128"/>
                </a:endParaRPr>
              </a:p>
              <a:p>
                <a:pPr marL="914400" lvl="2" indent="0">
                  <a:lnSpc>
                    <a:spcPct val="90000"/>
                  </a:lnSpc>
                  <a:buClr>
                    <a:schemeClr val="tx1"/>
                  </a:buClr>
                  <a:buNone/>
                </a:pPr>
                <a:endParaRPr lang="en-US" altLang="en-US" sz="1800" dirty="0">
                  <a:solidFill>
                    <a:schemeClr val="bg1"/>
                  </a:solidFill>
                  <a:ea typeface="MS PGothic" panose="020B0600070205080204" pitchFamily="34" charset="-128"/>
                </a:endParaRPr>
              </a:p>
              <a:p>
                <a:pPr marL="914400" lvl="2" indent="0">
                  <a:lnSpc>
                    <a:spcPct val="90000"/>
                  </a:lnSpc>
                  <a:buClr>
                    <a:schemeClr val="tx1"/>
                  </a:buClr>
                  <a:buNone/>
                </a:pPr>
                <a:endParaRPr lang="en-US" altLang="en-US" sz="1800" dirty="0">
                  <a:solidFill>
                    <a:schemeClr val="bg1"/>
                  </a:solidFill>
                  <a:ea typeface="MS PGothic" panose="020B0600070205080204" pitchFamily="34" charset="-128"/>
                </a:endParaRPr>
              </a:p>
              <a:p>
                <a:pPr marL="914400" lvl="2" indent="0">
                  <a:lnSpc>
                    <a:spcPct val="90000"/>
                  </a:lnSpc>
                  <a:buClr>
                    <a:schemeClr val="tx1"/>
                  </a:buClr>
                  <a:buNone/>
                </a:pPr>
                <a:r>
                  <a:rPr lang="en-US" altLang="en-US" sz="1800" dirty="0">
                    <a:solidFill>
                      <a:schemeClr val="bg1"/>
                    </a:solidFill>
                    <a:ea typeface="MS PGothic" panose="020B0600070205080204" pitchFamily="34" charset="-128"/>
                  </a:rPr>
                  <a:t>+</a:t>
                </a:r>
              </a:p>
            </p:txBody>
          </p:sp>
        </mc:Choice>
        <mc:Fallback xmlns="">
          <p:sp>
            <p:nvSpPr>
              <p:cNvPr id="7" name="Rectangle 3">
                <a:extLst>
                  <a:ext uri="{FF2B5EF4-FFF2-40B4-BE49-F238E27FC236}">
                    <a16:creationId xmlns:a16="http://schemas.microsoft.com/office/drawing/2014/main" id="{65E44ECC-20E5-4232-81AF-0C03986ACDC0}"/>
                  </a:ext>
                </a:extLst>
              </p:cNvPr>
              <p:cNvSpPr txBox="1">
                <a:spLocks noRot="1" noChangeAspect="1" noMove="1" noResize="1" noEditPoints="1" noAdjustHandles="1" noChangeArrowheads="1" noChangeShapeType="1" noTextEdit="1"/>
              </p:cNvSpPr>
              <p:nvPr/>
            </p:nvSpPr>
            <p:spPr bwMode="auto">
              <a:xfrm>
                <a:off x="2152649" y="1885950"/>
                <a:ext cx="7886701" cy="3086100"/>
              </a:xfrm>
              <a:prstGeom prst="rect">
                <a:avLst/>
              </a:prstGeom>
              <a:blipFill>
                <a:blip r:embed="rId3"/>
                <a:stretch>
                  <a:fillRect l="-642" t="-2869" b="-32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2" name="Rectangle 2">
            <a:extLst>
              <a:ext uri="{FF2B5EF4-FFF2-40B4-BE49-F238E27FC236}">
                <a16:creationId xmlns:a16="http://schemas.microsoft.com/office/drawing/2014/main" id="{BD857166-D987-4E10-9A53-D7DE80E61B32}"/>
              </a:ext>
            </a:extLst>
          </p:cNvPr>
          <p:cNvSpPr>
            <a:spLocks noGrp="1" noChangeArrowheads="1"/>
          </p:cNvSpPr>
          <p:nvPr>
            <p:ph type="title"/>
          </p:nvPr>
        </p:nvSpPr>
        <p:spPr>
          <a:xfrm>
            <a:off x="2152650" y="365130"/>
            <a:ext cx="7886700" cy="1325563"/>
          </a:xfrm>
        </p:spPr>
        <p:txBody>
          <a:bodyPr/>
          <a:lstStyle/>
          <a:p>
            <a:r>
              <a:rPr lang="en-US" altLang="zh-CN" dirty="0">
                <a:ea typeface="SimSun" panose="02010600030101010101" pitchFamily="2" charset="-122"/>
              </a:rPr>
              <a:t>Conclusions and future work</a:t>
            </a:r>
            <a:endParaRPr lang="zh-CN" altLang="en-US" dirty="0">
              <a:ea typeface="SimSun" panose="02010600030101010101" pitchFamily="2" charset="-122"/>
            </a:endParaRPr>
          </a:p>
        </p:txBody>
      </p:sp>
      <p:sp>
        <p:nvSpPr>
          <p:cNvPr id="13" name="TextBox 12">
            <a:extLst>
              <a:ext uri="{FF2B5EF4-FFF2-40B4-BE49-F238E27FC236}">
                <a16:creationId xmlns:a16="http://schemas.microsoft.com/office/drawing/2014/main" id="{96922C43-7A0A-4D7B-9B37-D0066BCF7890}"/>
              </a:ext>
            </a:extLst>
          </p:cNvPr>
          <p:cNvSpPr txBox="1"/>
          <p:nvPr/>
        </p:nvSpPr>
        <p:spPr>
          <a:xfrm>
            <a:off x="9058656" y="1865377"/>
            <a:ext cx="1508760" cy="461665"/>
          </a:xfrm>
          <a:prstGeom prst="rect">
            <a:avLst/>
          </a:prstGeom>
          <a:noFill/>
        </p:spPr>
        <p:txBody>
          <a:bodyPr wrap="square" rtlCol="0">
            <a:spAutoFit/>
          </a:bodyPr>
          <a:lstStyle/>
          <a:p>
            <a:r>
              <a:rPr lang="en-US" sz="2400" dirty="0">
                <a:latin typeface="Times" panose="02020603050405020304" pitchFamily="18" charset="0"/>
                <a:cs typeface="Times" panose="02020603050405020304" pitchFamily="18" charset="0"/>
              </a:rPr>
              <a:t>functional</a:t>
            </a:r>
          </a:p>
        </p:txBody>
      </p:sp>
      <p:sp>
        <p:nvSpPr>
          <p:cNvPr id="14" name="TextBox 13">
            <a:extLst>
              <a:ext uri="{FF2B5EF4-FFF2-40B4-BE49-F238E27FC236}">
                <a16:creationId xmlns:a16="http://schemas.microsoft.com/office/drawing/2014/main" id="{1789B01C-7CE7-41E3-B357-F350D9F21A9C}"/>
              </a:ext>
            </a:extLst>
          </p:cNvPr>
          <p:cNvSpPr txBox="1"/>
          <p:nvPr/>
        </p:nvSpPr>
        <p:spPr>
          <a:xfrm>
            <a:off x="9739884" y="2501725"/>
            <a:ext cx="754380" cy="400110"/>
          </a:xfrm>
          <a:prstGeom prst="rect">
            <a:avLst/>
          </a:prstGeom>
          <a:noFill/>
        </p:spPr>
        <p:txBody>
          <a:bodyPr wrap="square" rtlCol="0">
            <a:spAutoFit/>
          </a:bodyPr>
          <a:lstStyle/>
          <a:p>
            <a:r>
              <a:rPr lang="en-US" sz="2000" dirty="0">
                <a:latin typeface="Times" panose="02020603050405020304" pitchFamily="18" charset="0"/>
                <a:cs typeface="Times" panose="02020603050405020304" pitchFamily="18" charset="0"/>
              </a:rPr>
              <a:t>as:</a:t>
            </a:r>
          </a:p>
        </p:txBody>
      </p:sp>
      <p:pic>
        <p:nvPicPr>
          <p:cNvPr id="16" name="Picture 15">
            <a:extLst>
              <a:ext uri="{FF2B5EF4-FFF2-40B4-BE49-F238E27FC236}">
                <a16:creationId xmlns:a16="http://schemas.microsoft.com/office/drawing/2014/main" id="{2A199664-4F3E-4C04-B84F-5C8A9EAC3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420" y="3812914"/>
            <a:ext cx="3065836" cy="2295279"/>
          </a:xfrm>
          <a:prstGeom prst="rect">
            <a:avLst/>
          </a:prstGeom>
        </p:spPr>
      </p:pic>
      <p:pic>
        <p:nvPicPr>
          <p:cNvPr id="20" name="Picture 19">
            <a:extLst>
              <a:ext uri="{FF2B5EF4-FFF2-40B4-BE49-F238E27FC236}">
                <a16:creationId xmlns:a16="http://schemas.microsoft.com/office/drawing/2014/main" id="{BDD37C5E-B317-4409-8790-964B8B3C9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9669" y="3812914"/>
            <a:ext cx="3065837" cy="2295279"/>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0ADE5A9-128C-4801-B16E-4FD290B8C5A3}"/>
                  </a:ext>
                </a:extLst>
              </p:cNvPr>
              <p:cNvSpPr txBox="1"/>
              <p:nvPr/>
            </p:nvSpPr>
            <p:spPr>
              <a:xfrm>
                <a:off x="2447070" y="6099048"/>
                <a:ext cx="7886701" cy="338554"/>
              </a:xfrm>
              <a:prstGeom prst="rect">
                <a:avLst/>
              </a:prstGeom>
              <a:noFill/>
            </p:spPr>
            <p:txBody>
              <a:bodyPr wrap="square" rtlCol="0">
                <a:spAutoFit/>
              </a:bodyPr>
              <a:lstStyle/>
              <a:p>
                <a:r>
                  <a:rPr lang="en-US" sz="1600" dirty="0">
                    <a:solidFill>
                      <a:srgbClr val="0000FF"/>
                    </a:solidFill>
                    <a:latin typeface="Times" panose="02020603050405020304" pitchFamily="18" charset="0"/>
                    <a:cs typeface="Times" panose="02020603050405020304" pitchFamily="18" charset="0"/>
                  </a:rPr>
                  <a:t>Given </a:t>
                </a:r>
                <a14:m>
                  <m:oMath xmlns:m="http://schemas.openxmlformats.org/officeDocument/2006/math">
                    <m:r>
                      <a:rPr lang="en-US" sz="1600">
                        <a:solidFill>
                          <a:srgbClr val="0000FF"/>
                        </a:solidFill>
                        <a:latin typeface="Cambria Math" panose="02040503050406030204" pitchFamily="18" charset="0"/>
                        <a:cs typeface="Times" panose="02020603050405020304" pitchFamily="18" charset="0"/>
                      </a:rPr>
                      <m:t>{</m:t>
                    </m:r>
                    <m:sSub>
                      <m:sSubPr>
                        <m:ctrlPr>
                          <a:rPr lang="en-US" sz="1600" i="1">
                            <a:solidFill>
                              <a:srgbClr val="0000FF"/>
                            </a:solidFill>
                            <a:latin typeface="Cambria Math" panose="02040503050406030204" pitchFamily="18" charset="0"/>
                            <a:cs typeface="Times" panose="02020603050405020304" pitchFamily="18" charset="0"/>
                          </a:rPr>
                        </m:ctrlPr>
                      </m:sSubPr>
                      <m:e>
                        <m:r>
                          <a:rPr lang="en-US" sz="1600" i="1">
                            <a:solidFill>
                              <a:srgbClr val="0000FF"/>
                            </a:solidFill>
                            <a:latin typeface="Cambria Math" panose="02040503050406030204" pitchFamily="18" charset="0"/>
                            <a:cs typeface="Times" panose="02020603050405020304" pitchFamily="18" charset="0"/>
                          </a:rPr>
                          <m:t>𝑋</m:t>
                        </m:r>
                      </m:e>
                      <m:sub>
                        <m:r>
                          <a:rPr lang="en-US" sz="1600" i="1">
                            <a:solidFill>
                              <a:srgbClr val="0000FF"/>
                            </a:solidFill>
                            <a:latin typeface="Cambria Math" panose="02040503050406030204" pitchFamily="18" charset="0"/>
                            <a:cs typeface="Times" panose="02020603050405020304" pitchFamily="18" charset="0"/>
                          </a:rPr>
                          <m:t>1</m:t>
                        </m:r>
                      </m:sub>
                    </m:sSub>
                    <m:r>
                      <a:rPr lang="en-US" sz="1600" i="1">
                        <a:solidFill>
                          <a:srgbClr val="0000FF"/>
                        </a:solidFill>
                        <a:latin typeface="Cambria Math" panose="02040503050406030204" pitchFamily="18" charset="0"/>
                        <a:cs typeface="Times" panose="02020603050405020304" pitchFamily="18" charset="0"/>
                      </a:rPr>
                      <m:t>,</m:t>
                    </m:r>
                    <m:sSub>
                      <m:sSubPr>
                        <m:ctrlPr>
                          <a:rPr lang="en-US" sz="1600" i="1">
                            <a:solidFill>
                              <a:srgbClr val="0000FF"/>
                            </a:solidFill>
                            <a:latin typeface="Cambria Math" panose="02040503050406030204" pitchFamily="18" charset="0"/>
                            <a:cs typeface="Times" panose="02020603050405020304" pitchFamily="18" charset="0"/>
                          </a:rPr>
                        </m:ctrlPr>
                      </m:sSubPr>
                      <m:e>
                        <m:r>
                          <a:rPr lang="en-US" sz="1600" i="1">
                            <a:solidFill>
                              <a:srgbClr val="0000FF"/>
                            </a:solidFill>
                            <a:latin typeface="Cambria Math" panose="02040503050406030204" pitchFamily="18" charset="0"/>
                            <a:cs typeface="Times" panose="02020603050405020304" pitchFamily="18" charset="0"/>
                          </a:rPr>
                          <m:t>𝑋</m:t>
                        </m:r>
                      </m:e>
                      <m:sub>
                        <m:r>
                          <a:rPr lang="en-US" sz="1600" i="1">
                            <a:solidFill>
                              <a:srgbClr val="0000FF"/>
                            </a:solidFill>
                            <a:latin typeface="Cambria Math" panose="02040503050406030204" pitchFamily="18" charset="0"/>
                            <a:cs typeface="Times" panose="02020603050405020304" pitchFamily="18" charset="0"/>
                          </a:rPr>
                          <m:t>2</m:t>
                        </m:r>
                      </m:sub>
                    </m:sSub>
                    <m:r>
                      <a:rPr lang="en-US" sz="1600" i="1">
                        <a:solidFill>
                          <a:srgbClr val="0000FF"/>
                        </a:solidFill>
                        <a:latin typeface="Cambria Math" panose="02040503050406030204" pitchFamily="18" charset="0"/>
                        <a:cs typeface="Times" panose="02020603050405020304" pitchFamily="18" charset="0"/>
                      </a:rPr>
                      <m:t>,…,</m:t>
                    </m:r>
                    <m:sSub>
                      <m:sSubPr>
                        <m:ctrlPr>
                          <a:rPr lang="en-US" sz="1600" i="1">
                            <a:solidFill>
                              <a:srgbClr val="0000FF"/>
                            </a:solidFill>
                            <a:latin typeface="Cambria Math" panose="02040503050406030204" pitchFamily="18" charset="0"/>
                            <a:cs typeface="Times" panose="02020603050405020304" pitchFamily="18" charset="0"/>
                          </a:rPr>
                        </m:ctrlPr>
                      </m:sSubPr>
                      <m:e>
                        <m:r>
                          <a:rPr lang="en-US" sz="1600" i="1">
                            <a:solidFill>
                              <a:srgbClr val="0000FF"/>
                            </a:solidFill>
                            <a:latin typeface="Cambria Math" panose="02040503050406030204" pitchFamily="18" charset="0"/>
                            <a:cs typeface="Times" panose="02020603050405020304" pitchFamily="18" charset="0"/>
                          </a:rPr>
                          <m:t>𝑋</m:t>
                        </m:r>
                      </m:e>
                      <m:sub>
                        <m:r>
                          <a:rPr lang="en-US" sz="1600" i="1">
                            <a:solidFill>
                              <a:srgbClr val="0000FF"/>
                            </a:solidFill>
                            <a:latin typeface="Cambria Math" panose="02040503050406030204" pitchFamily="18" charset="0"/>
                            <a:cs typeface="Times" panose="02020603050405020304" pitchFamily="18" charset="0"/>
                          </a:rPr>
                          <m:t>𝑀</m:t>
                        </m:r>
                      </m:sub>
                    </m:sSub>
                    <m:r>
                      <a:rPr lang="en-US" sz="1600" i="1">
                        <a:solidFill>
                          <a:srgbClr val="0000FF"/>
                        </a:solidFill>
                        <a:latin typeface="Cambria Math" panose="02040503050406030204" pitchFamily="18" charset="0"/>
                        <a:cs typeface="Times" panose="02020603050405020304" pitchFamily="18" charset="0"/>
                      </a:rPr>
                      <m:t>}</m:t>
                    </m:r>
                  </m:oMath>
                </a14:m>
                <a:r>
                  <a:rPr lang="en-US" sz="1600" dirty="0">
                    <a:solidFill>
                      <a:srgbClr val="0000FF"/>
                    </a:solidFill>
                    <a:latin typeface="Times" panose="02020603050405020304" pitchFamily="18" charset="0"/>
                    <a:cs typeface="Times" panose="02020603050405020304" pitchFamily="18" charset="0"/>
                  </a:rPr>
                  <a:t> and </a:t>
                </a:r>
                <a14:m>
                  <m:oMath xmlns:m="http://schemas.openxmlformats.org/officeDocument/2006/math">
                    <m:r>
                      <a:rPr lang="en-US" sz="1600" i="1" dirty="0">
                        <a:solidFill>
                          <a:srgbClr val="0000FF"/>
                        </a:solidFill>
                        <a:latin typeface="Cambria Math" panose="02040503050406030204" pitchFamily="18" charset="0"/>
                        <a:cs typeface="Times" panose="02020603050405020304" pitchFamily="18" charset="0"/>
                      </a:rPr>
                      <m:t>𝑌</m:t>
                    </m:r>
                  </m:oMath>
                </a14:m>
                <a:r>
                  <a:rPr lang="en-US" sz="1600" dirty="0">
                    <a:solidFill>
                      <a:srgbClr val="0000FF"/>
                    </a:solidFill>
                    <a:latin typeface="Times" panose="02020603050405020304" pitchFamily="18" charset="0"/>
                    <a:cs typeface="Times" panose="02020603050405020304" pitchFamily="18" charset="0"/>
                  </a:rPr>
                  <a:t>, optimize </a:t>
                </a:r>
                <a14:m>
                  <m:oMath xmlns:m="http://schemas.openxmlformats.org/officeDocument/2006/math">
                    <m:r>
                      <a:rPr lang="en-US" sz="1600" b="1">
                        <a:solidFill>
                          <a:srgbClr val="0000FF"/>
                        </a:solidFill>
                        <a:latin typeface="Cambria Math" panose="02040503050406030204" pitchFamily="18" charset="0"/>
                        <a:cs typeface="Times" panose="02020603050405020304" pitchFamily="18" charset="0"/>
                      </a:rPr>
                      <m:t>𝐈</m:t>
                    </m:r>
                    <m:r>
                      <a:rPr lang="en-US" sz="1600" i="1">
                        <a:solidFill>
                          <a:srgbClr val="0000FF"/>
                        </a:solidFill>
                        <a:latin typeface="Cambria Math" panose="02040503050406030204" pitchFamily="18" charset="0"/>
                        <a:cs typeface="Times" panose="02020603050405020304" pitchFamily="18" charset="0"/>
                      </a:rPr>
                      <m:t>(</m:t>
                    </m:r>
                    <m:r>
                      <a:rPr lang="en-US" sz="1600" i="1">
                        <a:solidFill>
                          <a:srgbClr val="0000FF"/>
                        </a:solidFill>
                        <a:latin typeface="Cambria Math" panose="02040503050406030204" pitchFamily="18" charset="0"/>
                        <a:cs typeface="Times" panose="02020603050405020304" pitchFamily="18" charset="0"/>
                      </a:rPr>
                      <m:t>𝑌</m:t>
                    </m:r>
                    <m:r>
                      <a:rPr lang="en-US" sz="1600" i="1">
                        <a:solidFill>
                          <a:srgbClr val="0000FF"/>
                        </a:solidFill>
                        <a:latin typeface="Cambria Math" panose="02040503050406030204" pitchFamily="18" charset="0"/>
                        <a:cs typeface="Times" panose="02020603050405020304" pitchFamily="18" charset="0"/>
                      </a:rPr>
                      <m:t>;{</m:t>
                    </m:r>
                    <m:sSub>
                      <m:sSubPr>
                        <m:ctrlPr>
                          <a:rPr lang="en-US" sz="1600" i="1">
                            <a:solidFill>
                              <a:srgbClr val="0000FF"/>
                            </a:solidFill>
                            <a:latin typeface="Cambria Math" panose="02040503050406030204" pitchFamily="18" charset="0"/>
                            <a:cs typeface="Times" panose="02020603050405020304" pitchFamily="18" charset="0"/>
                          </a:rPr>
                        </m:ctrlPr>
                      </m:sSubPr>
                      <m:e>
                        <m:r>
                          <a:rPr lang="en-US" sz="1600" i="1">
                            <a:solidFill>
                              <a:srgbClr val="0000FF"/>
                            </a:solidFill>
                            <a:latin typeface="Cambria Math" panose="02040503050406030204" pitchFamily="18" charset="0"/>
                            <a:cs typeface="Times" panose="02020603050405020304" pitchFamily="18" charset="0"/>
                          </a:rPr>
                          <m:t>𝑋</m:t>
                        </m:r>
                      </m:e>
                      <m:sub>
                        <m:r>
                          <a:rPr lang="en-US" sz="1600" i="1">
                            <a:solidFill>
                              <a:srgbClr val="0000FF"/>
                            </a:solidFill>
                            <a:latin typeface="Cambria Math" panose="02040503050406030204" pitchFamily="18" charset="0"/>
                            <a:cs typeface="Times" panose="02020603050405020304" pitchFamily="18" charset="0"/>
                          </a:rPr>
                          <m:t>1</m:t>
                        </m:r>
                      </m:sub>
                    </m:sSub>
                    <m:r>
                      <a:rPr lang="en-US" sz="1600" i="1">
                        <a:solidFill>
                          <a:srgbClr val="0000FF"/>
                        </a:solidFill>
                        <a:latin typeface="Cambria Math" panose="02040503050406030204" pitchFamily="18" charset="0"/>
                        <a:cs typeface="Times" panose="02020603050405020304" pitchFamily="18" charset="0"/>
                      </a:rPr>
                      <m:t>,</m:t>
                    </m:r>
                    <m:sSub>
                      <m:sSubPr>
                        <m:ctrlPr>
                          <a:rPr lang="en-US" sz="1600" i="1">
                            <a:solidFill>
                              <a:srgbClr val="0000FF"/>
                            </a:solidFill>
                            <a:latin typeface="Cambria Math" panose="02040503050406030204" pitchFamily="18" charset="0"/>
                            <a:cs typeface="Times" panose="02020603050405020304" pitchFamily="18" charset="0"/>
                          </a:rPr>
                        </m:ctrlPr>
                      </m:sSubPr>
                      <m:e>
                        <m:r>
                          <a:rPr lang="en-US" sz="1600" i="1">
                            <a:solidFill>
                              <a:srgbClr val="0000FF"/>
                            </a:solidFill>
                            <a:latin typeface="Cambria Math" panose="02040503050406030204" pitchFamily="18" charset="0"/>
                            <a:cs typeface="Times" panose="02020603050405020304" pitchFamily="18" charset="0"/>
                          </a:rPr>
                          <m:t>𝑋</m:t>
                        </m:r>
                      </m:e>
                      <m:sub>
                        <m:r>
                          <a:rPr lang="en-US" sz="1600" i="1">
                            <a:solidFill>
                              <a:srgbClr val="0000FF"/>
                            </a:solidFill>
                            <a:latin typeface="Cambria Math" panose="02040503050406030204" pitchFamily="18" charset="0"/>
                            <a:cs typeface="Times" panose="02020603050405020304" pitchFamily="18" charset="0"/>
                          </a:rPr>
                          <m:t>2</m:t>
                        </m:r>
                      </m:sub>
                    </m:sSub>
                    <m:r>
                      <a:rPr lang="en-US" sz="1600" i="1">
                        <a:solidFill>
                          <a:srgbClr val="0000FF"/>
                        </a:solidFill>
                        <a:latin typeface="Cambria Math" panose="02040503050406030204" pitchFamily="18" charset="0"/>
                        <a:cs typeface="Times" panose="02020603050405020304" pitchFamily="18" charset="0"/>
                      </a:rPr>
                      <m:t>,…,</m:t>
                    </m:r>
                    <m:sSub>
                      <m:sSubPr>
                        <m:ctrlPr>
                          <a:rPr lang="en-US" sz="1600" i="1">
                            <a:solidFill>
                              <a:srgbClr val="0000FF"/>
                            </a:solidFill>
                            <a:latin typeface="Cambria Math" panose="02040503050406030204" pitchFamily="18" charset="0"/>
                            <a:cs typeface="Times" panose="02020603050405020304" pitchFamily="18" charset="0"/>
                          </a:rPr>
                        </m:ctrlPr>
                      </m:sSubPr>
                      <m:e>
                        <m:r>
                          <a:rPr lang="en-US" sz="1600" i="1">
                            <a:solidFill>
                              <a:srgbClr val="0000FF"/>
                            </a:solidFill>
                            <a:latin typeface="Cambria Math" panose="02040503050406030204" pitchFamily="18" charset="0"/>
                            <a:cs typeface="Times" panose="02020603050405020304" pitchFamily="18" charset="0"/>
                          </a:rPr>
                          <m:t>𝑋</m:t>
                        </m:r>
                      </m:e>
                      <m:sub>
                        <m:r>
                          <a:rPr lang="en-US" sz="1600" i="1">
                            <a:solidFill>
                              <a:srgbClr val="0000FF"/>
                            </a:solidFill>
                            <a:latin typeface="Cambria Math" panose="02040503050406030204" pitchFamily="18" charset="0"/>
                            <a:cs typeface="Times" panose="02020603050405020304" pitchFamily="18" charset="0"/>
                          </a:rPr>
                          <m:t>𝐾</m:t>
                        </m:r>
                      </m:sub>
                    </m:sSub>
                    <m:r>
                      <a:rPr lang="en-US" sz="1600" i="1">
                        <a:solidFill>
                          <a:srgbClr val="0000FF"/>
                        </a:solidFill>
                        <a:latin typeface="Cambria Math" panose="02040503050406030204" pitchFamily="18" charset="0"/>
                        <a:cs typeface="Times" panose="02020603050405020304" pitchFamily="18" charset="0"/>
                      </a:rPr>
                      <m:t>})</m:t>
                    </m:r>
                  </m:oMath>
                </a14:m>
                <a:r>
                  <a:rPr lang="en-US" sz="1600" dirty="0">
                    <a:solidFill>
                      <a:srgbClr val="0000FF"/>
                    </a:solidFill>
                    <a:latin typeface="Times" panose="02020603050405020304" pitchFamily="18" charset="0"/>
                    <a:cs typeface="Times" panose="02020603050405020304" pitchFamily="18" charset="0"/>
                  </a:rPr>
                  <a:t> in a greedy manner, with </a:t>
                </a:r>
                <a14:m>
                  <m:oMath xmlns:m="http://schemas.openxmlformats.org/officeDocument/2006/math">
                    <m:r>
                      <a:rPr lang="en-US" sz="1600" i="1">
                        <a:solidFill>
                          <a:srgbClr val="0000FF"/>
                        </a:solidFill>
                        <a:latin typeface="Cambria Math" panose="02040503050406030204" pitchFamily="18" charset="0"/>
                        <a:cs typeface="Times" panose="02020603050405020304" pitchFamily="18" charset="0"/>
                      </a:rPr>
                      <m:t>𝐾</m:t>
                    </m:r>
                    <m:r>
                      <a:rPr lang="en-US" sz="1600" i="1">
                        <a:solidFill>
                          <a:srgbClr val="0000FF"/>
                        </a:solidFill>
                        <a:latin typeface="Cambria Math" panose="02040503050406030204" pitchFamily="18" charset="0"/>
                        <a:ea typeface="Cambria Math" panose="02040503050406030204" pitchFamily="18" charset="0"/>
                        <a:cs typeface="Times" panose="02020603050405020304" pitchFamily="18" charset="0"/>
                      </a:rPr>
                      <m:t>≤</m:t>
                    </m:r>
                    <m:r>
                      <a:rPr lang="en-US" sz="1600" i="1">
                        <a:solidFill>
                          <a:srgbClr val="0000FF"/>
                        </a:solidFill>
                        <a:latin typeface="Cambria Math" panose="02040503050406030204" pitchFamily="18" charset="0"/>
                        <a:cs typeface="Times" panose="02020603050405020304" pitchFamily="18" charset="0"/>
                      </a:rPr>
                      <m:t>𝑀</m:t>
                    </m:r>
                  </m:oMath>
                </a14:m>
                <a:r>
                  <a:rPr lang="en-US" sz="1600" dirty="0">
                    <a:solidFill>
                      <a:srgbClr val="0000FF"/>
                    </a:solidFill>
                    <a:latin typeface="Times" panose="02020603050405020304" pitchFamily="18" charset="0"/>
                    <a:cs typeface="Times" panose="02020603050405020304" pitchFamily="18" charset="0"/>
                  </a:rPr>
                  <a:t>.</a:t>
                </a:r>
              </a:p>
            </p:txBody>
          </p:sp>
        </mc:Choice>
        <mc:Fallback xmlns="">
          <p:sp>
            <p:nvSpPr>
              <p:cNvPr id="21" name="TextBox 20">
                <a:extLst>
                  <a:ext uri="{FF2B5EF4-FFF2-40B4-BE49-F238E27FC236}">
                    <a16:creationId xmlns:a16="http://schemas.microsoft.com/office/drawing/2014/main" id="{B0ADE5A9-128C-4801-B16E-4FD290B8C5A3}"/>
                  </a:ext>
                </a:extLst>
              </p:cNvPr>
              <p:cNvSpPr txBox="1">
                <a:spLocks noRot="1" noChangeAspect="1" noMove="1" noResize="1" noEditPoints="1" noAdjustHandles="1" noChangeArrowheads="1" noChangeShapeType="1" noTextEdit="1"/>
              </p:cNvSpPr>
              <p:nvPr/>
            </p:nvSpPr>
            <p:spPr>
              <a:xfrm>
                <a:off x="2447070" y="6099048"/>
                <a:ext cx="7886701" cy="338554"/>
              </a:xfrm>
              <a:prstGeom prst="rect">
                <a:avLst/>
              </a:prstGeom>
              <a:blipFill>
                <a:blip r:embed="rId6"/>
                <a:stretch>
                  <a:fillRect l="-322"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E885896-84F5-44BB-98FF-BBAD078781AC}"/>
                  </a:ext>
                </a:extLst>
              </p:cNvPr>
              <p:cNvSpPr txBox="1"/>
              <p:nvPr/>
            </p:nvSpPr>
            <p:spPr>
              <a:xfrm>
                <a:off x="2152649" y="6429037"/>
                <a:ext cx="8341615" cy="338554"/>
              </a:xfrm>
              <a:prstGeom prst="rect">
                <a:avLst/>
              </a:prstGeom>
              <a:noFill/>
            </p:spPr>
            <p:txBody>
              <a:bodyPr wrap="square" rtlCol="0">
                <a:spAutoFit/>
              </a:bodyPr>
              <a:lstStyle/>
              <a:p>
                <a:r>
                  <a:rPr lang="en-US" sz="1600" dirty="0">
                    <a:solidFill>
                      <a:srgbClr val="FF0000"/>
                    </a:solidFill>
                    <a:latin typeface="Times" panose="02020603050405020304" pitchFamily="18" charset="0"/>
                    <a:cs typeface="Times" panose="02020603050405020304" pitchFamily="18" charset="0"/>
                  </a:rPr>
                  <a:t>Dislike previous methods, no approximation to estimate </a:t>
                </a:r>
                <a14:m>
                  <m:oMath xmlns:m="http://schemas.openxmlformats.org/officeDocument/2006/math">
                    <m:r>
                      <a:rPr lang="en-US" sz="1600" b="1">
                        <a:solidFill>
                          <a:srgbClr val="FF0000"/>
                        </a:solidFill>
                        <a:latin typeface="Cambria Math" panose="02040503050406030204" pitchFamily="18" charset="0"/>
                        <a:cs typeface="Times" panose="02020603050405020304" pitchFamily="18" charset="0"/>
                      </a:rPr>
                      <m:t>𝐈</m:t>
                    </m:r>
                    <m:r>
                      <a:rPr lang="en-US" sz="1600" i="1">
                        <a:solidFill>
                          <a:srgbClr val="FF0000"/>
                        </a:solidFill>
                        <a:latin typeface="Cambria Math" panose="02040503050406030204" pitchFamily="18" charset="0"/>
                        <a:cs typeface="Times" panose="02020603050405020304" pitchFamily="18" charset="0"/>
                      </a:rPr>
                      <m:t>(</m:t>
                    </m:r>
                    <m:r>
                      <a:rPr lang="en-US" sz="1600" i="1">
                        <a:solidFill>
                          <a:srgbClr val="FF0000"/>
                        </a:solidFill>
                        <a:latin typeface="Cambria Math" panose="02040503050406030204" pitchFamily="18" charset="0"/>
                        <a:cs typeface="Times" panose="02020603050405020304" pitchFamily="18" charset="0"/>
                      </a:rPr>
                      <m:t>𝑌</m:t>
                    </m:r>
                    <m:r>
                      <a:rPr lang="en-US" sz="1600" i="1">
                        <a:solidFill>
                          <a:srgbClr val="FF0000"/>
                        </a:solidFill>
                        <a:latin typeface="Cambria Math" panose="02040503050406030204" pitchFamily="18" charset="0"/>
                        <a:cs typeface="Times" panose="02020603050405020304" pitchFamily="18" charset="0"/>
                      </a:rPr>
                      <m:t>;{</m:t>
                    </m:r>
                    <m:sSub>
                      <m:sSubPr>
                        <m:ctrlPr>
                          <a:rPr lang="en-US" sz="1600" i="1">
                            <a:solidFill>
                              <a:srgbClr val="FF0000"/>
                            </a:solidFill>
                            <a:latin typeface="Cambria Math" panose="02040503050406030204" pitchFamily="18" charset="0"/>
                            <a:cs typeface="Times" panose="02020603050405020304" pitchFamily="18" charset="0"/>
                          </a:rPr>
                        </m:ctrlPr>
                      </m:sSubPr>
                      <m:e>
                        <m:r>
                          <a:rPr lang="en-US" sz="1600" i="1">
                            <a:solidFill>
                              <a:srgbClr val="FF0000"/>
                            </a:solidFill>
                            <a:latin typeface="Cambria Math" panose="02040503050406030204" pitchFamily="18" charset="0"/>
                            <a:cs typeface="Times" panose="02020603050405020304" pitchFamily="18" charset="0"/>
                          </a:rPr>
                          <m:t>𝑋</m:t>
                        </m:r>
                      </m:e>
                      <m:sub>
                        <m:r>
                          <a:rPr lang="en-US" sz="1600" i="1">
                            <a:solidFill>
                              <a:srgbClr val="FF0000"/>
                            </a:solidFill>
                            <a:latin typeface="Cambria Math" panose="02040503050406030204" pitchFamily="18" charset="0"/>
                            <a:cs typeface="Times" panose="02020603050405020304" pitchFamily="18" charset="0"/>
                          </a:rPr>
                          <m:t>1</m:t>
                        </m:r>
                      </m:sub>
                    </m:sSub>
                    <m:r>
                      <a:rPr lang="en-US" sz="1600" i="1">
                        <a:solidFill>
                          <a:srgbClr val="FF0000"/>
                        </a:solidFill>
                        <a:latin typeface="Cambria Math" panose="02040503050406030204" pitchFamily="18" charset="0"/>
                        <a:cs typeface="Times" panose="02020603050405020304" pitchFamily="18" charset="0"/>
                      </a:rPr>
                      <m:t>,</m:t>
                    </m:r>
                    <m:sSub>
                      <m:sSubPr>
                        <m:ctrlPr>
                          <a:rPr lang="en-US" sz="1600" i="1">
                            <a:solidFill>
                              <a:srgbClr val="FF0000"/>
                            </a:solidFill>
                            <a:latin typeface="Cambria Math" panose="02040503050406030204" pitchFamily="18" charset="0"/>
                            <a:cs typeface="Times" panose="02020603050405020304" pitchFamily="18" charset="0"/>
                          </a:rPr>
                        </m:ctrlPr>
                      </m:sSubPr>
                      <m:e>
                        <m:r>
                          <a:rPr lang="en-US" sz="1600" i="1">
                            <a:solidFill>
                              <a:srgbClr val="FF0000"/>
                            </a:solidFill>
                            <a:latin typeface="Cambria Math" panose="02040503050406030204" pitchFamily="18" charset="0"/>
                            <a:cs typeface="Times" panose="02020603050405020304" pitchFamily="18" charset="0"/>
                          </a:rPr>
                          <m:t>𝑋</m:t>
                        </m:r>
                      </m:e>
                      <m:sub>
                        <m:r>
                          <a:rPr lang="en-US" sz="1600" i="1">
                            <a:solidFill>
                              <a:srgbClr val="FF0000"/>
                            </a:solidFill>
                            <a:latin typeface="Cambria Math" panose="02040503050406030204" pitchFamily="18" charset="0"/>
                            <a:cs typeface="Times" panose="02020603050405020304" pitchFamily="18" charset="0"/>
                          </a:rPr>
                          <m:t>2</m:t>
                        </m:r>
                      </m:sub>
                    </m:sSub>
                    <m:r>
                      <a:rPr lang="en-US" sz="1600" i="1">
                        <a:solidFill>
                          <a:srgbClr val="FF0000"/>
                        </a:solidFill>
                        <a:latin typeface="Cambria Math" panose="02040503050406030204" pitchFamily="18" charset="0"/>
                        <a:cs typeface="Times" panose="02020603050405020304" pitchFamily="18" charset="0"/>
                      </a:rPr>
                      <m:t>,…,</m:t>
                    </m:r>
                    <m:sSub>
                      <m:sSubPr>
                        <m:ctrlPr>
                          <a:rPr lang="en-US" sz="1600" i="1">
                            <a:solidFill>
                              <a:srgbClr val="FF0000"/>
                            </a:solidFill>
                            <a:latin typeface="Cambria Math" panose="02040503050406030204" pitchFamily="18" charset="0"/>
                            <a:cs typeface="Times" panose="02020603050405020304" pitchFamily="18" charset="0"/>
                          </a:rPr>
                        </m:ctrlPr>
                      </m:sSubPr>
                      <m:e>
                        <m:r>
                          <a:rPr lang="en-US" sz="1600" i="1">
                            <a:solidFill>
                              <a:srgbClr val="FF0000"/>
                            </a:solidFill>
                            <a:latin typeface="Cambria Math" panose="02040503050406030204" pitchFamily="18" charset="0"/>
                            <a:cs typeface="Times" panose="02020603050405020304" pitchFamily="18" charset="0"/>
                          </a:rPr>
                          <m:t>𝑋</m:t>
                        </m:r>
                      </m:e>
                      <m:sub>
                        <m:r>
                          <a:rPr lang="en-US" sz="1600" i="1">
                            <a:solidFill>
                              <a:srgbClr val="FF0000"/>
                            </a:solidFill>
                            <a:latin typeface="Cambria Math" panose="02040503050406030204" pitchFamily="18" charset="0"/>
                            <a:cs typeface="Times" panose="02020603050405020304" pitchFamily="18" charset="0"/>
                          </a:rPr>
                          <m:t>𝐾</m:t>
                        </m:r>
                      </m:sub>
                    </m:sSub>
                    <m:r>
                      <a:rPr lang="en-US" sz="1600" i="1">
                        <a:solidFill>
                          <a:srgbClr val="FF0000"/>
                        </a:solidFill>
                        <a:latin typeface="Cambria Math" panose="02040503050406030204" pitchFamily="18" charset="0"/>
                        <a:cs typeface="Times" panose="02020603050405020304" pitchFamily="18" charset="0"/>
                      </a:rPr>
                      <m:t>})</m:t>
                    </m:r>
                  </m:oMath>
                </a14:m>
                <a:r>
                  <a:rPr lang="en-US" sz="1600" dirty="0">
                    <a:solidFill>
                      <a:srgbClr val="FF0000"/>
                    </a:solidFill>
                    <a:latin typeface="Times" panose="02020603050405020304" pitchFamily="18" charset="0"/>
                    <a:cs typeface="Times" panose="02020603050405020304" pitchFamily="18" charset="0"/>
                  </a:rPr>
                  <a:t> and amazing results! </a:t>
                </a:r>
              </a:p>
            </p:txBody>
          </p:sp>
        </mc:Choice>
        <mc:Fallback xmlns="">
          <p:sp>
            <p:nvSpPr>
              <p:cNvPr id="22" name="TextBox 21">
                <a:extLst>
                  <a:ext uri="{FF2B5EF4-FFF2-40B4-BE49-F238E27FC236}">
                    <a16:creationId xmlns:a16="http://schemas.microsoft.com/office/drawing/2014/main" id="{8E885896-84F5-44BB-98FF-BBAD078781AC}"/>
                  </a:ext>
                </a:extLst>
              </p:cNvPr>
              <p:cNvSpPr txBox="1">
                <a:spLocks noRot="1" noChangeAspect="1" noMove="1" noResize="1" noEditPoints="1" noAdjustHandles="1" noChangeArrowheads="1" noChangeShapeType="1" noTextEdit="1"/>
              </p:cNvSpPr>
              <p:nvPr/>
            </p:nvSpPr>
            <p:spPr>
              <a:xfrm>
                <a:off x="2152649" y="6429037"/>
                <a:ext cx="8341615" cy="338554"/>
              </a:xfrm>
              <a:prstGeom prst="rect">
                <a:avLst/>
              </a:prstGeom>
              <a:blipFill>
                <a:blip r:embed="rId7"/>
                <a:stretch>
                  <a:fillRect l="-152" b="-21429"/>
                </a:stretch>
              </a:blipFill>
            </p:spPr>
            <p:txBody>
              <a:bodyPr/>
              <a:lstStyle/>
              <a:p>
                <a:r>
                  <a:rPr lang="en-US">
                    <a:noFill/>
                  </a:rPr>
                  <a:t> </a:t>
                </a:r>
              </a:p>
            </p:txBody>
          </p:sp>
        </mc:Fallback>
      </mc:AlternateContent>
    </p:spTree>
    <p:extLst>
      <p:ext uri="{BB962C8B-B14F-4D97-AF65-F5344CB8AC3E}">
        <p14:creationId xmlns:p14="http://schemas.microsoft.com/office/powerpoint/2010/main" val="3151085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EB1FF500-3702-49BB-8F69-FE8D3F9A7842}"/>
              </a:ext>
            </a:extLst>
          </p:cNvPr>
          <p:cNvSpPr txBox="1">
            <a:spLocks noChangeArrowheads="1"/>
          </p:cNvSpPr>
          <p:nvPr/>
        </p:nvSpPr>
        <p:spPr bwMode="auto">
          <a:xfrm>
            <a:off x="2152650" y="1852027"/>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FF8000"/>
              </a:buClr>
              <a:buFont typeface="Times" panose="02020603050405020304" pitchFamily="18" charset="0"/>
              <a:buChar char="•"/>
              <a:defRPr sz="3200">
                <a:solidFill>
                  <a:schemeClr val="bg2"/>
                </a:solidFill>
                <a:latin typeface="Times" panose="02020603050405020304" pitchFamily="18" charset="0"/>
              </a:defRPr>
            </a:lvl1pPr>
            <a:lvl2pPr marL="742950" indent="-285750">
              <a:spcBef>
                <a:spcPct val="20000"/>
              </a:spcBef>
              <a:buClr>
                <a:srgbClr val="FF8000"/>
              </a:buClr>
              <a:buChar char="–"/>
              <a:defRPr sz="2800">
                <a:solidFill>
                  <a:schemeClr val="bg2"/>
                </a:solidFill>
                <a:latin typeface="Times" panose="02020603050405020304" pitchFamily="18" charset="0"/>
              </a:defRPr>
            </a:lvl2pPr>
            <a:lvl3pPr marL="1143000" indent="-228600">
              <a:spcBef>
                <a:spcPct val="20000"/>
              </a:spcBef>
              <a:buClr>
                <a:srgbClr val="153399"/>
              </a:buClr>
              <a:buFont typeface="Times" panose="02020603050405020304" pitchFamily="18" charset="0"/>
              <a:buChar char="•"/>
              <a:defRPr sz="2400">
                <a:solidFill>
                  <a:schemeClr val="bg2"/>
                </a:solidFill>
                <a:latin typeface="Times" panose="02020603050405020304" pitchFamily="18" charset="0"/>
              </a:defRPr>
            </a:lvl3pPr>
            <a:lvl4pPr marL="1600200" indent="-228600">
              <a:spcBef>
                <a:spcPct val="20000"/>
              </a:spcBef>
              <a:buClr>
                <a:srgbClr val="153399"/>
              </a:buClr>
              <a:buChar char="–"/>
              <a:defRPr sz="2000">
                <a:solidFill>
                  <a:schemeClr val="bg2"/>
                </a:solidFill>
                <a:latin typeface="Times" panose="02020603050405020304" pitchFamily="18" charset="0"/>
              </a:defRPr>
            </a:lvl4pPr>
            <a:lvl5pPr marL="2057400" indent="-228600">
              <a:spcBef>
                <a:spcPct val="20000"/>
              </a:spcBef>
              <a:buClr>
                <a:schemeClr val="accent1"/>
              </a:buClr>
              <a:buChar char="»"/>
              <a:defRPr sz="2000">
                <a:solidFill>
                  <a:schemeClr val="bg2"/>
                </a:solidFill>
                <a:latin typeface="Times" panose="02020603050405020304" pitchFamily="18" charset="0"/>
              </a:defRPr>
            </a:lvl5pPr>
            <a:lvl6pPr marL="25146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6pPr>
            <a:lvl7pPr marL="29718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7pPr>
            <a:lvl8pPr marL="34290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8pPr>
            <a:lvl9pPr marL="3886200" indent="-228600" eaLnBrk="0" fontAlgn="base" hangingPunct="0">
              <a:spcBef>
                <a:spcPct val="20000"/>
              </a:spcBef>
              <a:spcAft>
                <a:spcPct val="0"/>
              </a:spcAft>
              <a:buClr>
                <a:schemeClr val="accent1"/>
              </a:buClr>
              <a:buChar char="»"/>
              <a:defRPr sz="2000">
                <a:solidFill>
                  <a:schemeClr val="bg2"/>
                </a:solidFill>
                <a:latin typeface="Times" panose="02020603050405020304" pitchFamily="18" charset="0"/>
              </a:defRPr>
            </a:lvl9pPr>
          </a:lstStyle>
          <a:p>
            <a:pPr>
              <a:lnSpc>
                <a:spcPct val="90000"/>
              </a:lnSpc>
              <a:buClr>
                <a:schemeClr val="tx1"/>
              </a:buClr>
            </a:pPr>
            <a:r>
              <a:rPr lang="en-US" altLang="en-US" sz="2400" dirty="0">
                <a:solidFill>
                  <a:schemeClr val="tx1"/>
                </a:solidFill>
                <a:ea typeface="SimSun" panose="02010600030101010101" pitchFamily="2" charset="-122"/>
              </a:rPr>
              <a:t>Feature selection using </a:t>
            </a:r>
            <a:r>
              <a:rPr lang="en-US" altLang="en-US" sz="2400" dirty="0">
                <a:solidFill>
                  <a:schemeClr val="tx1"/>
                </a:solidFill>
                <a:ea typeface="MS PGothic" panose="020B0600070205080204" pitchFamily="34" charset="-128"/>
              </a:rPr>
              <a:t>Matrix-based Renyi's entropy</a:t>
            </a:r>
            <a:endParaRPr lang="en-US" altLang="en-US" sz="2400" dirty="0">
              <a:solidFill>
                <a:schemeClr val="tx1"/>
              </a:solidFill>
              <a:ea typeface="SimSun" panose="02010600030101010101" pitchFamily="2" charset="-122"/>
            </a:endParaRPr>
          </a:p>
        </p:txBody>
      </p:sp>
      <p:sp>
        <p:nvSpPr>
          <p:cNvPr id="2" name="TextBox 1">
            <a:extLst>
              <a:ext uri="{FF2B5EF4-FFF2-40B4-BE49-F238E27FC236}">
                <a16:creationId xmlns:a16="http://schemas.microsoft.com/office/drawing/2014/main" id="{EB592B78-3784-4189-B158-52E750A6B39C}"/>
              </a:ext>
            </a:extLst>
          </p:cNvPr>
          <p:cNvSpPr txBox="1"/>
          <p:nvPr/>
        </p:nvSpPr>
        <p:spPr>
          <a:xfrm>
            <a:off x="6492620" y="5499438"/>
            <a:ext cx="3546730" cy="923330"/>
          </a:xfrm>
          <a:prstGeom prst="rect">
            <a:avLst/>
          </a:prstGeom>
          <a:noFill/>
        </p:spPr>
        <p:txBody>
          <a:bodyPr wrap="square" rtlCol="0">
            <a:spAutoFit/>
          </a:bodyPr>
          <a:lstStyle/>
          <a:p>
            <a:r>
              <a:rPr lang="en-US" dirty="0">
                <a:solidFill>
                  <a:srgbClr val="FF0000"/>
                </a:solidFill>
                <a:latin typeface="Times" panose="02020603050405020304" pitchFamily="18" charset="0"/>
                <a:cs typeface="Times" panose="02020603050405020304" pitchFamily="18" charset="0"/>
              </a:rPr>
              <a:t>We are the best, and also the only one that significantly different from baseline method!</a:t>
            </a:r>
          </a:p>
        </p:txBody>
      </p:sp>
      <p:sp>
        <p:nvSpPr>
          <p:cNvPr id="8" name="Rectangle 2">
            <a:extLst>
              <a:ext uri="{FF2B5EF4-FFF2-40B4-BE49-F238E27FC236}">
                <a16:creationId xmlns:a16="http://schemas.microsoft.com/office/drawing/2014/main" id="{1DEEE85B-3952-4CDD-A96F-4CEC6881AED9}"/>
              </a:ext>
            </a:extLst>
          </p:cNvPr>
          <p:cNvSpPr>
            <a:spLocks noGrp="1" noChangeArrowheads="1"/>
          </p:cNvSpPr>
          <p:nvPr>
            <p:ph type="title"/>
          </p:nvPr>
        </p:nvSpPr>
        <p:spPr>
          <a:xfrm>
            <a:off x="2152650" y="365130"/>
            <a:ext cx="7886700" cy="1325563"/>
          </a:xfrm>
        </p:spPr>
        <p:txBody>
          <a:bodyPr/>
          <a:lstStyle/>
          <a:p>
            <a:r>
              <a:rPr lang="en-US" altLang="zh-CN" dirty="0">
                <a:ea typeface="SimSun" panose="02010600030101010101" pitchFamily="2" charset="-122"/>
              </a:rPr>
              <a:t>Conclusions and future work</a:t>
            </a:r>
            <a:endParaRPr lang="zh-CN" altLang="en-US" dirty="0">
              <a:ea typeface="SimSun" panose="02010600030101010101" pitchFamily="2" charset="-122"/>
            </a:endParaRPr>
          </a:p>
        </p:txBody>
      </p:sp>
      <p:sp>
        <p:nvSpPr>
          <p:cNvPr id="9" name="TextBox 8">
            <a:extLst>
              <a:ext uri="{FF2B5EF4-FFF2-40B4-BE49-F238E27FC236}">
                <a16:creationId xmlns:a16="http://schemas.microsoft.com/office/drawing/2014/main" id="{73D0A5DA-0B2D-47E9-B1FA-1B8FD6EC2004}"/>
              </a:ext>
            </a:extLst>
          </p:cNvPr>
          <p:cNvSpPr txBox="1"/>
          <p:nvPr/>
        </p:nvSpPr>
        <p:spPr>
          <a:xfrm>
            <a:off x="9040368" y="1837945"/>
            <a:ext cx="1508760" cy="461665"/>
          </a:xfrm>
          <a:prstGeom prst="rect">
            <a:avLst/>
          </a:prstGeom>
          <a:noFill/>
        </p:spPr>
        <p:txBody>
          <a:bodyPr wrap="square" rtlCol="0">
            <a:spAutoFit/>
          </a:bodyPr>
          <a:lstStyle/>
          <a:p>
            <a:r>
              <a:rPr lang="en-US" sz="2400" dirty="0">
                <a:latin typeface="Times" panose="02020603050405020304" pitchFamily="18" charset="0"/>
                <a:cs typeface="Times" panose="02020603050405020304" pitchFamily="18" charset="0"/>
              </a:rPr>
              <a:t>functional</a:t>
            </a:r>
          </a:p>
        </p:txBody>
      </p:sp>
      <p:pic>
        <p:nvPicPr>
          <p:cNvPr id="6" name="Picture 5">
            <a:extLst>
              <a:ext uri="{FF2B5EF4-FFF2-40B4-BE49-F238E27FC236}">
                <a16:creationId xmlns:a16="http://schemas.microsoft.com/office/drawing/2014/main" id="{A97638B9-951F-4501-8D4B-7C480A6D13DA}"/>
              </a:ext>
            </a:extLst>
          </p:cNvPr>
          <p:cNvPicPr>
            <a:picLocks noChangeAspect="1"/>
          </p:cNvPicPr>
          <p:nvPr/>
        </p:nvPicPr>
        <p:blipFill rotWithShape="1">
          <a:blip r:embed="rId2"/>
          <a:srcRect l="15100" t="40866" r="2400" b="13051"/>
          <a:stretch/>
        </p:blipFill>
        <p:spPr>
          <a:xfrm>
            <a:off x="2599563" y="2873170"/>
            <a:ext cx="7543800" cy="2260511"/>
          </a:xfrm>
          <a:prstGeom prst="rect">
            <a:avLst/>
          </a:prstGeom>
        </p:spPr>
      </p:pic>
      <p:sp>
        <p:nvSpPr>
          <p:cNvPr id="10" name="TextBox 9">
            <a:extLst>
              <a:ext uri="{FF2B5EF4-FFF2-40B4-BE49-F238E27FC236}">
                <a16:creationId xmlns:a16="http://schemas.microsoft.com/office/drawing/2014/main" id="{278B65DF-996D-45D3-841A-339CAB8A5CE6}"/>
              </a:ext>
            </a:extLst>
          </p:cNvPr>
          <p:cNvSpPr txBox="1"/>
          <p:nvPr/>
        </p:nvSpPr>
        <p:spPr>
          <a:xfrm>
            <a:off x="2703576" y="2208246"/>
            <a:ext cx="7335774" cy="646331"/>
          </a:xfrm>
          <a:prstGeom prst="rect">
            <a:avLst/>
          </a:prstGeom>
          <a:noFill/>
        </p:spPr>
        <p:txBody>
          <a:bodyPr wrap="square" rtlCol="0">
            <a:spAutoFit/>
          </a:bodyPr>
          <a:lstStyle/>
          <a:p>
            <a:r>
              <a:rPr lang="en-US" dirty="0">
                <a:latin typeface="Times" panose="02020603050405020304" pitchFamily="18" charset="0"/>
                <a:cs typeface="Times" panose="02020603050405020304" pitchFamily="18" charset="0"/>
              </a:rPr>
              <a:t>A summarization of different information-theoretic feature selection methods and their average ranks over different number of features in each dataset.</a:t>
            </a:r>
          </a:p>
        </p:txBody>
      </p:sp>
      <p:pic>
        <p:nvPicPr>
          <p:cNvPr id="11" name="Picture 10">
            <a:extLst>
              <a:ext uri="{FF2B5EF4-FFF2-40B4-BE49-F238E27FC236}">
                <a16:creationId xmlns:a16="http://schemas.microsoft.com/office/drawing/2014/main" id="{B8E313D8-CFD3-468B-A28C-07D22B3D625D}"/>
              </a:ext>
            </a:extLst>
          </p:cNvPr>
          <p:cNvPicPr>
            <a:picLocks noChangeAspect="1"/>
          </p:cNvPicPr>
          <p:nvPr/>
        </p:nvPicPr>
        <p:blipFill rotWithShape="1">
          <a:blip r:embed="rId3"/>
          <a:srcRect l="4100" t="14564" r="11900" b="8245"/>
          <a:stretch/>
        </p:blipFill>
        <p:spPr>
          <a:xfrm>
            <a:off x="3069650" y="5215137"/>
            <a:ext cx="3026350" cy="1491932"/>
          </a:xfrm>
          <a:prstGeom prst="rect">
            <a:avLst/>
          </a:prstGeom>
        </p:spPr>
      </p:pic>
    </p:spTree>
    <p:extLst>
      <p:ext uri="{BB962C8B-B14F-4D97-AF65-F5344CB8AC3E}">
        <p14:creationId xmlns:p14="http://schemas.microsoft.com/office/powerpoint/2010/main" val="2427443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ate Placeholder 5"/>
          <p:cNvSpPr>
            <a:spLocks noGrp="1"/>
          </p:cNvSpPr>
          <p:nvPr>
            <p:ph type="dt" sz="quarter" idx="10"/>
          </p:nvPr>
        </p:nvSpPr>
        <p:spPr/>
        <p:txBody>
          <a:bodyPr/>
          <a:lstStyle/>
          <a:p>
            <a:pPr>
              <a:defRPr/>
            </a:pPr>
            <a:fld id="{B0EEEE27-0F4B-4A4E-9056-EF9E752F7D1F}" type="datetime4">
              <a:rPr lang="en-US"/>
              <a:pPr>
                <a:defRPr/>
              </a:pPr>
              <a:t>July 7, 2019</a:t>
            </a:fld>
            <a:endParaRPr lang="en-US"/>
          </a:p>
        </p:txBody>
      </p:sp>
      <p:sp>
        <p:nvSpPr>
          <p:cNvPr id="14" name="Slide Number Placeholder 7"/>
          <p:cNvSpPr>
            <a:spLocks noGrp="1"/>
          </p:cNvSpPr>
          <p:nvPr>
            <p:ph type="sldNum" sz="quarter" idx="12"/>
          </p:nvPr>
        </p:nvSpPr>
        <p:spPr/>
        <p:txBody>
          <a:bodyPr/>
          <a:lstStyle/>
          <a:p>
            <a:pPr>
              <a:defRPr/>
            </a:pPr>
            <a:fld id="{561E0552-5768-4C56-995A-AF8733B7B1AE}" type="slidenum">
              <a:rPr lang="en-US"/>
              <a:pPr>
                <a:defRPr/>
              </a:pPr>
              <a:t>7</a:t>
            </a:fld>
            <a:endParaRPr lang="en-US"/>
          </a:p>
        </p:txBody>
      </p:sp>
      <p:pic>
        <p:nvPicPr>
          <p:cNvPr id="2057" name="Picture 3"/>
          <p:cNvPicPr>
            <a:picLocks noChangeAspect="1" noChangeArrowheads="1"/>
          </p:cNvPicPr>
          <p:nvPr/>
        </p:nvPicPr>
        <p:blipFill>
          <a:blip r:embed="rId4" cstate="print"/>
          <a:srcRect/>
          <a:stretch>
            <a:fillRect/>
          </a:stretch>
        </p:blipFill>
        <p:spPr bwMode="auto">
          <a:xfrm>
            <a:off x="986632" y="4106069"/>
            <a:ext cx="5353050" cy="2328863"/>
          </a:xfrm>
          <a:prstGeom prst="rect">
            <a:avLst/>
          </a:prstGeom>
          <a:solidFill>
            <a:schemeClr val="accent2"/>
          </a:solidFill>
          <a:ln w="12700">
            <a:noFill/>
            <a:miter lim="800000"/>
            <a:headEnd type="none" w="sm" len="sm"/>
            <a:tailEnd type="none" w="sm" len="sm"/>
          </a:ln>
        </p:spPr>
      </p:pic>
      <p:sp>
        <p:nvSpPr>
          <p:cNvPr id="2058" name="Rectangle 4"/>
          <p:cNvSpPr>
            <a:spLocks noGrp="1" noChangeArrowheads="1"/>
          </p:cNvSpPr>
          <p:nvPr>
            <p:ph type="title"/>
          </p:nvPr>
        </p:nvSpPr>
        <p:spPr>
          <a:xfrm>
            <a:off x="2559269" y="0"/>
            <a:ext cx="7772400" cy="1143000"/>
          </a:xfrm>
        </p:spPr>
        <p:txBody>
          <a:bodyPr/>
          <a:lstStyle/>
          <a:p>
            <a:pPr eaLnBrk="1" hangingPunct="1"/>
            <a:r>
              <a:rPr lang="en-US" dirty="0"/>
              <a:t>Information Theoretic Learning</a:t>
            </a:r>
            <a:br>
              <a:rPr lang="en-US" dirty="0"/>
            </a:br>
            <a:r>
              <a:rPr lang="en-US" sz="2400" dirty="0" err="1"/>
              <a:t>Renyi’s</a:t>
            </a:r>
            <a:r>
              <a:rPr lang="en-US" sz="2400" dirty="0"/>
              <a:t> Entropy</a:t>
            </a:r>
          </a:p>
        </p:txBody>
      </p:sp>
      <p:sp>
        <p:nvSpPr>
          <p:cNvPr id="2059" name="Rectangle 5"/>
          <p:cNvSpPr>
            <a:spLocks noGrp="1" noChangeArrowheads="1"/>
          </p:cNvSpPr>
          <p:nvPr>
            <p:ph type="body" sz="half" idx="1"/>
          </p:nvPr>
        </p:nvSpPr>
        <p:spPr>
          <a:noFill/>
        </p:spPr>
        <p:txBody>
          <a:bodyPr vert="horz" lIns="92075" tIns="46038" rIns="92075" bIns="46038" rtlCol="0">
            <a:normAutofit/>
          </a:bodyPr>
          <a:lstStyle/>
          <a:p>
            <a:pPr eaLnBrk="1" hangingPunct="1">
              <a:buFontTx/>
              <a:buNone/>
            </a:pPr>
            <a:endParaRPr lang="en-US"/>
          </a:p>
          <a:p>
            <a:pPr eaLnBrk="1" hangingPunct="1"/>
            <a:endParaRPr lang="en-US" sz="2000"/>
          </a:p>
          <a:p>
            <a:pPr eaLnBrk="1" hangingPunct="1"/>
            <a:endParaRPr lang="en-US" sz="2000"/>
          </a:p>
          <a:p>
            <a:pPr eaLnBrk="1" hangingPunct="1"/>
            <a:endParaRPr lang="en-US" sz="2000"/>
          </a:p>
          <a:p>
            <a:pPr eaLnBrk="1" hangingPunct="1"/>
            <a:r>
              <a:rPr lang="en-US"/>
              <a:t>Norm of the pdf:</a:t>
            </a:r>
          </a:p>
        </p:txBody>
      </p:sp>
      <p:graphicFrame>
        <p:nvGraphicFramePr>
          <p:cNvPr id="2050" name="Object 6"/>
          <p:cNvGraphicFramePr>
            <a:graphicFrameLocks noGrp="1" noChangeAspect="1"/>
          </p:cNvGraphicFramePr>
          <p:nvPr>
            <p:ph sz="quarter" idx="2"/>
          </p:nvPr>
        </p:nvGraphicFramePr>
        <p:xfrm>
          <a:off x="2409825" y="1719264"/>
          <a:ext cx="7837488" cy="784225"/>
        </p:xfrm>
        <a:graphic>
          <a:graphicData uri="http://schemas.openxmlformats.org/presentationml/2006/ole">
            <mc:AlternateContent xmlns:mc="http://schemas.openxmlformats.org/markup-compatibility/2006">
              <mc:Choice xmlns:v="urn:schemas-microsoft-com:vml" Requires="v">
                <p:oleObj spid="_x0000_s3073" name="Equation" r:id="rId5" imgW="3936960" imgH="393480" progId="Equation.3">
                  <p:embed/>
                </p:oleObj>
              </mc:Choice>
              <mc:Fallback>
                <p:oleObj name="Equation" r:id="rId5" imgW="3936960" imgH="393480" progId="Equation.3">
                  <p:embed/>
                  <p:pic>
                    <p:nvPicPr>
                      <p:cNvPr id="205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9825" y="1719264"/>
                        <a:ext cx="7837488" cy="784225"/>
                      </a:xfrm>
                      <a:prstGeom prst="rect">
                        <a:avLst/>
                      </a:prstGeom>
                      <a:noFill/>
                      <a:ln>
                        <a:noFill/>
                      </a:ln>
                      <a:effectLst/>
                      <a:extLst>
                        <a:ext uri="{909E8E84-426E-40dd-AFC4-6F175D3DCCD1}">
                          <a14:hiddenFill xmlns="" xmlns:a14="http://schemas.microsoft.com/office/drawing/2010/main">
                            <a:solidFill>
                              <a:srgbClr val="FFFFCC"/>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pic>
                </p:oleObj>
              </mc:Fallback>
            </mc:AlternateContent>
          </a:graphicData>
        </a:graphic>
      </p:graphicFrame>
      <p:sp>
        <p:nvSpPr>
          <p:cNvPr id="2060" name="Text Box 9"/>
          <p:cNvSpPr txBox="1">
            <a:spLocks noChangeArrowheads="1"/>
          </p:cNvSpPr>
          <p:nvPr/>
        </p:nvSpPr>
        <p:spPr bwMode="auto">
          <a:xfrm>
            <a:off x="1532451" y="2775317"/>
            <a:ext cx="6619657" cy="461665"/>
          </a:xfrm>
          <a:prstGeom prst="rect">
            <a:avLst/>
          </a:prstGeom>
          <a:noFill/>
          <a:ln w="9525">
            <a:noFill/>
            <a:miter lim="800000"/>
            <a:headEnd/>
            <a:tailEnd/>
          </a:ln>
        </p:spPr>
        <p:txBody>
          <a:bodyPr wrap="square">
            <a:spAutoFit/>
          </a:bodyPr>
          <a:lstStyle/>
          <a:p>
            <a:pPr eaLnBrk="0" hangingPunct="0">
              <a:spcBef>
                <a:spcPct val="50000"/>
              </a:spcBef>
            </a:pPr>
            <a:r>
              <a:rPr lang="en-US" sz="2400" dirty="0" err="1">
                <a:latin typeface="Arial" pitchFamily="34" charset="0"/>
              </a:rPr>
              <a:t>Renyi’s</a:t>
            </a:r>
            <a:r>
              <a:rPr lang="en-US" sz="2400" dirty="0">
                <a:latin typeface="Arial" pitchFamily="34" charset="0"/>
              </a:rPr>
              <a:t> entropy becomes Shannon’s as</a:t>
            </a:r>
          </a:p>
        </p:txBody>
      </p:sp>
      <p:graphicFrame>
        <p:nvGraphicFramePr>
          <p:cNvPr id="2051" name="Object 10"/>
          <p:cNvGraphicFramePr>
            <a:graphicFrameLocks noGrp="1" noChangeAspect="1"/>
          </p:cNvGraphicFramePr>
          <p:nvPr>
            <p:ph sz="quarter" idx="3"/>
            <p:extLst>
              <p:ext uri="{D42A27DB-BD31-4B8C-83A1-F6EECF244321}">
                <p14:modId xmlns:p14="http://schemas.microsoft.com/office/powerpoint/2010/main" val="2506820458"/>
              </p:ext>
            </p:extLst>
          </p:nvPr>
        </p:nvGraphicFramePr>
        <p:xfrm>
          <a:off x="7061117" y="2845017"/>
          <a:ext cx="760413" cy="322263"/>
        </p:xfrm>
        <a:graphic>
          <a:graphicData uri="http://schemas.openxmlformats.org/presentationml/2006/ole">
            <mc:AlternateContent xmlns:mc="http://schemas.openxmlformats.org/markup-compatibility/2006">
              <mc:Choice xmlns:v="urn:schemas-microsoft-com:vml" Requires="v">
                <p:oleObj spid="_x0000_s3074" name="Equation" r:id="rId7" imgW="419040" imgH="177480" progId="Equation.3">
                  <p:embed/>
                </p:oleObj>
              </mc:Choice>
              <mc:Fallback>
                <p:oleObj name="Equation" r:id="rId7" imgW="419040" imgH="177480" progId="Equation.3">
                  <p:embed/>
                  <p:pic>
                    <p:nvPicPr>
                      <p:cNvPr id="2051"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1117" y="2845017"/>
                        <a:ext cx="760413" cy="32226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052" name="Object 11"/>
          <p:cNvGraphicFramePr>
            <a:graphicFrameLocks noChangeAspect="1"/>
          </p:cNvGraphicFramePr>
          <p:nvPr/>
        </p:nvGraphicFramePr>
        <p:xfrm>
          <a:off x="7754939" y="4110038"/>
          <a:ext cx="2219325" cy="641350"/>
        </p:xfrm>
        <a:graphic>
          <a:graphicData uri="http://schemas.openxmlformats.org/presentationml/2006/ole">
            <mc:AlternateContent xmlns:mc="http://schemas.openxmlformats.org/markup-compatibility/2006">
              <mc:Choice xmlns:v="urn:schemas-microsoft-com:vml" Requires="v">
                <p:oleObj spid="_x0000_s3075" name="Equation" r:id="rId9" imgW="965160" imgH="279360" progId="Equation.3">
                  <p:embed/>
                </p:oleObj>
              </mc:Choice>
              <mc:Fallback>
                <p:oleObj name="Equation" r:id="rId9" imgW="965160" imgH="279360" progId="Equation.3">
                  <p:embed/>
                  <p:pic>
                    <p:nvPicPr>
                      <p:cNvPr id="2052"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4939" y="4110038"/>
                        <a:ext cx="2219325" cy="6413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061" name="Text Box 12"/>
          <p:cNvSpPr txBox="1">
            <a:spLocks noChangeArrowheads="1"/>
          </p:cNvSpPr>
          <p:nvPr/>
        </p:nvSpPr>
        <p:spPr bwMode="auto">
          <a:xfrm>
            <a:off x="7441324" y="5805105"/>
            <a:ext cx="3352800" cy="430887"/>
          </a:xfrm>
          <a:prstGeom prst="rect">
            <a:avLst/>
          </a:prstGeom>
          <a:noFill/>
          <a:ln w="9525">
            <a:noFill/>
            <a:miter lim="800000"/>
            <a:headEnd/>
            <a:tailEnd/>
          </a:ln>
        </p:spPr>
        <p:txBody>
          <a:bodyPr wrap="square">
            <a:spAutoFit/>
          </a:bodyPr>
          <a:lstStyle/>
          <a:p>
            <a:r>
              <a:rPr lang="en-US" sz="2200" i="1" dirty="0" err="1"/>
              <a:t>V</a:t>
            </a:r>
            <a:r>
              <a:rPr lang="en-US" sz="2200" baseline="-25000" dirty="0" err="1">
                <a:latin typeface="Symbol" pitchFamily="18" charset="2"/>
              </a:rPr>
              <a:t>a</a:t>
            </a:r>
            <a:r>
              <a:rPr lang="en-US" sz="2200" dirty="0"/>
              <a:t>=</a:t>
            </a:r>
            <a:r>
              <a:rPr lang="en-US" sz="2200" dirty="0">
                <a:latin typeface="Symbol" pitchFamily="18" charset="2"/>
              </a:rPr>
              <a:t>a</a:t>
            </a:r>
            <a:r>
              <a:rPr lang="en-US" sz="2200" dirty="0"/>
              <a:t>-Information Potential</a:t>
            </a:r>
          </a:p>
        </p:txBody>
      </p:sp>
      <p:graphicFrame>
        <p:nvGraphicFramePr>
          <p:cNvPr id="2053" name="Object 13"/>
          <p:cNvGraphicFramePr>
            <a:graphicFrameLocks noChangeAspect="1"/>
          </p:cNvGraphicFramePr>
          <p:nvPr/>
        </p:nvGraphicFramePr>
        <p:xfrm>
          <a:off x="7724776" y="4954589"/>
          <a:ext cx="2466975" cy="631825"/>
        </p:xfrm>
        <a:graphic>
          <a:graphicData uri="http://schemas.openxmlformats.org/presentationml/2006/ole">
            <mc:AlternateContent xmlns:mc="http://schemas.openxmlformats.org/markup-compatibility/2006">
              <mc:Choice xmlns:v="urn:schemas-microsoft-com:vml" Requires="v">
                <p:oleObj spid="_x0000_s3076" name="Equation" r:id="rId11" imgW="1041120" imgH="266400" progId="Equation.3">
                  <p:embed/>
                </p:oleObj>
              </mc:Choice>
              <mc:Fallback>
                <p:oleObj name="Equation" r:id="rId11" imgW="1041120" imgH="266400" progId="Equation.3">
                  <p:embed/>
                  <p:pic>
                    <p:nvPicPr>
                      <p:cNvPr id="2053"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24776" y="4954589"/>
                        <a:ext cx="2466975" cy="6318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2056" name="Rectangle 2"/>
          <p:cNvSpPr>
            <a:spLocks noChangeArrowheads="1"/>
          </p:cNvSpPr>
          <p:nvPr/>
        </p:nvSpPr>
        <p:spPr bwMode="auto">
          <a:xfrm>
            <a:off x="1004752" y="4038272"/>
            <a:ext cx="5316810" cy="2583520"/>
          </a:xfrm>
          <a:prstGeom prst="rect">
            <a:avLst/>
          </a:prstGeom>
          <a:no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352917465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5"/>
          <p:cNvSpPr>
            <a:spLocks noGrp="1"/>
          </p:cNvSpPr>
          <p:nvPr>
            <p:ph type="dt" sz="quarter" idx="10"/>
          </p:nvPr>
        </p:nvSpPr>
        <p:spPr/>
        <p:txBody>
          <a:bodyPr/>
          <a:lstStyle/>
          <a:p>
            <a:pPr>
              <a:defRPr/>
            </a:pPr>
            <a:fld id="{201FE6BE-E428-49E7-A202-8F85B27DA13F}" type="datetime4">
              <a:rPr lang="en-US"/>
              <a:pPr>
                <a:defRPr/>
              </a:pPr>
              <a:t>July 7, 2019</a:t>
            </a:fld>
            <a:endParaRPr lang="en-US"/>
          </a:p>
        </p:txBody>
      </p:sp>
      <p:sp>
        <p:nvSpPr>
          <p:cNvPr id="15" name="Slide Number Placeholder 7"/>
          <p:cNvSpPr>
            <a:spLocks noGrp="1"/>
          </p:cNvSpPr>
          <p:nvPr>
            <p:ph type="sldNum" sz="quarter" idx="12"/>
          </p:nvPr>
        </p:nvSpPr>
        <p:spPr/>
        <p:txBody>
          <a:bodyPr/>
          <a:lstStyle/>
          <a:p>
            <a:pPr>
              <a:defRPr/>
            </a:pPr>
            <a:fld id="{FE9EC42C-C7AB-4E3D-998A-586F81F0255C}" type="slidenum">
              <a:rPr lang="en-US"/>
              <a:pPr>
                <a:defRPr/>
              </a:pPr>
              <a:t>8</a:t>
            </a:fld>
            <a:endParaRPr lang="en-US"/>
          </a:p>
        </p:txBody>
      </p:sp>
      <p:sp>
        <p:nvSpPr>
          <p:cNvPr id="44036" name="Rectangle 4"/>
          <p:cNvSpPr>
            <a:spLocks noGrp="1" noChangeArrowheads="1"/>
          </p:cNvSpPr>
          <p:nvPr>
            <p:ph type="title"/>
          </p:nvPr>
        </p:nvSpPr>
        <p:spPr>
          <a:xfrm>
            <a:off x="2580290" y="0"/>
            <a:ext cx="7772400" cy="1143000"/>
          </a:xfrm>
        </p:spPr>
        <p:txBody>
          <a:bodyPr/>
          <a:lstStyle/>
          <a:p>
            <a:pPr eaLnBrk="1" hangingPunct="1"/>
            <a:r>
              <a:rPr lang="en-US" dirty="0"/>
              <a:t>Information Theoretic Learning</a:t>
            </a:r>
            <a:br>
              <a:rPr lang="en-US" dirty="0"/>
            </a:br>
            <a:r>
              <a:rPr lang="en-US" sz="2400" dirty="0"/>
              <a:t>Quadratic </a:t>
            </a:r>
            <a:r>
              <a:rPr lang="en-US" sz="2400" dirty="0" err="1"/>
              <a:t>Renyi’s</a:t>
            </a:r>
            <a:r>
              <a:rPr lang="en-US" sz="2400" dirty="0"/>
              <a:t> Entropy (Information Potential)</a:t>
            </a:r>
          </a:p>
        </p:txBody>
      </p:sp>
      <p:sp>
        <p:nvSpPr>
          <p:cNvPr id="44037" name="Rectangle 5"/>
          <p:cNvSpPr>
            <a:spLocks noGrp="1" noChangeArrowheads="1"/>
          </p:cNvSpPr>
          <p:nvPr>
            <p:ph type="body" sz="half" idx="1"/>
          </p:nvPr>
        </p:nvSpPr>
        <p:spPr>
          <a:xfrm>
            <a:off x="1797803" y="2154621"/>
            <a:ext cx="8678111" cy="3649279"/>
          </a:xfrm>
          <a:noFill/>
        </p:spPr>
        <p:txBody>
          <a:bodyPr vert="horz" lIns="92075" tIns="46038" rIns="92075" bIns="46038" rtlCol="0">
            <a:normAutofit/>
          </a:bodyPr>
          <a:lstStyle/>
          <a:p>
            <a:pPr eaLnBrk="1" hangingPunct="1">
              <a:buFontTx/>
              <a:buNone/>
            </a:pPr>
            <a:r>
              <a:rPr lang="en-US" dirty="0"/>
              <a:t>V</a:t>
            </a:r>
            <a:r>
              <a:rPr lang="en-US" baseline="-25000" dirty="0"/>
              <a:t>2</a:t>
            </a:r>
            <a:r>
              <a:rPr lang="en-US" dirty="0"/>
              <a:t>(x), 2-norm of the </a:t>
            </a:r>
            <a:r>
              <a:rPr lang="en-US" dirty="0" err="1"/>
              <a:t>pdf</a:t>
            </a:r>
            <a:r>
              <a:rPr lang="en-US" dirty="0"/>
              <a:t> (IP) is the central concept in ITL. </a:t>
            </a:r>
          </a:p>
        </p:txBody>
      </p:sp>
      <p:graphicFrame>
        <p:nvGraphicFramePr>
          <p:cNvPr id="44047" name="Object 6"/>
          <p:cNvGraphicFramePr>
            <a:graphicFrameLocks noChangeAspect="1"/>
          </p:cNvGraphicFramePr>
          <p:nvPr>
            <p:extLst>
              <p:ext uri="{D42A27DB-BD31-4B8C-83A1-F6EECF244321}">
                <p14:modId xmlns:p14="http://schemas.microsoft.com/office/powerpoint/2010/main" val="1852893437"/>
              </p:ext>
            </p:extLst>
          </p:nvPr>
        </p:nvGraphicFramePr>
        <p:xfrm>
          <a:off x="2838013" y="1343600"/>
          <a:ext cx="6775450" cy="557213"/>
        </p:xfrm>
        <a:graphic>
          <a:graphicData uri="http://schemas.openxmlformats.org/presentationml/2006/ole">
            <mc:AlternateContent xmlns:mc="http://schemas.openxmlformats.org/markup-compatibility/2006">
              <mc:Choice xmlns:v="urn:schemas-microsoft-com:vml" Requires="v">
                <p:oleObj spid="_x0000_s4097" name="Equation" r:id="rId4" imgW="3403440" imgH="279360" progId="Equation.3">
                  <p:embed/>
                </p:oleObj>
              </mc:Choice>
              <mc:Fallback>
                <p:oleObj name="Equation" r:id="rId4" imgW="3403440" imgH="279360" progId="Equation.3">
                  <p:embed/>
                  <p:pic>
                    <p:nvPicPr>
                      <p:cNvPr id="4404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013" y="1343600"/>
                        <a:ext cx="6775450" cy="557213"/>
                      </a:xfrm>
                      <a:prstGeom prst="rect">
                        <a:avLst/>
                      </a:prstGeom>
                      <a:noFill/>
                      <a:ln>
                        <a:noFill/>
                      </a:ln>
                      <a:effectLst/>
                      <a:extLst>
                        <a:ext uri="{909E8E84-426E-40dd-AFC4-6F175D3DCCD1}">
                          <a14:hiddenFill xmlns="" xmlns:a14="http://schemas.microsoft.com/office/drawing/2010/main">
                            <a:solidFill>
                              <a:srgbClr val="FFFFCC"/>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107763" dir="2700000" algn="ctr" rotWithShape="0">
                                <a:schemeClr val="bg2">
                                  <a:alpha val="74998"/>
                                </a:schemeClr>
                              </a:outerShdw>
                            </a:effectLst>
                          </a14:hiddenEffects>
                        </a:ext>
                      </a:extLst>
                    </p:spPr>
                  </p:pic>
                </p:oleObj>
              </mc:Fallback>
            </mc:AlternateContent>
          </a:graphicData>
        </a:graphic>
      </p:graphicFrame>
      <p:grpSp>
        <p:nvGrpSpPr>
          <p:cNvPr id="17" name="Group 16"/>
          <p:cNvGrpSpPr/>
          <p:nvPr/>
        </p:nvGrpSpPr>
        <p:grpSpPr>
          <a:xfrm>
            <a:off x="3230126" y="3134492"/>
            <a:ext cx="6091237" cy="3222625"/>
            <a:chOff x="1643063" y="2787650"/>
            <a:chExt cx="6091237" cy="3222625"/>
          </a:xfrm>
        </p:grpSpPr>
        <p:sp>
          <p:nvSpPr>
            <p:cNvPr id="44039" name="AutoShape 14"/>
            <p:cNvSpPr>
              <a:spLocks noChangeAspect="1" noChangeArrowheads="1"/>
            </p:cNvSpPr>
            <p:nvPr/>
          </p:nvSpPr>
          <p:spPr bwMode="auto">
            <a:xfrm>
              <a:off x="1866900" y="3013075"/>
              <a:ext cx="5486400" cy="2857500"/>
            </a:xfrm>
            <a:prstGeom prst="rect">
              <a:avLst/>
            </a:prstGeom>
            <a:noFill/>
            <a:ln w="9525">
              <a:noFill/>
              <a:miter lim="800000"/>
              <a:headEnd/>
              <a:tailEnd/>
            </a:ln>
          </p:spPr>
          <p:txBody>
            <a:bodyPr/>
            <a:lstStyle/>
            <a:p>
              <a:endParaRPr lang="en-US"/>
            </a:p>
          </p:txBody>
        </p:sp>
        <p:sp>
          <p:nvSpPr>
            <p:cNvPr id="44040" name="Text Box 15"/>
            <p:cNvSpPr txBox="1">
              <a:spLocks noChangeArrowheads="1"/>
            </p:cNvSpPr>
            <p:nvPr/>
          </p:nvSpPr>
          <p:spPr bwMode="auto">
            <a:xfrm>
              <a:off x="3935413" y="2787650"/>
              <a:ext cx="1406525" cy="835025"/>
            </a:xfrm>
            <a:prstGeom prst="rect">
              <a:avLst/>
            </a:prstGeom>
            <a:solidFill>
              <a:srgbClr val="FFFFFF"/>
            </a:solidFill>
            <a:ln w="28575">
              <a:solidFill>
                <a:srgbClr val="000000"/>
              </a:solidFill>
              <a:miter lim="800000"/>
              <a:headEnd/>
              <a:tailEnd/>
            </a:ln>
          </p:spPr>
          <p:txBody>
            <a:bodyPr/>
            <a:lstStyle/>
            <a:p>
              <a:pPr algn="ctr"/>
              <a:r>
                <a:rPr lang="en-US" altLang="ko-KR" sz="1400" i="1">
                  <a:latin typeface="Arial" pitchFamily="34" charset="0"/>
                  <a:ea typeface="Batang" pitchFamily="18" charset="-127"/>
                </a:rPr>
                <a:t>E</a:t>
              </a:r>
              <a:r>
                <a:rPr lang="en-US" altLang="ko-KR" sz="1400">
                  <a:latin typeface="Arial" pitchFamily="34" charset="0"/>
                  <a:ea typeface="Batang" pitchFamily="18" charset="-127"/>
                </a:rPr>
                <a:t>[</a:t>
              </a:r>
              <a:r>
                <a:rPr lang="en-US" altLang="ko-KR" sz="1400" i="1">
                  <a:latin typeface="Arial" pitchFamily="34" charset="0"/>
                  <a:ea typeface="Batang" pitchFamily="18" charset="-127"/>
                </a:rPr>
                <a:t>p</a:t>
              </a:r>
              <a:r>
                <a:rPr lang="en-US" altLang="ko-KR" sz="1400">
                  <a:latin typeface="Arial" pitchFamily="34" charset="0"/>
                  <a:ea typeface="Batang" pitchFamily="18" charset="-127"/>
                </a:rPr>
                <a:t>(</a:t>
              </a:r>
              <a:r>
                <a:rPr lang="en-US" altLang="ko-KR" sz="1400" i="1">
                  <a:latin typeface="Arial" pitchFamily="34" charset="0"/>
                  <a:ea typeface="Batang" pitchFamily="18" charset="-127"/>
                </a:rPr>
                <a:t>x</a:t>
              </a:r>
              <a:r>
                <a:rPr lang="en-US" altLang="ko-KR" sz="1400">
                  <a:latin typeface="Arial" pitchFamily="34" charset="0"/>
                  <a:ea typeface="Batang" pitchFamily="18" charset="-127"/>
                </a:rPr>
                <a:t>)]</a:t>
              </a:r>
            </a:p>
            <a:p>
              <a:pPr algn="ctr"/>
              <a:r>
                <a:rPr lang="en-US" altLang="ko-KR" sz="1200">
                  <a:latin typeface="Arial" pitchFamily="34" charset="0"/>
                  <a:ea typeface="Batang" pitchFamily="18" charset="-127"/>
                </a:rPr>
                <a:t>and</a:t>
              </a:r>
            </a:p>
            <a:p>
              <a:pPr algn="ctr"/>
              <a:r>
                <a:rPr lang="en-US" altLang="ko-KR" sz="1200">
                  <a:latin typeface="Arial" pitchFamily="34" charset="0"/>
                  <a:ea typeface="Batang" pitchFamily="18" charset="-127"/>
                </a:rPr>
                <a:t>estimators</a:t>
              </a:r>
              <a:endParaRPr lang="en-US" sz="2800">
                <a:latin typeface="Arial" pitchFamily="34" charset="0"/>
              </a:endParaRPr>
            </a:p>
          </p:txBody>
        </p:sp>
        <p:sp>
          <p:nvSpPr>
            <p:cNvPr id="44041" name="Text Box 16"/>
            <p:cNvSpPr txBox="1">
              <a:spLocks noChangeArrowheads="1"/>
            </p:cNvSpPr>
            <p:nvPr/>
          </p:nvSpPr>
          <p:spPr bwMode="auto">
            <a:xfrm>
              <a:off x="1643063" y="5283200"/>
              <a:ext cx="1690687" cy="723900"/>
            </a:xfrm>
            <a:prstGeom prst="rect">
              <a:avLst/>
            </a:prstGeom>
            <a:solidFill>
              <a:srgbClr val="FFFFFF"/>
            </a:solidFill>
            <a:ln w="28575">
              <a:solidFill>
                <a:srgbClr val="000000"/>
              </a:solidFill>
              <a:miter lim="800000"/>
              <a:headEnd/>
              <a:tailEnd/>
            </a:ln>
          </p:spPr>
          <p:txBody>
            <a:bodyPr/>
            <a:lstStyle/>
            <a:p>
              <a:pPr algn="ctr"/>
              <a:r>
                <a:rPr lang="en-US" altLang="ko-KR" sz="1200">
                  <a:latin typeface="Arial" pitchFamily="34" charset="0"/>
                  <a:ea typeface="Batang" pitchFamily="18" charset="-127"/>
                </a:rPr>
                <a:t>  Information </a:t>
              </a:r>
            </a:p>
            <a:p>
              <a:pPr algn="ctr"/>
              <a:r>
                <a:rPr lang="en-US" altLang="ko-KR" sz="1200">
                  <a:latin typeface="Arial" pitchFamily="34" charset="0"/>
                  <a:ea typeface="Batang" pitchFamily="18" charset="-127"/>
                </a:rPr>
                <a:t>Theory </a:t>
              </a:r>
            </a:p>
            <a:p>
              <a:pPr algn="ctr"/>
              <a:r>
                <a:rPr lang="en-US" altLang="ko-KR" sz="1200">
                  <a:latin typeface="Arial" pitchFamily="34" charset="0"/>
                  <a:ea typeface="Batang" pitchFamily="18" charset="-127"/>
                </a:rPr>
                <a:t>(Renyi’s entropy)</a:t>
              </a:r>
              <a:endParaRPr lang="en-US" sz="2800">
                <a:latin typeface="Arial" pitchFamily="34" charset="0"/>
              </a:endParaRPr>
            </a:p>
          </p:txBody>
        </p:sp>
        <p:sp>
          <p:nvSpPr>
            <p:cNvPr id="44042" name="Text Box 17"/>
            <p:cNvSpPr txBox="1">
              <a:spLocks noChangeArrowheads="1"/>
            </p:cNvSpPr>
            <p:nvPr/>
          </p:nvSpPr>
          <p:spPr bwMode="auto">
            <a:xfrm>
              <a:off x="3935413" y="5283200"/>
              <a:ext cx="1406525" cy="727075"/>
            </a:xfrm>
            <a:prstGeom prst="rect">
              <a:avLst/>
            </a:prstGeom>
            <a:solidFill>
              <a:srgbClr val="FFFFFF"/>
            </a:solidFill>
            <a:ln w="28575">
              <a:solidFill>
                <a:srgbClr val="000000"/>
              </a:solidFill>
              <a:miter lim="800000"/>
              <a:headEnd/>
              <a:tailEnd/>
            </a:ln>
          </p:spPr>
          <p:txBody>
            <a:bodyPr/>
            <a:lstStyle/>
            <a:p>
              <a:r>
                <a:rPr lang="en-US" altLang="ko-KR" sz="1200">
                  <a:latin typeface="Arial" pitchFamily="34" charset="0"/>
                  <a:ea typeface="Batang" pitchFamily="18" charset="-127"/>
                </a:rPr>
                <a:t>Cost functions for</a:t>
              </a:r>
            </a:p>
            <a:p>
              <a:r>
                <a:rPr lang="en-US" altLang="ko-KR" sz="1200">
                  <a:latin typeface="Arial" pitchFamily="34" charset="0"/>
                  <a:ea typeface="Batang" pitchFamily="18" charset="-127"/>
                </a:rPr>
                <a:t>adaptive systems</a:t>
              </a:r>
              <a:endParaRPr lang="en-US" sz="2800">
                <a:latin typeface="Arial" pitchFamily="34" charset="0"/>
              </a:endParaRPr>
            </a:p>
          </p:txBody>
        </p:sp>
        <p:sp>
          <p:nvSpPr>
            <p:cNvPr id="44043" name="Text Box 18"/>
            <p:cNvSpPr txBox="1">
              <a:spLocks noChangeArrowheads="1"/>
            </p:cNvSpPr>
            <p:nvPr/>
          </p:nvSpPr>
          <p:spPr bwMode="auto">
            <a:xfrm>
              <a:off x="6186488" y="5283200"/>
              <a:ext cx="1547812" cy="668338"/>
            </a:xfrm>
            <a:prstGeom prst="rect">
              <a:avLst/>
            </a:prstGeom>
            <a:solidFill>
              <a:srgbClr val="FFFFFF"/>
            </a:solidFill>
            <a:ln w="28575">
              <a:solidFill>
                <a:srgbClr val="000000"/>
              </a:solidFill>
              <a:miter lim="800000"/>
              <a:headEnd/>
              <a:tailEnd/>
            </a:ln>
          </p:spPr>
          <p:txBody>
            <a:bodyPr/>
            <a:lstStyle/>
            <a:p>
              <a:r>
                <a:rPr lang="en-US" altLang="ko-KR" sz="1200">
                  <a:latin typeface="Arial" pitchFamily="34" charset="0"/>
                  <a:ea typeface="Batang" pitchFamily="18" charset="-127"/>
                </a:rPr>
                <a:t>    Reproducing   Kernel   Hilbert spaces</a:t>
              </a:r>
              <a:r>
                <a:rPr lang="en-US" altLang="ko-KR" sz="1000">
                  <a:latin typeface="Arial" pitchFamily="34" charset="0"/>
                  <a:ea typeface="Batang" pitchFamily="18" charset="-127"/>
                </a:rPr>
                <a:t>     </a:t>
              </a:r>
              <a:endParaRPr lang="en-US">
                <a:latin typeface="Arial" pitchFamily="34" charset="0"/>
              </a:endParaRPr>
            </a:p>
          </p:txBody>
        </p:sp>
        <p:sp>
          <p:nvSpPr>
            <p:cNvPr id="44044" name="Line 19"/>
            <p:cNvSpPr>
              <a:spLocks noChangeShapeType="1"/>
            </p:cNvSpPr>
            <p:nvPr/>
          </p:nvSpPr>
          <p:spPr bwMode="auto">
            <a:xfrm flipV="1">
              <a:off x="2528888" y="3619500"/>
              <a:ext cx="1547812" cy="1663700"/>
            </a:xfrm>
            <a:prstGeom prst="line">
              <a:avLst/>
            </a:prstGeom>
            <a:noFill/>
            <a:ln w="28575">
              <a:solidFill>
                <a:srgbClr val="000000"/>
              </a:solidFill>
              <a:round/>
              <a:headEnd type="stealth" w="med" len="med"/>
              <a:tailEnd/>
            </a:ln>
          </p:spPr>
          <p:txBody>
            <a:bodyPr/>
            <a:lstStyle/>
            <a:p>
              <a:endParaRPr lang="en-US"/>
            </a:p>
          </p:txBody>
        </p:sp>
        <p:sp>
          <p:nvSpPr>
            <p:cNvPr id="44045" name="Line 20"/>
            <p:cNvSpPr>
              <a:spLocks noChangeShapeType="1"/>
            </p:cNvSpPr>
            <p:nvPr/>
          </p:nvSpPr>
          <p:spPr bwMode="auto">
            <a:xfrm>
              <a:off x="4638675" y="3619500"/>
              <a:ext cx="0" cy="1662113"/>
            </a:xfrm>
            <a:prstGeom prst="line">
              <a:avLst/>
            </a:prstGeom>
            <a:noFill/>
            <a:ln w="28575">
              <a:solidFill>
                <a:srgbClr val="000000"/>
              </a:solidFill>
              <a:round/>
              <a:headEnd/>
              <a:tailEnd type="stealth" w="med" len="med"/>
            </a:ln>
          </p:spPr>
          <p:txBody>
            <a:bodyPr/>
            <a:lstStyle/>
            <a:p>
              <a:endParaRPr lang="en-US"/>
            </a:p>
          </p:txBody>
        </p:sp>
        <p:sp>
          <p:nvSpPr>
            <p:cNvPr id="16" name="Line 20"/>
            <p:cNvSpPr>
              <a:spLocks noChangeShapeType="1"/>
            </p:cNvSpPr>
            <p:nvPr/>
          </p:nvSpPr>
          <p:spPr bwMode="auto">
            <a:xfrm>
              <a:off x="5116895" y="3624756"/>
              <a:ext cx="1861973" cy="1651437"/>
            </a:xfrm>
            <a:prstGeom prst="line">
              <a:avLst/>
            </a:prstGeom>
            <a:noFill/>
            <a:ln w="28575">
              <a:solidFill>
                <a:srgbClr val="000000"/>
              </a:solidFill>
              <a:round/>
              <a:headEnd/>
              <a:tailEnd type="stealth" w="med" len="med"/>
            </a:ln>
          </p:spPr>
          <p:txBody>
            <a:bodyPr/>
            <a:lstStyle/>
            <a:p>
              <a:endParaRPr lang="en-US"/>
            </a:p>
          </p:txBody>
        </p:sp>
      </p:grpSp>
    </p:spTree>
    <p:extLst>
      <p:ext uri="{BB962C8B-B14F-4D97-AF65-F5344CB8AC3E}">
        <p14:creationId xmlns:p14="http://schemas.microsoft.com/office/powerpoint/2010/main" val="89913889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3">
            <a:extLst>
              <a:ext uri="{FF2B5EF4-FFF2-40B4-BE49-F238E27FC236}">
                <a16:creationId xmlns:a16="http://schemas.microsoft.com/office/drawing/2014/main" id="{C79955F6-FDD5-FF46-B482-012940C1F53E}"/>
              </a:ext>
            </a:extLst>
          </p:cNvPr>
          <p:cNvSpPr>
            <a:spLocks noGrp="1" noChangeArrowheads="1"/>
          </p:cNvSpPr>
          <p:nvPr>
            <p:ph type="body" sz="half" idx="1"/>
          </p:nvPr>
        </p:nvSpPr>
        <p:spPr>
          <a:xfrm>
            <a:off x="123985" y="1323287"/>
            <a:ext cx="11732217" cy="5239523"/>
          </a:xfrm>
        </p:spPr>
        <p:txBody>
          <a:bodyPr>
            <a:normAutofit lnSpcReduction="10000"/>
          </a:bodyPr>
          <a:lstStyle/>
          <a:p>
            <a:pPr>
              <a:buFontTx/>
              <a:buNone/>
            </a:pPr>
            <a:r>
              <a:rPr lang="en-US" altLang="en-US" dirty="0">
                <a:latin typeface="Arial" panose="020B0604020202020204" pitchFamily="34" charset="0"/>
                <a:cs typeface="Arial" panose="020B0604020202020204" pitchFamily="34" charset="0"/>
              </a:rPr>
              <a:t>Let us look at the cost given by the </a:t>
            </a:r>
            <a:r>
              <a:rPr lang="en-US" altLang="en-US" dirty="0">
                <a:latin typeface="Symbol" pitchFamily="2" charset="2"/>
                <a:cs typeface="Arial" panose="020B0604020202020204" pitchFamily="34" charset="0"/>
              </a:rPr>
              <a:t>a</a:t>
            </a:r>
            <a:r>
              <a:rPr lang="en-US" altLang="en-US" dirty="0">
                <a:latin typeface="Arial" panose="020B0604020202020204" pitchFamily="34" charset="0"/>
                <a:cs typeface="Arial" panose="020B0604020202020204" pitchFamily="34" charset="0"/>
              </a:rPr>
              <a:t>=2 PDF norm (Information Potential)</a:t>
            </a:r>
          </a:p>
          <a:p>
            <a:pPr>
              <a:buFontTx/>
              <a:buNone/>
            </a:pPr>
            <a:endParaRPr lang="en-US" altLang="en-US" dirty="0">
              <a:latin typeface="Arial" panose="020B0604020202020204" pitchFamily="34" charset="0"/>
              <a:cs typeface="Arial" panose="020B0604020202020204" pitchFamily="34" charset="0"/>
            </a:endParaRPr>
          </a:p>
          <a:p>
            <a:pPr>
              <a:buFontTx/>
              <a:buNone/>
            </a:pPr>
            <a:endParaRPr lang="en-US" altLang="en-US" dirty="0"/>
          </a:p>
          <a:p>
            <a:pPr>
              <a:buFontTx/>
              <a:buNone/>
            </a:pPr>
            <a:endParaRPr lang="en-US" altLang="en-US" dirty="0"/>
          </a:p>
          <a:p>
            <a:pPr>
              <a:buFontTx/>
              <a:buNone/>
            </a:pPr>
            <a:endParaRPr lang="en-US" altLang="en-US" dirty="0"/>
          </a:p>
          <a:p>
            <a:pPr>
              <a:buFontTx/>
              <a:buNone/>
            </a:pPr>
            <a:endParaRPr lang="en-US" altLang="en-US" dirty="0"/>
          </a:p>
          <a:p>
            <a:pPr>
              <a:buFontTx/>
              <a:buNone/>
            </a:pPr>
            <a:endParaRPr lang="en-US" altLang="en-US" dirty="0"/>
          </a:p>
          <a:p>
            <a:pPr>
              <a:buFontTx/>
              <a:buNone/>
            </a:pPr>
            <a:endParaRPr lang="en-US" altLang="en-US" dirty="0"/>
          </a:p>
          <a:p>
            <a:pPr>
              <a:buFontTx/>
              <a:buNone/>
            </a:pPr>
            <a:endParaRPr lang="en-US" altLang="en-US" dirty="0"/>
          </a:p>
          <a:p>
            <a:pPr>
              <a:buFontTx/>
              <a:buNone/>
            </a:pPr>
            <a:r>
              <a:rPr lang="en-US" altLang="en-US" dirty="0"/>
              <a:t>       </a:t>
            </a:r>
            <a:r>
              <a:rPr lang="en-US" altLang="en-US" sz="2400" dirty="0">
                <a:latin typeface="Arial" panose="020B0604020202020204" pitchFamily="34" charset="0"/>
                <a:cs typeface="Arial" panose="020B0604020202020204" pitchFamily="34" charset="0"/>
              </a:rPr>
              <a:t>MEE is a non metric cost. Need an extra </a:t>
            </a:r>
          </a:p>
          <a:p>
            <a:pPr>
              <a:buFontTx/>
              <a:buNone/>
            </a:pPr>
            <a:r>
              <a:rPr lang="en-US" altLang="en-US" sz="2400" dirty="0">
                <a:latin typeface="Arial" panose="020B0604020202020204" pitchFamily="34" charset="0"/>
                <a:cs typeface="Arial" panose="020B0604020202020204" pitchFamily="34" charset="0"/>
              </a:rPr>
              <a:t>       parameter to center the error at zero.  </a:t>
            </a:r>
          </a:p>
        </p:txBody>
      </p:sp>
      <p:sp>
        <p:nvSpPr>
          <p:cNvPr id="302082" name="Rectangle 2">
            <a:extLst>
              <a:ext uri="{FF2B5EF4-FFF2-40B4-BE49-F238E27FC236}">
                <a16:creationId xmlns:a16="http://schemas.microsoft.com/office/drawing/2014/main" id="{115012FE-D59D-0B4F-9EF6-49BB3FEFC693}"/>
              </a:ext>
            </a:extLst>
          </p:cNvPr>
          <p:cNvSpPr>
            <a:spLocks noGrp="1" noChangeArrowheads="1"/>
          </p:cNvSpPr>
          <p:nvPr>
            <p:ph type="title"/>
          </p:nvPr>
        </p:nvSpPr>
        <p:spPr>
          <a:xfrm>
            <a:off x="1580827" y="371475"/>
            <a:ext cx="9231636" cy="769938"/>
          </a:xfrm>
        </p:spPr>
        <p:txBody>
          <a:bodyPr>
            <a:normAutofit fontScale="90000"/>
          </a:bodyPr>
          <a:lstStyle/>
          <a:p>
            <a:r>
              <a:rPr lang="en-US" altLang="en-US" dirty="0"/>
              <a:t>Minimum Error Entropy MEE</a:t>
            </a:r>
            <a:br>
              <a:rPr lang="en-US" altLang="en-US" dirty="0"/>
            </a:br>
            <a:r>
              <a:rPr lang="en-US" altLang="en-US" sz="3100" dirty="0"/>
              <a:t>A nonmetric cost function for learning</a:t>
            </a:r>
            <a:r>
              <a:rPr lang="en-US" altLang="en-US" sz="2000" dirty="0"/>
              <a:t> </a:t>
            </a:r>
            <a:br>
              <a:rPr lang="en-US" altLang="en-US" sz="2800" dirty="0"/>
            </a:br>
            <a:endParaRPr lang="en-US" altLang="en-US" sz="2000" dirty="0"/>
          </a:p>
        </p:txBody>
      </p:sp>
      <p:graphicFrame>
        <p:nvGraphicFramePr>
          <p:cNvPr id="302088" name="Object 8">
            <a:extLst>
              <a:ext uri="{FF2B5EF4-FFF2-40B4-BE49-F238E27FC236}">
                <a16:creationId xmlns:a16="http://schemas.microsoft.com/office/drawing/2014/main" id="{21D22DCE-578A-924F-9F5C-175CF8D6723C}"/>
              </a:ext>
            </a:extLst>
          </p:cNvPr>
          <p:cNvGraphicFramePr>
            <a:graphicFrameLocks noGrp="1" noChangeAspect="1"/>
          </p:cNvGraphicFramePr>
          <p:nvPr>
            <p:ph sz="half" idx="2"/>
            <p:extLst>
              <p:ext uri="{D42A27DB-BD31-4B8C-83A1-F6EECF244321}">
                <p14:modId xmlns:p14="http://schemas.microsoft.com/office/powerpoint/2010/main" val="1950022980"/>
              </p:ext>
            </p:extLst>
          </p:nvPr>
        </p:nvGraphicFramePr>
        <p:xfrm>
          <a:off x="736235" y="1964546"/>
          <a:ext cx="4913312" cy="461962"/>
        </p:xfrm>
        <a:graphic>
          <a:graphicData uri="http://schemas.openxmlformats.org/presentationml/2006/ole">
            <mc:AlternateContent xmlns:mc="http://schemas.openxmlformats.org/markup-compatibility/2006">
              <mc:Choice xmlns:v="urn:schemas-microsoft-com:vml" Requires="v">
                <p:oleObj spid="_x0000_s5121" name="Equation" r:id="rId4" imgW="68465700" imgH="6438900" progId="Equation.3">
                  <p:embed/>
                </p:oleObj>
              </mc:Choice>
              <mc:Fallback>
                <p:oleObj name="Equation" r:id="rId4" imgW="68465700" imgH="6438900" progId="Equation.3">
                  <p:embed/>
                  <p:pic>
                    <p:nvPicPr>
                      <p:cNvPr id="302088" name="Object 8">
                        <a:extLst>
                          <a:ext uri="{FF2B5EF4-FFF2-40B4-BE49-F238E27FC236}">
                            <a16:creationId xmlns:a16="http://schemas.microsoft.com/office/drawing/2014/main" id="{21D22DCE-578A-924F-9F5C-175CF8D672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235" y="1964546"/>
                        <a:ext cx="4913312"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2101" name="Group 21">
            <a:extLst>
              <a:ext uri="{FF2B5EF4-FFF2-40B4-BE49-F238E27FC236}">
                <a16:creationId xmlns:a16="http://schemas.microsoft.com/office/drawing/2014/main" id="{0E56C515-8777-684B-BE3C-82AF5E9F22E9}"/>
              </a:ext>
            </a:extLst>
          </p:cNvPr>
          <p:cNvGrpSpPr>
            <a:grpSpLocks/>
          </p:cNvGrpSpPr>
          <p:nvPr/>
        </p:nvGrpSpPr>
        <p:grpSpPr bwMode="auto">
          <a:xfrm>
            <a:off x="850257" y="3412411"/>
            <a:ext cx="4398637" cy="2315986"/>
            <a:chOff x="1281" y="1701"/>
            <a:chExt cx="2299" cy="1300"/>
          </a:xfrm>
        </p:grpSpPr>
        <p:sp>
          <p:nvSpPr>
            <p:cNvPr id="302090" name="Line 10">
              <a:extLst>
                <a:ext uri="{FF2B5EF4-FFF2-40B4-BE49-F238E27FC236}">
                  <a16:creationId xmlns:a16="http://schemas.microsoft.com/office/drawing/2014/main" id="{108BE25C-0A65-CE42-8723-9A168256B672}"/>
                </a:ext>
              </a:extLst>
            </p:cNvPr>
            <p:cNvSpPr>
              <a:spLocks noChangeShapeType="1"/>
            </p:cNvSpPr>
            <p:nvPr/>
          </p:nvSpPr>
          <p:spPr bwMode="auto">
            <a:xfrm>
              <a:off x="1915" y="2843"/>
              <a:ext cx="16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2091" name="Line 11">
              <a:extLst>
                <a:ext uri="{FF2B5EF4-FFF2-40B4-BE49-F238E27FC236}">
                  <a16:creationId xmlns:a16="http://schemas.microsoft.com/office/drawing/2014/main" id="{25E17627-59B9-2148-AA67-FFAB2D447780}"/>
                </a:ext>
              </a:extLst>
            </p:cNvPr>
            <p:cNvSpPr>
              <a:spLocks noChangeShapeType="1"/>
            </p:cNvSpPr>
            <p:nvPr/>
          </p:nvSpPr>
          <p:spPr bwMode="auto">
            <a:xfrm flipV="1">
              <a:off x="1904" y="1781"/>
              <a:ext cx="0" cy="10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2092" name="Freeform 12">
              <a:extLst>
                <a:ext uri="{FF2B5EF4-FFF2-40B4-BE49-F238E27FC236}">
                  <a16:creationId xmlns:a16="http://schemas.microsoft.com/office/drawing/2014/main" id="{2100AF4F-AAAC-0741-A2D2-6AB6372B6E6D}"/>
                </a:ext>
              </a:extLst>
            </p:cNvPr>
            <p:cNvSpPr>
              <a:spLocks/>
            </p:cNvSpPr>
            <p:nvPr/>
          </p:nvSpPr>
          <p:spPr bwMode="auto">
            <a:xfrm>
              <a:off x="2219" y="2238"/>
              <a:ext cx="1312" cy="556"/>
            </a:xfrm>
            <a:custGeom>
              <a:avLst/>
              <a:gdLst>
                <a:gd name="T0" fmla="*/ 0 w 1312"/>
                <a:gd name="T1" fmla="*/ 556 h 556"/>
                <a:gd name="T2" fmla="*/ 336 w 1312"/>
                <a:gd name="T3" fmla="*/ 455 h 556"/>
                <a:gd name="T4" fmla="*/ 614 w 1312"/>
                <a:gd name="T5" fmla="*/ 7 h 556"/>
                <a:gd name="T6" fmla="*/ 870 w 1312"/>
                <a:gd name="T7" fmla="*/ 412 h 556"/>
                <a:gd name="T8" fmla="*/ 1312 w 1312"/>
                <a:gd name="T9" fmla="*/ 530 h 556"/>
              </a:gdLst>
              <a:ahLst/>
              <a:cxnLst>
                <a:cxn ang="0">
                  <a:pos x="T0" y="T1"/>
                </a:cxn>
                <a:cxn ang="0">
                  <a:pos x="T2" y="T3"/>
                </a:cxn>
                <a:cxn ang="0">
                  <a:pos x="T4" y="T5"/>
                </a:cxn>
                <a:cxn ang="0">
                  <a:pos x="T6" y="T7"/>
                </a:cxn>
                <a:cxn ang="0">
                  <a:pos x="T8" y="T9"/>
                </a:cxn>
              </a:cxnLst>
              <a:rect l="0" t="0" r="r" b="b"/>
              <a:pathLst>
                <a:path w="1312" h="556">
                  <a:moveTo>
                    <a:pt x="0" y="556"/>
                  </a:moveTo>
                  <a:cubicBezTo>
                    <a:pt x="117" y="551"/>
                    <a:pt x="234" y="546"/>
                    <a:pt x="336" y="455"/>
                  </a:cubicBezTo>
                  <a:cubicBezTo>
                    <a:pt x="438" y="364"/>
                    <a:pt x="525" y="14"/>
                    <a:pt x="614" y="7"/>
                  </a:cubicBezTo>
                  <a:cubicBezTo>
                    <a:pt x="703" y="0"/>
                    <a:pt x="754" y="325"/>
                    <a:pt x="870" y="412"/>
                  </a:cubicBezTo>
                  <a:cubicBezTo>
                    <a:pt x="986" y="499"/>
                    <a:pt x="1237" y="510"/>
                    <a:pt x="1312" y="53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2093" name="Text Box 13">
              <a:extLst>
                <a:ext uri="{FF2B5EF4-FFF2-40B4-BE49-F238E27FC236}">
                  <a16:creationId xmlns:a16="http://schemas.microsoft.com/office/drawing/2014/main" id="{CF33851C-22EC-C044-82DA-F8D4F25B243E}"/>
                </a:ext>
              </a:extLst>
            </p:cNvPr>
            <p:cNvSpPr txBox="1">
              <a:spLocks noChangeArrowheads="1"/>
            </p:cNvSpPr>
            <p:nvPr/>
          </p:nvSpPr>
          <p:spPr bwMode="auto">
            <a:xfrm>
              <a:off x="3414" y="2794"/>
              <a:ext cx="157"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e</a:t>
              </a:r>
            </a:p>
          </p:txBody>
        </p:sp>
        <p:sp>
          <p:nvSpPr>
            <p:cNvPr id="302094" name="Text Box 14">
              <a:extLst>
                <a:ext uri="{FF2B5EF4-FFF2-40B4-BE49-F238E27FC236}">
                  <a16:creationId xmlns:a16="http://schemas.microsoft.com/office/drawing/2014/main" id="{9F1AC94D-1585-8C45-AEB2-E1502F072620}"/>
                </a:ext>
              </a:extLst>
            </p:cNvPr>
            <p:cNvSpPr txBox="1">
              <a:spLocks noChangeArrowheads="1"/>
            </p:cNvSpPr>
            <p:nvPr/>
          </p:nvSpPr>
          <p:spPr bwMode="auto">
            <a:xfrm>
              <a:off x="1601" y="1701"/>
              <a:ext cx="193"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m</a:t>
              </a:r>
            </a:p>
          </p:txBody>
        </p:sp>
        <p:sp>
          <p:nvSpPr>
            <p:cNvPr id="302096" name="Text Box 16">
              <a:extLst>
                <a:ext uri="{FF2B5EF4-FFF2-40B4-BE49-F238E27FC236}">
                  <a16:creationId xmlns:a16="http://schemas.microsoft.com/office/drawing/2014/main" id="{71413D33-FAA7-3949-A0CB-59D49B454A2E}"/>
                </a:ext>
              </a:extLst>
            </p:cNvPr>
            <p:cNvSpPr txBox="1">
              <a:spLocks noChangeArrowheads="1"/>
            </p:cNvSpPr>
            <p:nvPr/>
          </p:nvSpPr>
          <p:spPr bwMode="auto">
            <a:xfrm>
              <a:off x="2245" y="1740"/>
              <a:ext cx="294"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p(e)</a:t>
              </a:r>
            </a:p>
          </p:txBody>
        </p:sp>
        <p:sp>
          <p:nvSpPr>
            <p:cNvPr id="302097" name="AutoShape 17">
              <a:extLst>
                <a:ext uri="{FF2B5EF4-FFF2-40B4-BE49-F238E27FC236}">
                  <a16:creationId xmlns:a16="http://schemas.microsoft.com/office/drawing/2014/main" id="{D8B54F51-34B0-AD4F-9CD6-FA6D1B83CDA0}"/>
                </a:ext>
              </a:extLst>
            </p:cNvPr>
            <p:cNvSpPr>
              <a:spLocks noChangeArrowheads="1"/>
            </p:cNvSpPr>
            <p:nvPr/>
          </p:nvSpPr>
          <p:spPr bwMode="auto">
            <a:xfrm flipH="1">
              <a:off x="2053" y="1909"/>
              <a:ext cx="528" cy="49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2098" name="Line 18">
              <a:extLst>
                <a:ext uri="{FF2B5EF4-FFF2-40B4-BE49-F238E27FC236}">
                  <a16:creationId xmlns:a16="http://schemas.microsoft.com/office/drawing/2014/main" id="{608FAB57-C912-CA4B-B4F7-C81B8CEDD406}"/>
                </a:ext>
              </a:extLst>
            </p:cNvPr>
            <p:cNvSpPr>
              <a:spLocks noChangeShapeType="1"/>
            </p:cNvSpPr>
            <p:nvPr/>
          </p:nvSpPr>
          <p:spPr bwMode="auto">
            <a:xfrm>
              <a:off x="1504" y="2566"/>
              <a:ext cx="35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02099" name="Text Box 19">
              <a:extLst>
                <a:ext uri="{FF2B5EF4-FFF2-40B4-BE49-F238E27FC236}">
                  <a16:creationId xmlns:a16="http://schemas.microsoft.com/office/drawing/2014/main" id="{C4EECFBD-AA11-D644-8A7F-08FD78C0E876}"/>
                </a:ext>
              </a:extLst>
            </p:cNvPr>
            <p:cNvSpPr txBox="1">
              <a:spLocks noChangeArrowheads="1"/>
            </p:cNvSpPr>
            <p:nvPr/>
          </p:nvSpPr>
          <p:spPr bwMode="auto">
            <a:xfrm>
              <a:off x="1281" y="2224"/>
              <a:ext cx="325"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E[m]</a:t>
              </a:r>
            </a:p>
          </p:txBody>
        </p:sp>
      </p:grpSp>
      <p:grpSp>
        <p:nvGrpSpPr>
          <p:cNvPr id="15" name="Group 14">
            <a:extLst>
              <a:ext uri="{FF2B5EF4-FFF2-40B4-BE49-F238E27FC236}">
                <a16:creationId xmlns:a16="http://schemas.microsoft.com/office/drawing/2014/main" id="{2B083326-E559-3F43-99D6-45CCA5F342A6}"/>
              </a:ext>
            </a:extLst>
          </p:cNvPr>
          <p:cNvGrpSpPr/>
          <p:nvPr/>
        </p:nvGrpSpPr>
        <p:grpSpPr>
          <a:xfrm>
            <a:off x="7108744" y="2541083"/>
            <a:ext cx="3547686" cy="1778815"/>
            <a:chOff x="3783013" y="2801939"/>
            <a:chExt cx="4398962" cy="2325687"/>
          </a:xfrm>
        </p:grpSpPr>
        <p:sp>
          <p:nvSpPr>
            <p:cNvPr id="16" name="Line 6">
              <a:extLst>
                <a:ext uri="{FF2B5EF4-FFF2-40B4-BE49-F238E27FC236}">
                  <a16:creationId xmlns:a16="http://schemas.microsoft.com/office/drawing/2014/main" id="{C4DA81A0-A644-EA49-98D2-C30505BA741B}"/>
                </a:ext>
              </a:extLst>
            </p:cNvPr>
            <p:cNvSpPr>
              <a:spLocks noChangeShapeType="1"/>
            </p:cNvSpPr>
            <p:nvPr/>
          </p:nvSpPr>
          <p:spPr bwMode="auto">
            <a:xfrm>
              <a:off x="4995863" y="5002213"/>
              <a:ext cx="3186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7" name="Line 7">
              <a:extLst>
                <a:ext uri="{FF2B5EF4-FFF2-40B4-BE49-F238E27FC236}">
                  <a16:creationId xmlns:a16="http://schemas.microsoft.com/office/drawing/2014/main" id="{C9C1C89C-3E77-9944-A01B-9F8AD89B9E78}"/>
                </a:ext>
              </a:extLst>
            </p:cNvPr>
            <p:cNvSpPr>
              <a:spLocks noChangeShapeType="1"/>
            </p:cNvSpPr>
            <p:nvPr/>
          </p:nvSpPr>
          <p:spPr bwMode="auto">
            <a:xfrm flipV="1">
              <a:off x="4975225" y="3109913"/>
              <a:ext cx="0" cy="1892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 name="Freeform 8">
              <a:extLst>
                <a:ext uri="{FF2B5EF4-FFF2-40B4-BE49-F238E27FC236}">
                  <a16:creationId xmlns:a16="http://schemas.microsoft.com/office/drawing/2014/main" id="{D119656A-1BA5-4B45-874B-E2C774F90123}"/>
                </a:ext>
              </a:extLst>
            </p:cNvPr>
            <p:cNvSpPr>
              <a:spLocks/>
            </p:cNvSpPr>
            <p:nvPr/>
          </p:nvSpPr>
          <p:spPr bwMode="auto">
            <a:xfrm>
              <a:off x="5576889" y="3924300"/>
              <a:ext cx="2511425" cy="990600"/>
            </a:xfrm>
            <a:custGeom>
              <a:avLst/>
              <a:gdLst>
                <a:gd name="T0" fmla="*/ 0 w 1312"/>
                <a:gd name="T1" fmla="*/ 556 h 556"/>
                <a:gd name="T2" fmla="*/ 336 w 1312"/>
                <a:gd name="T3" fmla="*/ 455 h 556"/>
                <a:gd name="T4" fmla="*/ 614 w 1312"/>
                <a:gd name="T5" fmla="*/ 7 h 556"/>
                <a:gd name="T6" fmla="*/ 870 w 1312"/>
                <a:gd name="T7" fmla="*/ 412 h 556"/>
                <a:gd name="T8" fmla="*/ 1312 w 1312"/>
                <a:gd name="T9" fmla="*/ 530 h 556"/>
              </a:gdLst>
              <a:ahLst/>
              <a:cxnLst>
                <a:cxn ang="0">
                  <a:pos x="T0" y="T1"/>
                </a:cxn>
                <a:cxn ang="0">
                  <a:pos x="T2" y="T3"/>
                </a:cxn>
                <a:cxn ang="0">
                  <a:pos x="T4" y="T5"/>
                </a:cxn>
                <a:cxn ang="0">
                  <a:pos x="T6" y="T7"/>
                </a:cxn>
                <a:cxn ang="0">
                  <a:pos x="T8" y="T9"/>
                </a:cxn>
              </a:cxnLst>
              <a:rect l="0" t="0" r="r" b="b"/>
              <a:pathLst>
                <a:path w="1312" h="556">
                  <a:moveTo>
                    <a:pt x="0" y="556"/>
                  </a:moveTo>
                  <a:cubicBezTo>
                    <a:pt x="117" y="551"/>
                    <a:pt x="234" y="546"/>
                    <a:pt x="336" y="455"/>
                  </a:cubicBezTo>
                  <a:cubicBezTo>
                    <a:pt x="438" y="364"/>
                    <a:pt x="525" y="14"/>
                    <a:pt x="614" y="7"/>
                  </a:cubicBezTo>
                  <a:cubicBezTo>
                    <a:pt x="703" y="0"/>
                    <a:pt x="754" y="325"/>
                    <a:pt x="870" y="412"/>
                  </a:cubicBezTo>
                  <a:cubicBezTo>
                    <a:pt x="986" y="499"/>
                    <a:pt x="1237" y="510"/>
                    <a:pt x="1312" y="530"/>
                  </a:cubicBezTo>
                </a:path>
              </a:pathLst>
            </a:custGeom>
            <a:noFill/>
            <a:ln w="9525"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 name="Text Box 10">
              <a:extLst>
                <a:ext uri="{FF2B5EF4-FFF2-40B4-BE49-F238E27FC236}">
                  <a16:creationId xmlns:a16="http://schemas.microsoft.com/office/drawing/2014/main" id="{B5F9D5D3-1D98-7047-9D4D-AB2DB9B29FDB}"/>
                </a:ext>
              </a:extLst>
            </p:cNvPr>
            <p:cNvSpPr txBox="1">
              <a:spLocks noChangeArrowheads="1"/>
            </p:cNvSpPr>
            <p:nvPr/>
          </p:nvSpPr>
          <p:spPr bwMode="auto">
            <a:xfrm>
              <a:off x="4395788" y="2967038"/>
              <a:ext cx="3690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m</a:t>
              </a:r>
            </a:p>
          </p:txBody>
        </p:sp>
        <p:sp>
          <p:nvSpPr>
            <p:cNvPr id="20" name="Text Box 11">
              <a:extLst>
                <a:ext uri="{FF2B5EF4-FFF2-40B4-BE49-F238E27FC236}">
                  <a16:creationId xmlns:a16="http://schemas.microsoft.com/office/drawing/2014/main" id="{1469BC32-FD13-B74F-8896-D8DF420F9D99}"/>
                </a:ext>
              </a:extLst>
            </p:cNvPr>
            <p:cNvSpPr txBox="1">
              <a:spLocks noChangeArrowheads="1"/>
            </p:cNvSpPr>
            <p:nvPr/>
          </p:nvSpPr>
          <p:spPr bwMode="auto">
            <a:xfrm>
              <a:off x="5627689" y="3036888"/>
              <a:ext cx="5629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p(e)</a:t>
              </a:r>
            </a:p>
          </p:txBody>
        </p:sp>
        <p:sp>
          <p:nvSpPr>
            <p:cNvPr id="21" name="AutoShape 12">
              <a:extLst>
                <a:ext uri="{FF2B5EF4-FFF2-40B4-BE49-F238E27FC236}">
                  <a16:creationId xmlns:a16="http://schemas.microsoft.com/office/drawing/2014/main" id="{4D958E40-4D24-E74A-8F70-77039DDAF30E}"/>
                </a:ext>
              </a:extLst>
            </p:cNvPr>
            <p:cNvSpPr>
              <a:spLocks noChangeArrowheads="1"/>
            </p:cNvSpPr>
            <p:nvPr/>
          </p:nvSpPr>
          <p:spPr bwMode="auto">
            <a:xfrm flipH="1">
              <a:off x="5259389" y="3336926"/>
              <a:ext cx="1011237" cy="873125"/>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Line 13">
              <a:extLst>
                <a:ext uri="{FF2B5EF4-FFF2-40B4-BE49-F238E27FC236}">
                  <a16:creationId xmlns:a16="http://schemas.microsoft.com/office/drawing/2014/main" id="{C6CC21AF-F084-824B-8602-F617A08FA5C4}"/>
                </a:ext>
              </a:extLst>
            </p:cNvPr>
            <p:cNvSpPr>
              <a:spLocks noChangeShapeType="1"/>
            </p:cNvSpPr>
            <p:nvPr/>
          </p:nvSpPr>
          <p:spPr bwMode="auto">
            <a:xfrm>
              <a:off x="4227513" y="3594100"/>
              <a:ext cx="6731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3" name="Text Box 14">
              <a:extLst>
                <a:ext uri="{FF2B5EF4-FFF2-40B4-BE49-F238E27FC236}">
                  <a16:creationId xmlns:a16="http://schemas.microsoft.com/office/drawing/2014/main" id="{4D615329-846F-D64A-A994-3B374DBC1251}"/>
                </a:ext>
              </a:extLst>
            </p:cNvPr>
            <p:cNvSpPr txBox="1">
              <a:spLocks noChangeArrowheads="1"/>
            </p:cNvSpPr>
            <p:nvPr/>
          </p:nvSpPr>
          <p:spPr bwMode="auto">
            <a:xfrm>
              <a:off x="3783013" y="3898900"/>
              <a:ext cx="6222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E[m]</a:t>
              </a:r>
            </a:p>
          </p:txBody>
        </p:sp>
        <p:sp>
          <p:nvSpPr>
            <p:cNvPr id="24" name="Freeform 15">
              <a:extLst>
                <a:ext uri="{FF2B5EF4-FFF2-40B4-BE49-F238E27FC236}">
                  <a16:creationId xmlns:a16="http://schemas.microsoft.com/office/drawing/2014/main" id="{FD1CDB64-6A87-AD41-8890-12EADB32B70D}"/>
                </a:ext>
              </a:extLst>
            </p:cNvPr>
            <p:cNvSpPr>
              <a:spLocks/>
            </p:cNvSpPr>
            <p:nvPr/>
          </p:nvSpPr>
          <p:spPr bwMode="auto">
            <a:xfrm>
              <a:off x="7092950" y="2801939"/>
              <a:ext cx="693738" cy="2325687"/>
            </a:xfrm>
            <a:custGeom>
              <a:avLst/>
              <a:gdLst>
                <a:gd name="T0" fmla="*/ 0 w 437"/>
                <a:gd name="T1" fmla="*/ 1110 h 1215"/>
                <a:gd name="T2" fmla="*/ 181 w 437"/>
                <a:gd name="T3" fmla="*/ 1030 h 1215"/>
                <a:gd name="T4" fmla="*/ 213 w 437"/>
                <a:gd name="T5" fmla="*/ 1 h 1215"/>
                <a:gd name="T6" fmla="*/ 266 w 437"/>
                <a:gd name="T7" fmla="*/ 1025 h 1215"/>
                <a:gd name="T8" fmla="*/ 437 w 437"/>
                <a:gd name="T9" fmla="*/ 1110 h 1215"/>
              </a:gdLst>
              <a:ahLst/>
              <a:cxnLst>
                <a:cxn ang="0">
                  <a:pos x="T0" y="T1"/>
                </a:cxn>
                <a:cxn ang="0">
                  <a:pos x="T2" y="T3"/>
                </a:cxn>
                <a:cxn ang="0">
                  <a:pos x="T4" y="T5"/>
                </a:cxn>
                <a:cxn ang="0">
                  <a:pos x="T6" y="T7"/>
                </a:cxn>
                <a:cxn ang="0">
                  <a:pos x="T8" y="T9"/>
                </a:cxn>
              </a:cxnLst>
              <a:rect l="0" t="0" r="r" b="b"/>
              <a:pathLst>
                <a:path w="437" h="1215">
                  <a:moveTo>
                    <a:pt x="0" y="1110"/>
                  </a:moveTo>
                  <a:cubicBezTo>
                    <a:pt x="30" y="1097"/>
                    <a:pt x="146" y="1215"/>
                    <a:pt x="181" y="1030"/>
                  </a:cubicBezTo>
                  <a:cubicBezTo>
                    <a:pt x="216" y="845"/>
                    <a:pt x="199" y="2"/>
                    <a:pt x="213" y="1"/>
                  </a:cubicBezTo>
                  <a:cubicBezTo>
                    <a:pt x="227" y="0"/>
                    <a:pt x="229" y="840"/>
                    <a:pt x="266" y="1025"/>
                  </a:cubicBezTo>
                  <a:cubicBezTo>
                    <a:pt x="303" y="1210"/>
                    <a:pt x="411" y="1097"/>
                    <a:pt x="437" y="1110"/>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pSp>
        <p:nvGrpSpPr>
          <p:cNvPr id="25" name="Group 24">
            <a:extLst>
              <a:ext uri="{FF2B5EF4-FFF2-40B4-BE49-F238E27FC236}">
                <a16:creationId xmlns:a16="http://schemas.microsoft.com/office/drawing/2014/main" id="{7BF330C4-6408-1546-A084-F4AC91E7EF59}"/>
              </a:ext>
            </a:extLst>
          </p:cNvPr>
          <p:cNvGrpSpPr/>
          <p:nvPr/>
        </p:nvGrpSpPr>
        <p:grpSpPr>
          <a:xfrm>
            <a:off x="7093514" y="4570404"/>
            <a:ext cx="3735239" cy="1992407"/>
            <a:chOff x="3800475" y="2941638"/>
            <a:chExt cx="4398964" cy="2317194"/>
          </a:xfrm>
        </p:grpSpPr>
        <p:sp>
          <p:nvSpPr>
            <p:cNvPr id="26" name="Line 6">
              <a:extLst>
                <a:ext uri="{FF2B5EF4-FFF2-40B4-BE49-F238E27FC236}">
                  <a16:creationId xmlns:a16="http://schemas.microsoft.com/office/drawing/2014/main" id="{5B7907F8-8223-EC43-BCF1-50499993583C}"/>
                </a:ext>
              </a:extLst>
            </p:cNvPr>
            <p:cNvSpPr>
              <a:spLocks noChangeShapeType="1"/>
            </p:cNvSpPr>
            <p:nvPr/>
          </p:nvSpPr>
          <p:spPr bwMode="auto">
            <a:xfrm>
              <a:off x="5013326" y="4976813"/>
              <a:ext cx="31861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 name="Line 7">
              <a:extLst>
                <a:ext uri="{FF2B5EF4-FFF2-40B4-BE49-F238E27FC236}">
                  <a16:creationId xmlns:a16="http://schemas.microsoft.com/office/drawing/2014/main" id="{65607C32-98D8-FD40-9EDC-005082D456EB}"/>
                </a:ext>
              </a:extLst>
            </p:cNvPr>
            <p:cNvSpPr>
              <a:spLocks noChangeShapeType="1"/>
            </p:cNvSpPr>
            <p:nvPr/>
          </p:nvSpPr>
          <p:spPr bwMode="auto">
            <a:xfrm flipV="1">
              <a:off x="4992688" y="3084513"/>
              <a:ext cx="0" cy="1892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8" name="Freeform 8">
              <a:extLst>
                <a:ext uri="{FF2B5EF4-FFF2-40B4-BE49-F238E27FC236}">
                  <a16:creationId xmlns:a16="http://schemas.microsoft.com/office/drawing/2014/main" id="{CA82734A-8BC8-1840-8D9A-EDC755A280EE}"/>
                </a:ext>
              </a:extLst>
            </p:cNvPr>
            <p:cNvSpPr>
              <a:spLocks/>
            </p:cNvSpPr>
            <p:nvPr/>
          </p:nvSpPr>
          <p:spPr bwMode="auto">
            <a:xfrm>
              <a:off x="5594351" y="3898900"/>
              <a:ext cx="2511425" cy="990600"/>
            </a:xfrm>
            <a:custGeom>
              <a:avLst/>
              <a:gdLst>
                <a:gd name="T0" fmla="*/ 0 w 1312"/>
                <a:gd name="T1" fmla="*/ 556 h 556"/>
                <a:gd name="T2" fmla="*/ 336 w 1312"/>
                <a:gd name="T3" fmla="*/ 455 h 556"/>
                <a:gd name="T4" fmla="*/ 614 w 1312"/>
                <a:gd name="T5" fmla="*/ 7 h 556"/>
                <a:gd name="T6" fmla="*/ 870 w 1312"/>
                <a:gd name="T7" fmla="*/ 412 h 556"/>
                <a:gd name="T8" fmla="*/ 1312 w 1312"/>
                <a:gd name="T9" fmla="*/ 530 h 556"/>
              </a:gdLst>
              <a:ahLst/>
              <a:cxnLst>
                <a:cxn ang="0">
                  <a:pos x="T0" y="T1"/>
                </a:cxn>
                <a:cxn ang="0">
                  <a:pos x="T2" y="T3"/>
                </a:cxn>
                <a:cxn ang="0">
                  <a:pos x="T4" y="T5"/>
                </a:cxn>
                <a:cxn ang="0">
                  <a:pos x="T6" y="T7"/>
                </a:cxn>
                <a:cxn ang="0">
                  <a:pos x="T8" y="T9"/>
                </a:cxn>
              </a:cxnLst>
              <a:rect l="0" t="0" r="r" b="b"/>
              <a:pathLst>
                <a:path w="1312" h="556">
                  <a:moveTo>
                    <a:pt x="0" y="556"/>
                  </a:moveTo>
                  <a:cubicBezTo>
                    <a:pt x="117" y="551"/>
                    <a:pt x="234" y="546"/>
                    <a:pt x="336" y="455"/>
                  </a:cubicBezTo>
                  <a:cubicBezTo>
                    <a:pt x="438" y="364"/>
                    <a:pt x="525" y="14"/>
                    <a:pt x="614" y="7"/>
                  </a:cubicBezTo>
                  <a:cubicBezTo>
                    <a:pt x="703" y="0"/>
                    <a:pt x="754" y="325"/>
                    <a:pt x="870" y="412"/>
                  </a:cubicBezTo>
                  <a:cubicBezTo>
                    <a:pt x="986" y="499"/>
                    <a:pt x="1237" y="510"/>
                    <a:pt x="1312" y="530"/>
                  </a:cubicBezTo>
                </a:path>
              </a:pathLst>
            </a:custGeom>
            <a:noFill/>
            <a:ln w="9525" cap="flat" cmpd="sng">
              <a:solidFill>
                <a:schemeClr val="tx1"/>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 name="Text Box 9">
              <a:extLst>
                <a:ext uri="{FF2B5EF4-FFF2-40B4-BE49-F238E27FC236}">
                  <a16:creationId xmlns:a16="http://schemas.microsoft.com/office/drawing/2014/main" id="{D94DEF05-AEEE-0341-91DE-9261C533C28C}"/>
                </a:ext>
              </a:extLst>
            </p:cNvPr>
            <p:cNvSpPr txBox="1">
              <a:spLocks noChangeArrowheads="1"/>
            </p:cNvSpPr>
            <p:nvPr/>
          </p:nvSpPr>
          <p:spPr bwMode="auto">
            <a:xfrm>
              <a:off x="7881938" y="4889500"/>
              <a:ext cx="3000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e</a:t>
              </a:r>
            </a:p>
          </p:txBody>
        </p:sp>
        <p:sp>
          <p:nvSpPr>
            <p:cNvPr id="30" name="Text Box 10">
              <a:extLst>
                <a:ext uri="{FF2B5EF4-FFF2-40B4-BE49-F238E27FC236}">
                  <a16:creationId xmlns:a16="http://schemas.microsoft.com/office/drawing/2014/main" id="{BBBD4708-B176-3845-95A4-DD7624409E90}"/>
                </a:ext>
              </a:extLst>
            </p:cNvPr>
            <p:cNvSpPr txBox="1">
              <a:spLocks noChangeArrowheads="1"/>
            </p:cNvSpPr>
            <p:nvPr/>
          </p:nvSpPr>
          <p:spPr bwMode="auto">
            <a:xfrm>
              <a:off x="4413250" y="2941638"/>
              <a:ext cx="3690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dirty="0"/>
                <a:t>m</a:t>
              </a:r>
            </a:p>
          </p:txBody>
        </p:sp>
        <p:sp>
          <p:nvSpPr>
            <p:cNvPr id="31" name="Text Box 11">
              <a:extLst>
                <a:ext uri="{FF2B5EF4-FFF2-40B4-BE49-F238E27FC236}">
                  <a16:creationId xmlns:a16="http://schemas.microsoft.com/office/drawing/2014/main" id="{E44FE885-05FF-5C40-BBE4-9304692AB0B8}"/>
                </a:ext>
              </a:extLst>
            </p:cNvPr>
            <p:cNvSpPr txBox="1">
              <a:spLocks noChangeArrowheads="1"/>
            </p:cNvSpPr>
            <p:nvPr/>
          </p:nvSpPr>
          <p:spPr bwMode="auto">
            <a:xfrm>
              <a:off x="5645151" y="3011488"/>
              <a:ext cx="5629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p(e)</a:t>
              </a:r>
            </a:p>
          </p:txBody>
        </p:sp>
        <p:sp>
          <p:nvSpPr>
            <p:cNvPr id="32" name="AutoShape 12">
              <a:extLst>
                <a:ext uri="{FF2B5EF4-FFF2-40B4-BE49-F238E27FC236}">
                  <a16:creationId xmlns:a16="http://schemas.microsoft.com/office/drawing/2014/main" id="{B859D239-4B02-E940-A609-025F7F5C55B6}"/>
                </a:ext>
              </a:extLst>
            </p:cNvPr>
            <p:cNvSpPr>
              <a:spLocks noChangeArrowheads="1"/>
            </p:cNvSpPr>
            <p:nvPr/>
          </p:nvSpPr>
          <p:spPr bwMode="auto">
            <a:xfrm flipH="1">
              <a:off x="5276850" y="3311526"/>
              <a:ext cx="1011238" cy="873125"/>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Line 13">
              <a:extLst>
                <a:ext uri="{FF2B5EF4-FFF2-40B4-BE49-F238E27FC236}">
                  <a16:creationId xmlns:a16="http://schemas.microsoft.com/office/drawing/2014/main" id="{D6D4ACD4-DB2F-8A4F-8451-4F9D012BCCF1}"/>
                </a:ext>
              </a:extLst>
            </p:cNvPr>
            <p:cNvSpPr>
              <a:spLocks noChangeShapeType="1"/>
            </p:cNvSpPr>
            <p:nvPr/>
          </p:nvSpPr>
          <p:spPr bwMode="auto">
            <a:xfrm>
              <a:off x="4246563" y="4676775"/>
              <a:ext cx="6731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4" name="Text Box 14">
              <a:extLst>
                <a:ext uri="{FF2B5EF4-FFF2-40B4-BE49-F238E27FC236}">
                  <a16:creationId xmlns:a16="http://schemas.microsoft.com/office/drawing/2014/main" id="{3BB03AE6-FC32-2A43-878D-BEDA5636AA36}"/>
                </a:ext>
              </a:extLst>
            </p:cNvPr>
            <p:cNvSpPr txBox="1">
              <a:spLocks noChangeArrowheads="1"/>
            </p:cNvSpPr>
            <p:nvPr/>
          </p:nvSpPr>
          <p:spPr bwMode="auto">
            <a:xfrm>
              <a:off x="3800475" y="3873500"/>
              <a:ext cx="6222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en-US"/>
                <a:t>E[m]</a:t>
              </a:r>
            </a:p>
          </p:txBody>
        </p:sp>
        <p:sp>
          <p:nvSpPr>
            <p:cNvPr id="35" name="Line 15">
              <a:extLst>
                <a:ext uri="{FF2B5EF4-FFF2-40B4-BE49-F238E27FC236}">
                  <a16:creationId xmlns:a16="http://schemas.microsoft.com/office/drawing/2014/main" id="{296A8BB0-5EF9-0042-84DF-DE33C9103122}"/>
                </a:ext>
              </a:extLst>
            </p:cNvPr>
            <p:cNvSpPr>
              <a:spLocks noChangeShapeType="1"/>
            </p:cNvSpPr>
            <p:nvPr/>
          </p:nvSpPr>
          <p:spPr bwMode="auto">
            <a:xfrm>
              <a:off x="5060951" y="4686300"/>
              <a:ext cx="207486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graphicFrame>
        <p:nvGraphicFramePr>
          <p:cNvPr id="36" name="Object 18">
            <a:extLst>
              <a:ext uri="{FF2B5EF4-FFF2-40B4-BE49-F238E27FC236}">
                <a16:creationId xmlns:a16="http://schemas.microsoft.com/office/drawing/2014/main" id="{AAFC13DE-CB6C-5A47-B85C-9DE6F8E42BF0}"/>
              </a:ext>
            </a:extLst>
          </p:cNvPr>
          <p:cNvGraphicFramePr>
            <a:graphicFrameLocks noChangeAspect="1"/>
          </p:cNvGraphicFramePr>
          <p:nvPr>
            <p:extLst>
              <p:ext uri="{D42A27DB-BD31-4B8C-83A1-F6EECF244321}">
                <p14:modId xmlns:p14="http://schemas.microsoft.com/office/powerpoint/2010/main" val="465486285"/>
              </p:ext>
            </p:extLst>
          </p:nvPr>
        </p:nvGraphicFramePr>
        <p:xfrm>
          <a:off x="459342" y="2822586"/>
          <a:ext cx="6502400" cy="490538"/>
        </p:xfrm>
        <a:graphic>
          <a:graphicData uri="http://schemas.openxmlformats.org/presentationml/2006/ole">
            <mc:AlternateContent xmlns:mc="http://schemas.openxmlformats.org/markup-compatibility/2006">
              <mc:Choice xmlns:v="urn:schemas-microsoft-com:vml" Requires="v">
                <p:oleObj spid="_x0000_s5122" name="Equation" r:id="rId6" imgW="96837500" imgH="7315200" progId="Equation.3">
                  <p:embed/>
                </p:oleObj>
              </mc:Choice>
              <mc:Fallback>
                <p:oleObj name="Equation" r:id="rId6" imgW="96837500" imgH="7315200" progId="Equation.3">
                  <p:embed/>
                  <p:pic>
                    <p:nvPicPr>
                      <p:cNvPr id="36" name="Object 18">
                        <a:extLst>
                          <a:ext uri="{FF2B5EF4-FFF2-40B4-BE49-F238E27FC236}">
                            <a16:creationId xmlns:a16="http://schemas.microsoft.com/office/drawing/2014/main" id="{AAFC13DE-CB6C-5A47-B85C-9DE6F8E42B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342" y="2822586"/>
                        <a:ext cx="650240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50619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8486</TotalTime>
  <Words>6291</Words>
  <Application>Microsoft Macintosh PowerPoint</Application>
  <PresentationFormat>Widescreen</PresentationFormat>
  <Paragraphs>732</Paragraphs>
  <Slides>64</Slides>
  <Notes>32</Notes>
  <HiddenSlides>0</HiddenSlides>
  <MMClips>4</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3</vt:i4>
      </vt:variant>
      <vt:variant>
        <vt:lpstr>Slide Titles</vt:lpstr>
      </vt:variant>
      <vt:variant>
        <vt:i4>64</vt:i4>
      </vt:variant>
    </vt:vector>
  </HeadingPairs>
  <TitlesOfParts>
    <vt:vector size="81" baseType="lpstr">
      <vt:lpstr>Arial</vt:lpstr>
      <vt:lpstr>Bebas Neue</vt:lpstr>
      <vt:lpstr>Calibri</vt:lpstr>
      <vt:lpstr>Calibri Light</vt:lpstr>
      <vt:lpstr>Cambria Math</vt:lpstr>
      <vt:lpstr>Helvetica</vt:lpstr>
      <vt:lpstr>Roboto Condensed</vt:lpstr>
      <vt:lpstr>Symbol</vt:lpstr>
      <vt:lpstr>Times</vt:lpstr>
      <vt:lpstr>Times New Roman</vt:lpstr>
      <vt:lpstr>TimesNewRoman</vt:lpstr>
      <vt:lpstr>TimesNewRoman,Italic</vt:lpstr>
      <vt:lpstr>Wingdings</vt:lpstr>
      <vt:lpstr>Office Theme</vt:lpstr>
      <vt:lpstr>Equation</vt:lpstr>
      <vt:lpstr>Equation.DSMT4</vt:lpstr>
      <vt:lpstr>Equation.KSEE3</vt:lpstr>
      <vt:lpstr>Interpretability of DL with Information Theoretic Concepts</vt:lpstr>
      <vt:lpstr>PowerPoint Presentation</vt:lpstr>
      <vt:lpstr>PowerPoint Presentation</vt:lpstr>
      <vt:lpstr>Information Theory Entropy</vt:lpstr>
      <vt:lpstr>PowerPoint Presentation</vt:lpstr>
      <vt:lpstr>Information Filtering: From Data to Information</vt:lpstr>
      <vt:lpstr>Information Theoretic Learning Renyi’s Entropy</vt:lpstr>
      <vt:lpstr>Information Theoretic Learning Quadratic Renyi’s Entropy (Information Potential)</vt:lpstr>
      <vt:lpstr>Minimum Error Entropy MEE A nonmetric cost function for learning  </vt:lpstr>
      <vt:lpstr>Information Theoretic Learning Parzen windowing</vt:lpstr>
      <vt:lpstr>Information Theoretic Learning  Information Potential Estimation</vt:lpstr>
      <vt:lpstr>Information Theoretic Learning  Information Force</vt:lpstr>
      <vt:lpstr>Information Theoretic Learning  Minimum Error Entropy (MEE) versus MSE </vt:lpstr>
      <vt:lpstr>Information Theoretic Learning  Backpropagation of Information Forces</vt:lpstr>
      <vt:lpstr>Relation Between Minimum Error Entropy and Conventional Costs </vt:lpstr>
      <vt:lpstr>Information Theoretic Learning  Quadratic distance measures in probability spaces</vt:lpstr>
      <vt:lpstr>Estimation of Information Theoretic Quantities     High dimensional data</vt:lpstr>
      <vt:lpstr>PowerPoint Presentation</vt:lpstr>
      <vt:lpstr>Measuring interactions among multiple variables</vt:lpstr>
      <vt:lpstr>Measuring interactions among multiple variables</vt:lpstr>
      <vt:lpstr>Understanding Deep Neural Networks with ITL Motivation</vt:lpstr>
      <vt:lpstr>PowerPoint Presentation</vt:lpstr>
      <vt:lpstr>Understanding Deep Neural Networks with ITL 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and future work</vt:lpstr>
      <vt:lpstr>The theory of the Value of Information Ruslan Stratonovich</vt:lpstr>
      <vt:lpstr>The theory of the Value of Information</vt:lpstr>
      <vt:lpstr>The theory of the Value of Information</vt:lpstr>
      <vt:lpstr>The theory of the Value of Information</vt:lpstr>
      <vt:lpstr>The theory of the Value of Information</vt:lpstr>
      <vt:lpstr>Application of VoI to Reinforcement Learning</vt:lpstr>
      <vt:lpstr>VOI for Exploring Markov Decision Processes</vt:lpstr>
      <vt:lpstr>VOI for Exploring Markov Decision Processes</vt:lpstr>
      <vt:lpstr>VOI for Exploring Markov Decision Processes</vt:lpstr>
      <vt:lpstr>VOI for Exploring Markov Decision Processes</vt:lpstr>
      <vt:lpstr>VOI for Exploring Markov Decision Processes</vt:lpstr>
      <vt:lpstr>VOI for Exploring Markov Decision Processes</vt:lpstr>
      <vt:lpstr>VOI for Exploring Markov Decision Processes</vt:lpstr>
      <vt:lpstr>VOI for Exploring Markov Decision Processes</vt:lpstr>
      <vt:lpstr>VOI for Exploring Markov Decision Processes</vt:lpstr>
      <vt:lpstr>VOI for Exploring Markov Decision Processes</vt:lpstr>
      <vt:lpstr>Conclusions and future work</vt:lpstr>
      <vt:lpstr>Conclusions and future work</vt:lpstr>
      <vt:lpstr>Conclusions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Theoretic Learning and its Applications</dc:title>
  <dc:creator>Microsoft Office User</dc:creator>
  <cp:lastModifiedBy>Principe,Jose C</cp:lastModifiedBy>
  <cp:revision>132</cp:revision>
  <dcterms:created xsi:type="dcterms:W3CDTF">2018-07-05T16:45:28Z</dcterms:created>
  <dcterms:modified xsi:type="dcterms:W3CDTF">2019-07-07T13:53:50Z</dcterms:modified>
</cp:coreProperties>
</file>